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sldIdLst>
    <p:sldId id="256" r:id="rId2"/>
    <p:sldId id="262" r:id="rId3"/>
    <p:sldId id="272" r:id="rId4"/>
    <p:sldId id="270" r:id="rId5"/>
    <p:sldId id="271" r:id="rId6"/>
    <p:sldId id="260" r:id="rId7"/>
    <p:sldId id="261" r:id="rId8"/>
    <p:sldId id="268" r:id="rId9"/>
    <p:sldId id="259" r:id="rId10"/>
    <p:sldId id="258" r:id="rId11"/>
    <p:sldId id="257" r:id="rId12"/>
    <p:sldId id="269" r:id="rId13"/>
    <p:sldId id="264" r:id="rId14"/>
    <p:sldId id="273" r:id="rId15"/>
    <p:sldId id="263" r:id="rId16"/>
    <p:sldId id="266" r:id="rId17"/>
    <p:sldId id="265" r:id="rId18"/>
    <p:sldId id="267" r:id="rId19"/>
  </p:sldIdLst>
  <p:sldSz cx="9144000" cy="6858000" type="screen4x3"/>
  <p:notesSz cx="6858000" cy="9144000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8000"/>
    <a:srgbClr val="CCFFCC"/>
    <a:srgbClr val="99FF99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1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>
            <a:extLst>
              <a:ext uri="{FF2B5EF4-FFF2-40B4-BE49-F238E27FC236}">
                <a16:creationId xmlns:a16="http://schemas.microsoft.com/office/drawing/2014/main" xmlns="" id="{823C2E70-A721-93CA-0AE2-4FDE2B4ED3D4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xmlns="" id="{4CFC1AB3-F116-6EE6-213C-E5D2A8EB84BA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smtClean="0"/>
            </a:lvl1pPr>
          </a:lstStyle>
          <a:p>
            <a:pPr>
              <a:defRPr/>
            </a:pPr>
            <a:fld id="{0C69E786-F4B6-48A4-A24E-E3770CEFE100}" type="datetimeFigureOut">
              <a:rPr lang="ru-RU"/>
              <a:pPr>
                <a:defRPr/>
              </a:pPr>
              <a:t>20.05.2022</a:t>
            </a:fld>
            <a:endParaRPr lang="ru-RU"/>
          </a:p>
        </p:txBody>
      </p:sp>
      <p:sp>
        <p:nvSpPr>
          <p:cNvPr id="4" name="Образ слайда 3">
            <a:extLst>
              <a:ext uri="{FF2B5EF4-FFF2-40B4-BE49-F238E27FC236}">
                <a16:creationId xmlns:a16="http://schemas.microsoft.com/office/drawing/2014/main" xmlns="" id="{7815FB45-7157-305B-6662-D327907CD90D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>
            <a:extLst>
              <a:ext uri="{FF2B5EF4-FFF2-40B4-BE49-F238E27FC236}">
                <a16:creationId xmlns:a16="http://schemas.microsoft.com/office/drawing/2014/main" xmlns="" id="{D8E4FA47-C0D4-D2EC-98BA-D6FC2A3FE03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noProof="0"/>
              <a:t>Образец текста</a:t>
            </a:r>
          </a:p>
          <a:p>
            <a:pPr lvl="1"/>
            <a:r>
              <a:rPr lang="ru-RU" noProof="0"/>
              <a:t>Второй уровень</a:t>
            </a:r>
          </a:p>
          <a:p>
            <a:pPr lvl="2"/>
            <a:r>
              <a:rPr lang="ru-RU" noProof="0"/>
              <a:t>Третий уровень</a:t>
            </a:r>
          </a:p>
          <a:p>
            <a:pPr lvl="3"/>
            <a:r>
              <a:rPr lang="ru-RU" noProof="0"/>
              <a:t>Четвертый уровень</a:t>
            </a:r>
          </a:p>
          <a:p>
            <a:pPr lvl="4"/>
            <a:r>
              <a:rPr lang="ru-RU" noProof="0"/>
              <a:t>Пятый уровень</a:t>
            </a:r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D8488E6C-1CBF-5E0F-BD60-21146C83D063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6C384BD9-83FB-BAA3-5086-B0A9A20CA34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AC77650-92FA-494D-8BEB-6C7B0341EA49}" type="slidenum">
              <a:rPr lang="ru-RU" altLang="en-US"/>
              <a:pPr/>
              <a:t>‹#›</a:t>
            </a:fld>
            <a:endParaRPr lang="ru-RU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Образ слайда 1">
            <a:extLst>
              <a:ext uri="{FF2B5EF4-FFF2-40B4-BE49-F238E27FC236}">
                <a16:creationId xmlns:a16="http://schemas.microsoft.com/office/drawing/2014/main" xmlns="" id="{8C8FC037-C2DE-FCEE-3C19-F5253B1F0CC6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7171" name="Заметки 2">
            <a:extLst>
              <a:ext uri="{FF2B5EF4-FFF2-40B4-BE49-F238E27FC236}">
                <a16:creationId xmlns:a16="http://schemas.microsoft.com/office/drawing/2014/main" xmlns="" id="{9A6883E9-C4B4-426B-5B0F-9D4A860099FB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altLang="en-US"/>
          </a:p>
        </p:txBody>
      </p:sp>
      <p:sp>
        <p:nvSpPr>
          <p:cNvPr id="7172" name="Номер слайда 3">
            <a:extLst>
              <a:ext uri="{FF2B5EF4-FFF2-40B4-BE49-F238E27FC236}">
                <a16:creationId xmlns:a16="http://schemas.microsoft.com/office/drawing/2014/main" xmlns="" id="{51A6FA3F-77AA-47D6-FACC-CFF6EA08D61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524B9A77-75DF-4D71-934B-63C53C4185D1}" type="slidenum">
              <a:rPr lang="ru-RU" altLang="en-US"/>
              <a:pPr/>
              <a:t>4</a:t>
            </a:fld>
            <a:endParaRPr lang="ru-RU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63B7D8CD-C6DF-C1C4-5414-7806B3B0A6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7D5CDE-0E5B-445D-9872-2E10D1AEF61F}" type="datetimeFigureOut">
              <a:rPr lang="ru-RU"/>
              <a:pPr>
                <a:defRPr/>
              </a:pPr>
              <a:t>20.05.2022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1CE413D1-A2B4-0109-BCCE-528A79CB54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D51A88F1-4093-CBE7-A3D4-2EBD030464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1A472C5-C366-4C60-B009-BC5803C1FE60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3605150303"/>
      </p:ext>
    </p:extLst>
  </p:cSld>
  <p:clrMapOvr>
    <a:masterClrMapping/>
  </p:clrMapOvr>
  <p:transition spd="slow">
    <p:rand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7292198B-6E49-FC35-7BD3-1E83812D6A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C71F32-1B1F-476A-8484-569D92996CA8}" type="datetimeFigureOut">
              <a:rPr lang="ru-RU"/>
              <a:pPr>
                <a:defRPr/>
              </a:pPr>
              <a:t>20.05.2022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64D8ADF5-DE1D-1858-42C1-51E6C09267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C1EF3807-B982-54CB-11BC-6578EE8AED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41F0FC0-959D-4517-9534-9181DFBD28F6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4260136455"/>
      </p:ext>
    </p:extLst>
  </p:cSld>
  <p:clrMapOvr>
    <a:masterClrMapping/>
  </p:clrMapOvr>
  <p:transition spd="slow">
    <p:rand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19105A94-3A51-2FEA-7665-30F07E61ED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1F9220-5D67-443D-813F-83064E148A2A}" type="datetimeFigureOut">
              <a:rPr lang="ru-RU"/>
              <a:pPr>
                <a:defRPr/>
              </a:pPr>
              <a:t>20.05.2022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1E8DF0DE-0F98-6DAF-2F72-389D6A206D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1ECC976F-EC21-2C45-C5BB-0D5E8EC02A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94A7DCB-A9A4-4B71-989B-C750951C25AA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3010819928"/>
      </p:ext>
    </p:extLst>
  </p:cSld>
  <p:clrMapOvr>
    <a:masterClrMapping/>
  </p:clrMapOvr>
  <p:transition spd="slow">
    <p:rand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B2739097-8BF0-B23E-CE01-551C972ED4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C43C5B-CA9B-4F1D-9209-F77FD91769D0}" type="datetimeFigureOut">
              <a:rPr lang="ru-RU"/>
              <a:pPr>
                <a:defRPr/>
              </a:pPr>
              <a:t>20.05.2022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5D3F69E2-25A7-2754-2B9C-42EF29B5A7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427EC50B-0210-6844-CDA4-77652942FC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CF89A33-0F8C-43EB-98D9-C921DEDB69BB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105685730"/>
      </p:ext>
    </p:extLst>
  </p:cSld>
  <p:clrMapOvr>
    <a:masterClrMapping/>
  </p:clrMapOvr>
  <p:transition spd="slow">
    <p:rand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686B7E2A-86D4-E880-29AB-FDF0B4C997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B6F030-3D7A-40EA-9CF0-FE736644BE69}" type="datetimeFigureOut">
              <a:rPr lang="ru-RU"/>
              <a:pPr>
                <a:defRPr/>
              </a:pPr>
              <a:t>20.05.2022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F8543F6C-881F-1C10-E214-5690B4954E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3291C980-E4DC-3B57-1A25-6896C77821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0AA6CCE-656E-4D52-AC6B-49E7F7C44351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2637266668"/>
      </p:ext>
    </p:extLst>
  </p:cSld>
  <p:clrMapOvr>
    <a:masterClrMapping/>
  </p:clrMapOvr>
  <p:transition spd="slow">
    <p:rand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3">
            <a:extLst>
              <a:ext uri="{FF2B5EF4-FFF2-40B4-BE49-F238E27FC236}">
                <a16:creationId xmlns:a16="http://schemas.microsoft.com/office/drawing/2014/main" xmlns="" id="{180C4F66-3CF0-0DE9-079F-6DE40C4194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95A53A-480E-46FB-9E77-D313D33A08EA}" type="datetimeFigureOut">
              <a:rPr lang="ru-RU"/>
              <a:pPr>
                <a:defRPr/>
              </a:pPr>
              <a:t>20.05.2022</a:t>
            </a:fld>
            <a:endParaRPr lang="ru-RU"/>
          </a:p>
        </p:txBody>
      </p:sp>
      <p:sp>
        <p:nvSpPr>
          <p:cNvPr id="6" name="Нижний колонтитул 4">
            <a:extLst>
              <a:ext uri="{FF2B5EF4-FFF2-40B4-BE49-F238E27FC236}">
                <a16:creationId xmlns:a16="http://schemas.microsoft.com/office/drawing/2014/main" xmlns="" id="{9CCD9484-9DF6-4DDF-8264-2F64137141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>
            <a:extLst>
              <a:ext uri="{FF2B5EF4-FFF2-40B4-BE49-F238E27FC236}">
                <a16:creationId xmlns:a16="http://schemas.microsoft.com/office/drawing/2014/main" xmlns="" id="{DFA04E15-B181-1CFD-0EB4-4CBA3C25FA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9758C6F-CAC2-4DCC-A6B6-E124E40F5FC7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3638436202"/>
      </p:ext>
    </p:extLst>
  </p:cSld>
  <p:clrMapOvr>
    <a:masterClrMapping/>
  </p:clrMapOvr>
  <p:transition spd="slow">
    <p:rand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3">
            <a:extLst>
              <a:ext uri="{FF2B5EF4-FFF2-40B4-BE49-F238E27FC236}">
                <a16:creationId xmlns:a16="http://schemas.microsoft.com/office/drawing/2014/main" xmlns="" id="{5168BC91-FFA2-E537-8795-14FC7955E9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326F66-85D5-411B-932A-ACA42DF35DAE}" type="datetimeFigureOut">
              <a:rPr lang="ru-RU"/>
              <a:pPr>
                <a:defRPr/>
              </a:pPr>
              <a:t>20.05.2022</a:t>
            </a:fld>
            <a:endParaRPr lang="ru-RU"/>
          </a:p>
        </p:txBody>
      </p:sp>
      <p:sp>
        <p:nvSpPr>
          <p:cNvPr id="8" name="Нижний колонтитул 4">
            <a:extLst>
              <a:ext uri="{FF2B5EF4-FFF2-40B4-BE49-F238E27FC236}">
                <a16:creationId xmlns:a16="http://schemas.microsoft.com/office/drawing/2014/main" xmlns="" id="{8F4086C0-8D3A-5F77-C99B-C7C542CDE2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>
            <a:extLst>
              <a:ext uri="{FF2B5EF4-FFF2-40B4-BE49-F238E27FC236}">
                <a16:creationId xmlns:a16="http://schemas.microsoft.com/office/drawing/2014/main" xmlns="" id="{F8A9D4F9-EAF5-6078-92FE-32E9721D47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8841884-21EB-4CB2-8B14-A77966B666D9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607437462"/>
      </p:ext>
    </p:extLst>
  </p:cSld>
  <p:clrMapOvr>
    <a:masterClrMapping/>
  </p:clrMapOvr>
  <p:transition spd="slow">
    <p:rand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3">
            <a:extLst>
              <a:ext uri="{FF2B5EF4-FFF2-40B4-BE49-F238E27FC236}">
                <a16:creationId xmlns:a16="http://schemas.microsoft.com/office/drawing/2014/main" xmlns="" id="{12C43133-A82F-A63E-0AF7-37DB1E7E48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F5B37D-2BF5-4BBA-9E1C-B93132498C6C}" type="datetimeFigureOut">
              <a:rPr lang="ru-RU"/>
              <a:pPr>
                <a:defRPr/>
              </a:pPr>
              <a:t>20.05.2022</a:t>
            </a:fld>
            <a:endParaRPr lang="ru-RU"/>
          </a:p>
        </p:txBody>
      </p:sp>
      <p:sp>
        <p:nvSpPr>
          <p:cNvPr id="4" name="Нижний колонтитул 4">
            <a:extLst>
              <a:ext uri="{FF2B5EF4-FFF2-40B4-BE49-F238E27FC236}">
                <a16:creationId xmlns:a16="http://schemas.microsoft.com/office/drawing/2014/main" xmlns="" id="{6286304C-67E2-20DF-478A-C622F9D925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>
            <a:extLst>
              <a:ext uri="{FF2B5EF4-FFF2-40B4-BE49-F238E27FC236}">
                <a16:creationId xmlns:a16="http://schemas.microsoft.com/office/drawing/2014/main" xmlns="" id="{098CEE60-1B79-6F4F-D822-F79E1262DE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AE73460-F8D7-4149-A697-0163A0B7E125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3474058790"/>
      </p:ext>
    </p:extLst>
  </p:cSld>
  <p:clrMapOvr>
    <a:masterClrMapping/>
  </p:clrMapOvr>
  <p:transition spd="slow">
    <p:rand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>
            <a:extLst>
              <a:ext uri="{FF2B5EF4-FFF2-40B4-BE49-F238E27FC236}">
                <a16:creationId xmlns:a16="http://schemas.microsoft.com/office/drawing/2014/main" xmlns="" id="{A940F457-61C8-C05F-819B-C385CA8F4F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76FA7E-38DD-4F4B-89B5-AB35A87D6A15}" type="datetimeFigureOut">
              <a:rPr lang="ru-RU"/>
              <a:pPr>
                <a:defRPr/>
              </a:pPr>
              <a:t>20.05.2022</a:t>
            </a:fld>
            <a:endParaRPr lang="ru-RU"/>
          </a:p>
        </p:txBody>
      </p:sp>
      <p:sp>
        <p:nvSpPr>
          <p:cNvPr id="3" name="Нижний колонтитул 4">
            <a:extLst>
              <a:ext uri="{FF2B5EF4-FFF2-40B4-BE49-F238E27FC236}">
                <a16:creationId xmlns:a16="http://schemas.microsoft.com/office/drawing/2014/main" xmlns="" id="{60096721-05D8-49B9-233B-F5F75CF3D6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>
            <a:extLst>
              <a:ext uri="{FF2B5EF4-FFF2-40B4-BE49-F238E27FC236}">
                <a16:creationId xmlns:a16="http://schemas.microsoft.com/office/drawing/2014/main" xmlns="" id="{629A8A4A-1A03-5459-CF37-46350F5354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096C2DF-68C4-4A7E-B42A-61F62544ABFD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836221722"/>
      </p:ext>
    </p:extLst>
  </p:cSld>
  <p:clrMapOvr>
    <a:masterClrMapping/>
  </p:clrMapOvr>
  <p:transition spd="slow">
    <p:rand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>
            <a:extLst>
              <a:ext uri="{FF2B5EF4-FFF2-40B4-BE49-F238E27FC236}">
                <a16:creationId xmlns:a16="http://schemas.microsoft.com/office/drawing/2014/main" xmlns="" id="{63732700-6B72-025F-0D24-2EACC9E141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E618D2-6D03-4820-960A-8268BFB22D23}" type="datetimeFigureOut">
              <a:rPr lang="ru-RU"/>
              <a:pPr>
                <a:defRPr/>
              </a:pPr>
              <a:t>20.05.2022</a:t>
            </a:fld>
            <a:endParaRPr lang="ru-RU"/>
          </a:p>
        </p:txBody>
      </p:sp>
      <p:sp>
        <p:nvSpPr>
          <p:cNvPr id="6" name="Нижний колонтитул 4">
            <a:extLst>
              <a:ext uri="{FF2B5EF4-FFF2-40B4-BE49-F238E27FC236}">
                <a16:creationId xmlns:a16="http://schemas.microsoft.com/office/drawing/2014/main" xmlns="" id="{42B62B77-3567-82B5-E0F6-97F5C117D0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>
            <a:extLst>
              <a:ext uri="{FF2B5EF4-FFF2-40B4-BE49-F238E27FC236}">
                <a16:creationId xmlns:a16="http://schemas.microsoft.com/office/drawing/2014/main" xmlns="" id="{5A7838CF-71F2-BB63-F081-B212A02FF3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1B6FA0-189C-4398-8D3B-45254BD2C9FB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350455363"/>
      </p:ext>
    </p:extLst>
  </p:cSld>
  <p:clrMapOvr>
    <a:masterClrMapping/>
  </p:clrMapOvr>
  <p:transition spd="slow">
    <p:rand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>
            <a:extLst>
              <a:ext uri="{FF2B5EF4-FFF2-40B4-BE49-F238E27FC236}">
                <a16:creationId xmlns:a16="http://schemas.microsoft.com/office/drawing/2014/main" xmlns="" id="{F6EF9EB7-AA18-0807-12B2-4282AE1F77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288AFC-2409-49CA-9A9B-B18DF13D76A7}" type="datetimeFigureOut">
              <a:rPr lang="ru-RU"/>
              <a:pPr>
                <a:defRPr/>
              </a:pPr>
              <a:t>20.05.2022</a:t>
            </a:fld>
            <a:endParaRPr lang="ru-RU"/>
          </a:p>
        </p:txBody>
      </p:sp>
      <p:sp>
        <p:nvSpPr>
          <p:cNvPr id="6" name="Нижний колонтитул 4">
            <a:extLst>
              <a:ext uri="{FF2B5EF4-FFF2-40B4-BE49-F238E27FC236}">
                <a16:creationId xmlns:a16="http://schemas.microsoft.com/office/drawing/2014/main" xmlns="" id="{7D3C8769-941D-4438-DF75-CE1F88684B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>
            <a:extLst>
              <a:ext uri="{FF2B5EF4-FFF2-40B4-BE49-F238E27FC236}">
                <a16:creationId xmlns:a16="http://schemas.microsoft.com/office/drawing/2014/main" xmlns="" id="{6DCCF9BD-AF9E-CB2C-196E-5E259DAC62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2C51FAD-A531-4F72-B493-0C34374A8ACA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3815563308"/>
      </p:ext>
    </p:extLst>
  </p:cSld>
  <p:clrMapOvr>
    <a:masterClrMapping/>
  </p:clrMapOvr>
  <p:transition spd="slow">
    <p:random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>
            <a:extLst>
              <a:ext uri="{FF2B5EF4-FFF2-40B4-BE49-F238E27FC236}">
                <a16:creationId xmlns:a16="http://schemas.microsoft.com/office/drawing/2014/main" xmlns="" id="{BD62473A-F923-8081-0E0C-7EBC78F16F80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</a:p>
        </p:txBody>
      </p:sp>
      <p:sp>
        <p:nvSpPr>
          <p:cNvPr id="1027" name="Текст 2">
            <a:extLst>
              <a:ext uri="{FF2B5EF4-FFF2-40B4-BE49-F238E27FC236}">
                <a16:creationId xmlns:a16="http://schemas.microsoft.com/office/drawing/2014/main" xmlns="" id="{27FB3F32-B2AB-3FEA-8B54-88E37E1EDF6A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92AC02F1-D795-466D-E616-5CFD5505D05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C8BE4969-A776-44CB-BFE4-6469241B3B42}" type="datetimeFigureOut">
              <a:rPr lang="ru-RU"/>
              <a:pPr>
                <a:defRPr/>
              </a:pPr>
              <a:t>20.05.2022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10607D2B-91B2-6AD2-B4F7-9CE395D7200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A2915487-A63E-5F77-B718-F524FE7FBDE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fld id="{152DD93D-2461-4627-B65B-64790259E64C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random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mailto:Sc277@Kirov.spb.ru" TargetMode="Externa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7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6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9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nsportal.ru/nachalnaya-shkola/okruzhayushchii-mir/2022/04/26/vneurochnaya-deyatelnost-puteshestvie-po-ekologii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nsportal.ru/shkola/fizkultura-i-sport/library/2022/05/19/ya-i-moi-pomoshchniki" TargetMode="External"/><Relationship Id="rId4" Type="http://schemas.openxmlformats.org/officeDocument/2006/relationships/hyperlink" Target="https://infourok.ru/tehnologicheskaya-karta-uroka-kombinirovannogo-proekta-po-russkomu-yazyku-i-okruzhayushemu-miru-po-teme-rasskaz-o-slove-ekologic-6081355.html" TargetMode="Externa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eg"/><Relationship Id="rId3" Type="http://schemas.openxmlformats.org/officeDocument/2006/relationships/image" Target="../media/image11.jpeg"/><Relationship Id="rId7" Type="http://schemas.openxmlformats.org/officeDocument/2006/relationships/image" Target="../media/image15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E:\&#1058;&#1042;&#1054;&#1056;&#1063;&#1045;&#1057;&#1050;&#1040;&#1071;%20&#1043;&#1056;&#1059;&#1055;&#1055;&#1040;%20&#1069;&#1050;&#1054;&#1051;&#1054;&#1043;&#1048;&#1071;%202021-2022\&#1080;&#1090;&#1086;&#1075;&#1086;&#1074;&#1072;&#1103;%20&#1082;&#1086;&#1085;&#1092;&#1077;&#1088;&#1077;&#1085;&#1094;&#1080;&#1103;%202022\VID-20211018-WA0012.mp4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>
            <a:extLst>
              <a:ext uri="{FF2B5EF4-FFF2-40B4-BE49-F238E27FC236}">
                <a16:creationId xmlns:a16="http://schemas.microsoft.com/office/drawing/2014/main" xmlns="" id="{A4BAF54A-5217-208A-C1B1-F1E7A74AAD8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4313" y="0"/>
            <a:ext cx="8715375" cy="2062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Государственное бюджетное 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80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общеобразовательное учреждение средняя общеобразовательная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800" b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Ш К О Л А  №  2 7 7</a:t>
            </a:r>
            <a:endParaRPr lang="ru-RU" altLang="ru-RU" sz="180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80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Кировского  района Санкт-Петербург, 198215, пр. Ветеранов, д.14.                                           тел/факс (812) 377-36-05,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n-US" altLang="ru-RU" sz="180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e</a:t>
            </a:r>
            <a:r>
              <a:rPr lang="ru-RU" altLang="ru-RU" sz="180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</a:t>
            </a:r>
            <a:r>
              <a:rPr lang="en-US" altLang="ru-RU" sz="180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mail</a:t>
            </a:r>
            <a:r>
              <a:rPr lang="ru-RU" altLang="ru-RU" sz="180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</a:t>
            </a:r>
            <a:r>
              <a:rPr lang="en-US" altLang="ru-RU" sz="180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2"/>
              </a:rPr>
              <a:t>Sc</a:t>
            </a:r>
            <a:r>
              <a:rPr lang="ru-RU" altLang="ru-RU" sz="180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2"/>
              </a:rPr>
              <a:t>277@</a:t>
            </a:r>
            <a:r>
              <a:rPr lang="en-US" altLang="ru-RU" sz="180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2"/>
              </a:rPr>
              <a:t>Kirov</a:t>
            </a:r>
            <a:r>
              <a:rPr lang="ru-RU" altLang="ru-RU" sz="180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2"/>
              </a:rPr>
              <a:t>.</a:t>
            </a:r>
            <a:r>
              <a:rPr lang="en-US" altLang="ru-RU" sz="180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2"/>
              </a:rPr>
              <a:t>spb</a:t>
            </a:r>
            <a:r>
              <a:rPr lang="ru-RU" altLang="ru-RU" sz="180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2"/>
              </a:rPr>
              <a:t>.</a:t>
            </a:r>
            <a:r>
              <a:rPr lang="en-US" altLang="ru-RU" sz="180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2"/>
              </a:rPr>
              <a:t>ru</a:t>
            </a:r>
            <a:endParaRPr lang="ru-RU" altLang="ru-RU" sz="180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Bef>
                <a:spcPct val="0"/>
              </a:spcBef>
              <a:buFontTx/>
              <a:buNone/>
            </a:pPr>
            <a:endParaRPr lang="ru-RU" altLang="ru-RU" sz="200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075" name="Рисунок 1" descr="лого">
            <a:extLst>
              <a:ext uri="{FF2B5EF4-FFF2-40B4-BE49-F238E27FC236}">
                <a16:creationId xmlns:a16="http://schemas.microsoft.com/office/drawing/2014/main" xmlns="" id="{8EA1C64A-F493-EE05-3990-108DB59E21A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071938" y="1785938"/>
            <a:ext cx="1071562" cy="1203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6" name="Rectangle 3">
            <a:extLst>
              <a:ext uri="{FF2B5EF4-FFF2-40B4-BE49-F238E27FC236}">
                <a16:creationId xmlns:a16="http://schemas.microsoft.com/office/drawing/2014/main" xmlns="" id="{C807696C-3F8D-E493-FF71-5CC449A00718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4313" y="3000375"/>
            <a:ext cx="8715375" cy="138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400" b="1" i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«ЦИФРОВАЯ ГРАМОТНОСТЬ УЧИТЕЛЯ В УСЛОВИЯХ РАЗВИТИЯ СОВРЕМЕННОЙ ШКОЛЫ»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3600" b="1" i="1">
                <a:solidFill>
                  <a:srgbClr val="008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«Путешествие по экологии»</a:t>
            </a:r>
            <a:endParaRPr lang="ru-RU" altLang="ru-RU" sz="3600">
              <a:solidFill>
                <a:srgbClr val="00800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077" name="Rectangle 3">
            <a:extLst>
              <a:ext uri="{FF2B5EF4-FFF2-40B4-BE49-F238E27FC236}">
                <a16:creationId xmlns:a16="http://schemas.microsoft.com/office/drawing/2014/main" xmlns="" id="{9365363F-E800-AB25-C4FD-6C2B9F22FFD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57438" y="6149975"/>
            <a:ext cx="6786562" cy="708025"/>
          </a:xfrm>
          <a:prstGeom prst="rect">
            <a:avLst/>
          </a:prstGeom>
          <a:solidFill>
            <a:srgbClr val="CCFFC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ru-RU" altLang="ru-RU" sz="2000" b="1" i="1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учителя начальных классов:  Сехина М.Л., Савельева И.В.</a:t>
            </a:r>
          </a:p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ru-RU" altLang="ru-RU" sz="2000" b="1" i="1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учитель физической культуры  Максименко Д.И.</a:t>
            </a:r>
            <a:endParaRPr lang="ru-RU" altLang="ru-RU" sz="2000">
              <a:solidFill>
                <a:srgbClr val="00206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random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E:\ТВОРЧЕСКАЯ ГРУППА ЭКОЛОГИЯ 2021-2022\Земля наш общий дом\IMG_20211125_115702.jpg">
            <a:extLst>
              <a:ext uri="{FF2B5EF4-FFF2-40B4-BE49-F238E27FC236}">
                <a16:creationId xmlns:a16="http://schemas.microsoft.com/office/drawing/2014/main" xmlns="" id="{9028B22F-AE4D-909A-F120-0A809FD659B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 l="11440"/>
          <a:stretch>
            <a:fillRect/>
          </a:stretch>
        </p:blipFill>
        <p:spPr bwMode="auto">
          <a:xfrm>
            <a:off x="0" y="0"/>
            <a:ext cx="5000628" cy="421474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170" name="Picture 2" descr="E:\ТВОРЧЕСКАЯ ГРУППА ЭКОЛОГИЯ 2021-2022\итоговая конференция 2022\IMG_20220414_160330.jpg">
            <a:extLst>
              <a:ext uri="{FF2B5EF4-FFF2-40B4-BE49-F238E27FC236}">
                <a16:creationId xmlns:a16="http://schemas.microsoft.com/office/drawing/2014/main" xmlns="" id="{59B22F2B-AC31-039E-5329-EF9B83E541E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214818"/>
            <a:ext cx="5143504" cy="267890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Picture 5" descr="E:\ТВОРЧЕСКАЯ ГРУППА ЭКОЛОГИЯ 2021-2022\итоговая конференция 2022\IMG_20220414_151135.jpg">
            <a:extLst>
              <a:ext uri="{FF2B5EF4-FFF2-40B4-BE49-F238E27FC236}">
                <a16:creationId xmlns:a16="http://schemas.microsoft.com/office/drawing/2014/main" xmlns="" id="{09C881FF-334F-7F4D-74A9-F186F4320A2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43504" y="0"/>
            <a:ext cx="3951306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random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E:\ТВОРЧЕСКАЯ ГРУППА ЭКОЛОГИЯ 2021-2022\Земля наш общий дом\aTF40tbAujw.jpg">
            <a:extLst>
              <a:ext uri="{FF2B5EF4-FFF2-40B4-BE49-F238E27FC236}">
                <a16:creationId xmlns:a16="http://schemas.microsoft.com/office/drawing/2014/main" xmlns="" id="{45DBDCDE-831A-9F9A-64AC-7B887336833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4876800" cy="36576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193" name="Picture 1" descr="E:\ТВОРЧЕСКАЯ ГРУППА ЭКОЛОГИЯ 2021-2022\Земля наш общий дом\Bl4U6O8dy8U.jpg">
            <a:extLst>
              <a:ext uri="{FF2B5EF4-FFF2-40B4-BE49-F238E27FC236}">
                <a16:creationId xmlns:a16="http://schemas.microsoft.com/office/drawing/2014/main" xmlns="" id="{93DD1AEF-A030-E1B9-58F5-7EACB8450D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 r="1855" b="19921"/>
          <a:stretch>
            <a:fillRect/>
          </a:stretch>
        </p:blipFill>
        <p:spPr bwMode="auto">
          <a:xfrm>
            <a:off x="0" y="3571876"/>
            <a:ext cx="4857752" cy="32861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194" name="Picture 2" descr="E:\ТВОРЧЕСКАЯ ГРУППА ЭКОЛОГИЯ 2021-2022\Земля наш общий дом\IMG_20211126_114735.jpg">
            <a:extLst>
              <a:ext uri="{FF2B5EF4-FFF2-40B4-BE49-F238E27FC236}">
                <a16:creationId xmlns:a16="http://schemas.microsoft.com/office/drawing/2014/main" xmlns="" id="{972BDD43-C89C-FB71-C716-3373551EED9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62501" y="0"/>
            <a:ext cx="4381499" cy="364331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195" name="Picture 3" descr="E:\ТВОРЧЕСКАЯ ГРУППА ЭКОЛОГИЯ 2021-2022\Земля наш общий дом\IMG_20211126_112924.jpg">
            <a:extLst>
              <a:ext uri="{FF2B5EF4-FFF2-40B4-BE49-F238E27FC236}">
                <a16:creationId xmlns:a16="http://schemas.microsoft.com/office/drawing/2014/main" xmlns="" id="{721D78EE-8DE1-204C-4533-92210E67FA1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857752" y="3571876"/>
            <a:ext cx="4286248" cy="32861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random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F1BF25D0-9795-3886-DEB5-2116331E9DA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/>
          <a:srcRect t="1197" b="-1"/>
          <a:stretch/>
        </p:blipFill>
        <p:spPr>
          <a:xfrm>
            <a:off x="4541838" y="260350"/>
            <a:ext cx="4632325" cy="64087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C5F379F4-A093-D1A7-B612-A2598527B016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23850" y="922338"/>
            <a:ext cx="3671888" cy="53498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5000" fill="hold"/>
                                        <p:tgtEl>
                                          <p:spTgt spid="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E:\ТВОРЧЕСКАЯ ГРУППА ЭКОЛОГИЯ 2021-2022\итоговая конференция 2022\лидер Настя.jpg">
            <a:extLst>
              <a:ext uri="{FF2B5EF4-FFF2-40B4-BE49-F238E27FC236}">
                <a16:creationId xmlns:a16="http://schemas.microsoft.com/office/drawing/2014/main" xmlns="" id="{32F02FA6-AC95-8329-2165-C05E66358B0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857504"/>
            <a:ext cx="4643438" cy="40004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8" name="Picture 4" descr="E:\ТВОРЧЕСКАЯ ГРУППА ЭКОЛОГИЯ 2021-2022\итоговый слет в журнал\¦Я¦а¦Ш¦У¦Ы¦Р¦б¦Ш¦в¦Х¦Ы¦м¦Э¦л¦Щ ¦С¦Ш¦Ы¦Х¦в.jpg">
            <a:extLst>
              <a:ext uri="{FF2B5EF4-FFF2-40B4-BE49-F238E27FC236}">
                <a16:creationId xmlns:a16="http://schemas.microsoft.com/office/drawing/2014/main" xmlns="" id="{07497B9F-CD9A-CB3D-4EB7-AF41672BF2D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 b="33012"/>
          <a:stretch>
            <a:fillRect/>
          </a:stretch>
        </p:blipFill>
        <p:spPr bwMode="auto">
          <a:xfrm>
            <a:off x="0" y="0"/>
            <a:ext cx="9144000" cy="28574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30" name="Picture 6" descr="E:\ТВОРЧЕСКАЯ ГРУППА ЭКОЛОГИЯ 2021-2022\итоговая конференция 2022\лидер Влад.jpg">
            <a:extLst>
              <a:ext uri="{FF2B5EF4-FFF2-40B4-BE49-F238E27FC236}">
                <a16:creationId xmlns:a16="http://schemas.microsoft.com/office/drawing/2014/main" xmlns="" id="{4A7C5148-2D7C-2DCC-05C9-9194BCD7C31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43438" y="2857496"/>
            <a:ext cx="4500562" cy="407193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random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4">
            <a:extLst>
              <a:ext uri="{FF2B5EF4-FFF2-40B4-BE49-F238E27FC236}">
                <a16:creationId xmlns:a16="http://schemas.microsoft.com/office/drawing/2014/main" xmlns="" id="{B51A39F6-7B37-0563-2B98-5FD7104981E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63071" y="281214"/>
            <a:ext cx="4789716" cy="6386288"/>
          </a:xfrm>
          <a:prstGeom prst="rect">
            <a:avLst/>
          </a:prstGeom>
        </p:spPr>
      </p:pic>
      <p:pic>
        <p:nvPicPr>
          <p:cNvPr id="6" name="Рисунок 6">
            <a:extLst>
              <a:ext uri="{FF2B5EF4-FFF2-40B4-BE49-F238E27FC236}">
                <a16:creationId xmlns:a16="http://schemas.microsoft.com/office/drawing/2014/main" xmlns="" id="{288FFBEC-B96E-8EED-2A60-2A39E52E0E8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186252" y="281214"/>
            <a:ext cx="3776319" cy="3438073"/>
          </a:xfrm>
          <a:prstGeom prst="rect">
            <a:avLst/>
          </a:prstGeom>
        </p:spPr>
      </p:pic>
      <p:pic>
        <p:nvPicPr>
          <p:cNvPr id="7" name="Рисунок 7">
            <a:extLst>
              <a:ext uri="{FF2B5EF4-FFF2-40B4-BE49-F238E27FC236}">
                <a16:creationId xmlns:a16="http://schemas.microsoft.com/office/drawing/2014/main" xmlns="" id="{BCC60D07-6A6B-C245-14C4-2A2405C6141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186252" y="3870887"/>
            <a:ext cx="3776319" cy="27966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410435192"/>
      </p:ext>
    </p:extLst>
  </p:cSld>
  <p:clrMapOvr>
    <a:masterClrMapping/>
  </p:clrMapOvr>
  <p:transition spd="slow">
    <p:random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>
            <a:extLst>
              <a:ext uri="{FF2B5EF4-FFF2-40B4-BE49-F238E27FC236}">
                <a16:creationId xmlns:a16="http://schemas.microsoft.com/office/drawing/2014/main" xmlns="" id="{008277DE-9E0D-C780-39E0-9329D20DD1F4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7188" y="285750"/>
            <a:ext cx="84296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80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</p:txBody>
      </p:sp>
      <p:pic>
        <p:nvPicPr>
          <p:cNvPr id="2051" name="Picture 3" descr="E:\ТВОРЧЕСКАЯ ГРУППА ЭКОЛОГИЯ 2021-2022\Школа Доброты экология\Screenshot_20211119_161017.jpg">
            <a:extLst>
              <a:ext uri="{FF2B5EF4-FFF2-40B4-BE49-F238E27FC236}">
                <a16:creationId xmlns:a16="http://schemas.microsoft.com/office/drawing/2014/main" xmlns="" id="{D4CC67DB-8047-23F9-CF38-AAF8BFFDDF1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86314" y="1"/>
            <a:ext cx="4357686" cy="684316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2" name="Picture 4" descr="E:\ТВОРЧЕСКАЯ ГРУППА ЭКОЛОГИЯ 2021-2022\Школа Доброты экология\Screenshot_20211119_161004.jpg">
            <a:extLst>
              <a:ext uri="{FF2B5EF4-FFF2-40B4-BE49-F238E27FC236}">
                <a16:creationId xmlns:a16="http://schemas.microsoft.com/office/drawing/2014/main" xmlns="" id="{8EFDEF5B-6532-A565-782B-327F8163444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71437" y="0"/>
            <a:ext cx="4643438" cy="697785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random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 descr="IMG_20220419_141850">
            <a:extLst>
              <a:ext uri="{FF2B5EF4-FFF2-40B4-BE49-F238E27FC236}">
                <a16:creationId xmlns:a16="http://schemas.microsoft.com/office/drawing/2014/main" xmlns="" id="{F9D4DD32-ADE2-860E-A8CB-F077ACAC7D0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714355"/>
            <a:ext cx="8215370" cy="614364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8435" name="Прямоугольник 4">
            <a:extLst>
              <a:ext uri="{FF2B5EF4-FFF2-40B4-BE49-F238E27FC236}">
                <a16:creationId xmlns:a16="http://schemas.microsoft.com/office/drawing/2014/main" xmlns="" id="{9BBC3958-AB76-FACF-506C-044972EBDB3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14750" y="0"/>
            <a:ext cx="25209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u="sng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learningapps, </a:t>
            </a:r>
            <a:endParaRPr lang="ru-RU" altLang="ru-RU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random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Picture 1" descr="E:\ТВОРЧЕСКАЯ ГРУППА ЭКОЛОГИЯ 2021-2022\итоговая конференция 2022\IMG-20220504-WA0012.jpg">
            <a:extLst>
              <a:ext uri="{FF2B5EF4-FFF2-40B4-BE49-F238E27FC236}">
                <a16:creationId xmlns:a16="http://schemas.microsoft.com/office/drawing/2014/main" xmlns="" id="{F2B7155D-8ABF-6E94-E571-8D40422CD1E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4937526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3554" name="Picture 2" descr="E:\ТВОРЧЕСКАЯ ГРУППА ЭКОЛОГИЯ 2021-2022\итоговая конференция 2022\IMG-20220504-WA0015.jpg">
            <a:extLst>
              <a:ext uri="{FF2B5EF4-FFF2-40B4-BE49-F238E27FC236}">
                <a16:creationId xmlns:a16="http://schemas.microsoft.com/office/drawing/2014/main" xmlns="" id="{BC941053-226B-F424-A830-9F00D7624B8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 t="12014"/>
          <a:stretch>
            <a:fillRect/>
          </a:stretch>
        </p:blipFill>
        <p:spPr bwMode="auto">
          <a:xfrm>
            <a:off x="4805806" y="0"/>
            <a:ext cx="4338194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random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AutoShape 2" descr="Презентация Решение экологических задач на уроках физики доклад, проект">
            <a:extLst>
              <a:ext uri="{FF2B5EF4-FFF2-40B4-BE49-F238E27FC236}">
                <a16:creationId xmlns:a16="http://schemas.microsoft.com/office/drawing/2014/main" xmlns="" id="{1E77CBC7-CD27-B0FD-EA13-682DAFE0D4D0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>
        <p:nvSpPr>
          <p:cNvPr id="20483" name="AutoShape 4" descr="Презентация Решение экологических задач на уроках физики доклад, проект">
            <a:extLst>
              <a:ext uri="{FF2B5EF4-FFF2-40B4-BE49-F238E27FC236}">
                <a16:creationId xmlns:a16="http://schemas.microsoft.com/office/drawing/2014/main" xmlns="" id="{9FF02B19-0AA0-1B6A-5619-4513CF9D6AA3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pic>
        <p:nvPicPr>
          <p:cNvPr id="20484" name="Picture 5" descr="E:\ТВОРЧЕСКАЯ ГРУППА ЭКОЛОГИЯ 2021-2022\3c78305b74b2cc0f85d7daab7864c67d-800x.jpg">
            <a:extLst>
              <a:ext uri="{FF2B5EF4-FFF2-40B4-BE49-F238E27FC236}">
                <a16:creationId xmlns:a16="http://schemas.microsoft.com/office/drawing/2014/main" xmlns="" id="{BF3F0CA4-2A31-5BF7-93AB-017C7CA27BB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5" name="Рисунок 1" descr="лого">
            <a:extLst>
              <a:ext uri="{FF2B5EF4-FFF2-40B4-BE49-F238E27FC236}">
                <a16:creationId xmlns:a16="http://schemas.microsoft.com/office/drawing/2014/main" xmlns="" id="{88F1D53B-DE5C-1542-FAEE-E17DA19E57B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732588" y="692150"/>
            <a:ext cx="1730375" cy="1944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random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 descr="E:\итоговая конференция 2022\Школа Доброты.jpg">
            <a:extLst>
              <a:ext uri="{FF2B5EF4-FFF2-40B4-BE49-F238E27FC236}">
                <a16:creationId xmlns:a16="http://schemas.microsoft.com/office/drawing/2014/main" xmlns="" id="{BE475FBE-BA0A-6A44-A3E4-095BB74D8EB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 l="13603" r="17473" b="2055"/>
          <a:stretch>
            <a:fillRect/>
          </a:stretch>
        </p:blipFill>
        <p:spPr bwMode="auto">
          <a:xfrm>
            <a:off x="4714845" y="2714620"/>
            <a:ext cx="4429155" cy="41433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76" name="Picture 4" descr="E:\ТВОРЧЕСКАЯ ГРУППА ЭКОЛОГИЯ 2021-2022\Школа Доброты экология\6HRM8diuvHA.jpg">
            <a:extLst>
              <a:ext uri="{FF2B5EF4-FFF2-40B4-BE49-F238E27FC236}">
                <a16:creationId xmlns:a16="http://schemas.microsoft.com/office/drawing/2014/main" xmlns="" id="{BB338BBE-7100-69BA-C433-809B0F9F108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571720"/>
            <a:ext cx="4786314" cy="42862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77" name="Picture 5" descr="E:\ТВОРЧЕСКАЯ ГРУППА ЭКОЛОГИЯ 2021-2022\скрины Огонек Добра\IMG.jpg">
            <a:extLst>
              <a:ext uri="{FF2B5EF4-FFF2-40B4-BE49-F238E27FC236}">
                <a16:creationId xmlns:a16="http://schemas.microsoft.com/office/drawing/2014/main" xmlns="" id="{C2C01AF3-6D66-AF50-2ED5-A189713BF72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2571736" cy="292893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78" name="Picture 6" descr="E:\ТВОРЧЕСКАЯ ГРУППА ЭКОЛОГИЯ 2021-2022\Земля наш общий дом\IMG_20211126_120126.jpg">
            <a:extLst>
              <a:ext uri="{FF2B5EF4-FFF2-40B4-BE49-F238E27FC236}">
                <a16:creationId xmlns:a16="http://schemas.microsoft.com/office/drawing/2014/main" xmlns="" id="{F3885E97-F0F0-7586-FDEC-90FA550D722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 b="7692"/>
          <a:stretch>
            <a:fillRect/>
          </a:stretch>
        </p:blipFill>
        <p:spPr bwMode="auto">
          <a:xfrm>
            <a:off x="4701327" y="0"/>
            <a:ext cx="4442673" cy="27146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79" name="Picture 7" descr="E:\ТВОРЧЕСКАЯ ГРУППА ЭКОЛОГИЯ 2021-2022\Школа Доброты экология\IMG_20220505_151424.jpg">
            <a:extLst>
              <a:ext uri="{FF2B5EF4-FFF2-40B4-BE49-F238E27FC236}">
                <a16:creationId xmlns:a16="http://schemas.microsoft.com/office/drawing/2014/main" xmlns="" id="{2CDC4F8C-D964-6CD8-7F62-2C13EC52FAB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500298" y="-1"/>
            <a:ext cx="2143140" cy="266699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random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Рисунок 4">
            <a:extLst>
              <a:ext uri="{FF2B5EF4-FFF2-40B4-BE49-F238E27FC236}">
                <a16:creationId xmlns:a16="http://schemas.microsoft.com/office/drawing/2014/main" xmlns="" id="{51B37233-AB00-0920-7B4C-9F27552BDE7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5136" t="1688" r="26875"/>
          <a:stretch>
            <a:fillRect/>
          </a:stretch>
        </p:blipFill>
        <p:spPr bwMode="auto">
          <a:xfrm>
            <a:off x="2700338" y="115888"/>
            <a:ext cx="3311525" cy="45974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3" name="Прямоугольник 6">
            <a:extLst>
              <a:ext uri="{FF2B5EF4-FFF2-40B4-BE49-F238E27FC236}">
                <a16:creationId xmlns:a16="http://schemas.microsoft.com/office/drawing/2014/main" xmlns="" id="{F7ACD68E-8973-D183-40C3-0519EDFC88C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7950" y="4826000"/>
            <a:ext cx="8928100" cy="203132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just"/>
            <a:r>
              <a:rPr lang="ru-RU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Программа разработана в соответствии с требованиями Федерального государственного образовательного стандарта начального общего образования. </a:t>
            </a:r>
          </a:p>
          <a:p>
            <a:pPr algn="just"/>
            <a:r>
              <a:rPr lang="ru-RU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В основу нашей программы положены программы по окружающему миру А.А. Плешакова УМК «Школа России», </a:t>
            </a:r>
            <a:r>
              <a:rPr lang="ru-RU" sz="180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по физической культуре УМК «Школа России» В.И. Ляха,</a:t>
            </a:r>
            <a:r>
              <a:rPr lang="ru-RU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 программа всероссийского социального проекта «Школа Доброты. Огонёк добра»</a:t>
            </a:r>
          </a:p>
          <a:p>
            <a:pPr algn="just"/>
            <a:r>
              <a:rPr lang="ru-RU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Цель программы «Путешествие по экологии»: создать условия для формирования основ экологической грамотности обучающихся начальной школы. </a:t>
            </a:r>
          </a:p>
        </p:txBody>
      </p:sp>
    </p:spTree>
  </p:cSld>
  <p:clrMapOvr>
    <a:masterClrMapping/>
  </p:clrMapOvr>
  <p:transition spd="slow">
    <p:random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>
            <a:extLst>
              <a:ext uri="{FF2B5EF4-FFF2-40B4-BE49-F238E27FC236}">
                <a16:creationId xmlns:a16="http://schemas.microsoft.com/office/drawing/2014/main" xmlns="" id="{FF341861-92A8-8CE8-2E90-D769AFD12E7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2713" y="188913"/>
            <a:ext cx="3321050" cy="54784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ru-RU" altLang="ru-RU" sz="1400" b="1">
                <a:solidFill>
                  <a:srgbClr val="008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План занятия по экологии</a:t>
            </a:r>
            <a:r>
              <a:rPr lang="ru-RU" altLang="ru-RU" sz="1400">
                <a:solidFill>
                  <a:srgbClr val="008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400" b="1">
                <a:solidFill>
                  <a:srgbClr val="008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«Растения, нуждающиеся в защите. Составление коллажа».</a:t>
            </a:r>
            <a:r>
              <a:rPr lang="ru-RU" altLang="ru-RU" sz="1400">
                <a:solidFill>
                  <a:srgbClr val="008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r>
              <a:rPr lang="ru-RU" altLang="ru-RU" sz="1400" b="1">
                <a:latin typeface="Times New Roman" panose="02020603050405020304" pitchFamily="18" charset="0"/>
                <a:cs typeface="Times New Roman" panose="02020603050405020304" pitchFamily="18" charset="0"/>
              </a:rPr>
              <a:t>Цель:</a:t>
            </a:r>
            <a:r>
              <a:rPr lang="ru-RU" altLang="ru-RU" sz="1400">
                <a:latin typeface="Times New Roman" panose="02020603050405020304" pitchFamily="18" charset="0"/>
                <a:cs typeface="Times New Roman" panose="02020603050405020304" pitchFamily="18" charset="0"/>
              </a:rPr>
              <a:t> создать условия для знакомства обучающихся с редкими растениями. </a:t>
            </a:r>
          </a:p>
          <a:p>
            <a:r>
              <a:rPr lang="ru-RU" altLang="ru-RU" sz="1400">
                <a:latin typeface="Times New Roman" panose="02020603050405020304" pitchFamily="18" charset="0"/>
                <a:cs typeface="Times New Roman" panose="02020603050405020304" pitchFamily="18" charset="0"/>
              </a:rPr>
              <a:t>*На доске вы видите буквы. Составьте из них слово. Получилось слово - ФЛОРА. А что означает это слово? Флора - это растительный мир. Какую роль играют растения  в нашей жизни? Сегодня мы с вами продолжим изучать флору Санкт-Петербурга и  Ленинградской области. Давайте составим план нашего занятия и определим задачи.</a:t>
            </a:r>
          </a:p>
          <a:p>
            <a:pPr>
              <a:buFontTx/>
              <a:buChar char="•"/>
            </a:pPr>
            <a:r>
              <a:rPr lang="ru-RU" altLang="ru-RU" sz="140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Будем учиться определять название растений.</a:t>
            </a:r>
            <a:endParaRPr lang="ru-RU" altLang="ru-RU" sz="14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Tx/>
              <a:buChar char="•"/>
            </a:pPr>
            <a:r>
              <a:rPr lang="ru-RU" altLang="ru-RU" sz="1400">
                <a:latin typeface="Times New Roman" panose="02020603050405020304" pitchFamily="18" charset="0"/>
                <a:cs typeface="Calibri" panose="020F0502020204030204" pitchFamily="34" charset="0"/>
              </a:rPr>
              <a:t>Познакомимся с редкими растениями.</a:t>
            </a:r>
            <a:endParaRPr lang="ru-RU" altLang="ru-RU" sz="14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Tx/>
              <a:buChar char="•"/>
            </a:pPr>
            <a:r>
              <a:rPr lang="ru-RU" altLang="ru-RU" sz="1400">
                <a:latin typeface="Times New Roman" panose="02020603050405020304" pitchFamily="18" charset="0"/>
                <a:cs typeface="Times New Roman" panose="02020603050405020304" pitchFamily="18" charset="0"/>
              </a:rPr>
              <a:t>Музыкальная релаксация.</a:t>
            </a:r>
          </a:p>
          <a:p>
            <a:pPr>
              <a:buFontTx/>
              <a:buChar char="•"/>
            </a:pPr>
            <a:r>
              <a:rPr lang="ru-RU" altLang="ru-RU" sz="1400">
                <a:latin typeface="Times New Roman" panose="02020603050405020304" pitchFamily="18" charset="0"/>
                <a:cs typeface="Calibri" panose="020F0502020204030204" pitchFamily="34" charset="0"/>
              </a:rPr>
              <a:t>Творческая работа. </a:t>
            </a:r>
            <a:endParaRPr lang="ru-RU" altLang="ru-RU" sz="14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Tx/>
              <a:buChar char="•"/>
            </a:pPr>
            <a:r>
              <a:rPr lang="ru-RU" altLang="ru-RU" sz="1400">
                <a:latin typeface="Times New Roman" panose="02020603050405020304" pitchFamily="18" charset="0"/>
                <a:cs typeface="Calibri" panose="020F0502020204030204" pitchFamily="34" charset="0"/>
              </a:rPr>
              <a:t>Представление растения своей группы, рассказ о нём. </a:t>
            </a:r>
            <a:endParaRPr lang="ru-RU" altLang="ru-RU" sz="14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Tx/>
              <a:buChar char="•"/>
            </a:pPr>
            <a:r>
              <a:rPr lang="ru-RU" altLang="ru-RU" sz="1400">
                <a:latin typeface="Times New Roman" panose="02020603050405020304" pitchFamily="18" charset="0"/>
                <a:cs typeface="Calibri" panose="020F0502020204030204" pitchFamily="34" charset="0"/>
              </a:rPr>
              <a:t>Оформление коллажа.</a:t>
            </a:r>
            <a:endParaRPr lang="ru-RU" altLang="ru-RU" sz="14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Tx/>
              <a:buChar char="•"/>
            </a:pPr>
            <a:r>
              <a:rPr lang="ru-RU" altLang="ru-RU" sz="1400">
                <a:latin typeface="Times New Roman" panose="02020603050405020304" pitchFamily="18" charset="0"/>
                <a:cs typeface="Times New Roman" panose="02020603050405020304" pitchFamily="18" charset="0"/>
              </a:rPr>
              <a:t>Презентация коллажа.</a:t>
            </a:r>
          </a:p>
          <a:p>
            <a:r>
              <a:rPr lang="ru-RU" altLang="ru-RU" sz="14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6147" name="Rectangle 3">
            <a:extLst>
              <a:ext uri="{FF2B5EF4-FFF2-40B4-BE49-F238E27FC236}">
                <a16:creationId xmlns:a16="http://schemas.microsoft.com/office/drawing/2014/main" xmlns="" id="{B6B73884-CB7F-5E5B-59CC-1AD7D440D322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5980113"/>
            <a:ext cx="2843213" cy="877887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ru-RU" altLang="ru-RU" sz="1000" b="1">
                <a:latin typeface="Times New Roman" panose="02020603050405020304" pitchFamily="18" charset="0"/>
                <a:cs typeface="Calibri" panose="020F0502020204030204" pitchFamily="34" charset="0"/>
              </a:rPr>
              <a:t>Полную версию конспекта можно посмотреть</a:t>
            </a:r>
            <a:r>
              <a:rPr lang="ru-RU" altLang="ru-RU" sz="1000">
                <a:latin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ru-RU" altLang="ru-RU" sz="1000" b="1" u="sng">
                <a:latin typeface="Times New Roman" panose="02020603050405020304" pitchFamily="18" charset="0"/>
                <a:cs typeface="Calibri" panose="020F0502020204030204" pitchFamily="34" charset="0"/>
              </a:rPr>
              <a:t>по ссылке:</a:t>
            </a:r>
            <a:r>
              <a:rPr lang="ru-RU" altLang="ru-RU" sz="1100">
                <a:cs typeface="Calibri" panose="020F0502020204030204" pitchFamily="34" charset="0"/>
              </a:rPr>
              <a:t>  </a:t>
            </a:r>
            <a:r>
              <a:rPr lang="ru-RU" altLang="ru-RU" sz="1000" b="1" u="sng">
                <a:latin typeface="Times New Roman" panose="02020603050405020304" pitchFamily="18" charset="0"/>
                <a:cs typeface="Calibri" panose="020F0502020204030204" pitchFamily="34" charset="0"/>
                <a:hlinkClick r:id="rId3"/>
              </a:rPr>
              <a:t>https://nsportal.ru/nachalnaya-shkola/okruzhayushchii-mir/2022/04/26/vneurochnaya-deyatelnost-puteshestvie-po-ekologii</a:t>
            </a:r>
            <a:endParaRPr lang="ru-RU" altLang="ru-RU"/>
          </a:p>
        </p:txBody>
      </p:sp>
      <p:sp>
        <p:nvSpPr>
          <p:cNvPr id="6148" name="Прямоугольник 10">
            <a:extLst>
              <a:ext uri="{FF2B5EF4-FFF2-40B4-BE49-F238E27FC236}">
                <a16:creationId xmlns:a16="http://schemas.microsoft.com/office/drawing/2014/main" xmlns="" id="{D9869BEE-6D8D-47C3-1DFC-4017210192A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81375" y="85725"/>
            <a:ext cx="3016250" cy="5791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lnSpc>
                <a:spcPct val="115000"/>
              </a:lnSpc>
            </a:pPr>
            <a:r>
              <a:rPr lang="ru-RU" altLang="en-US" sz="1400" b="1">
                <a:solidFill>
                  <a:srgbClr val="008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План комбинированного проекта по русскому языку и окружающему миру «Рассказ о слове» с экологической направленностью.</a:t>
            </a:r>
            <a:endParaRPr lang="ru-RU" altLang="en-US" sz="1400">
              <a:solidFill>
                <a:srgbClr val="00800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</a:pPr>
            <a:r>
              <a:rPr lang="ru-RU" altLang="en-US" sz="1200" b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Цель:</a:t>
            </a:r>
            <a:r>
              <a:rPr lang="ru-RU" altLang="en-US" sz="120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создать условия для открытия обучающимися слов экологической направленности, как предмета наблюдения, изучения и практического его использования.                                                     </a:t>
            </a:r>
            <a:r>
              <a:rPr lang="ru-RU" altLang="en-US" sz="1200" b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ru-RU" altLang="en-US" sz="120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</a:pPr>
            <a:r>
              <a:rPr lang="ru-RU" altLang="en-US" sz="120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Для достижения цели мы поставили перед собой задачи:</a:t>
            </a:r>
          </a:p>
          <a:p>
            <a:pPr>
              <a:lnSpc>
                <a:spcPct val="115000"/>
              </a:lnSpc>
            </a:pPr>
            <a:r>
              <a:rPr lang="ru-RU" altLang="en-US" sz="120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1. Рассмотреть происхождение экологического слова.</a:t>
            </a:r>
          </a:p>
          <a:p>
            <a:pPr algn="just">
              <a:lnSpc>
                <a:spcPct val="115000"/>
              </a:lnSpc>
            </a:pPr>
            <a:r>
              <a:rPr lang="ru-RU" altLang="en-US" sz="120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2.Рассмотреть отличие в произношении и правописании слова.</a:t>
            </a:r>
          </a:p>
          <a:p>
            <a:pPr algn="just">
              <a:lnSpc>
                <a:spcPct val="115000"/>
              </a:lnSpc>
            </a:pPr>
            <a:r>
              <a:rPr lang="ru-RU" altLang="en-US" sz="120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3.Выяснить лексическое значение слова в толковом словаре.</a:t>
            </a:r>
          </a:p>
          <a:p>
            <a:pPr algn="just">
              <a:lnSpc>
                <a:spcPct val="115000"/>
              </a:lnSpc>
            </a:pPr>
            <a:r>
              <a:rPr lang="ru-RU" altLang="en-US" sz="120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4.Подобрать синонимы, антонимы, фразеологизмы к данному слову.</a:t>
            </a:r>
          </a:p>
          <a:p>
            <a:pPr algn="just">
              <a:lnSpc>
                <a:spcPct val="115000"/>
              </a:lnSpc>
            </a:pPr>
            <a:r>
              <a:rPr lang="ru-RU" altLang="en-US" sz="120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5.Найти пословицы, поговорки, загадки о животных и растениях. Рассмотреть сочетаемость с другими словами.</a:t>
            </a:r>
          </a:p>
          <a:p>
            <a:pPr algn="just">
              <a:lnSpc>
                <a:spcPct val="115000"/>
              </a:lnSpc>
            </a:pPr>
            <a:r>
              <a:rPr lang="ru-RU" altLang="en-US" sz="120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6. Систематизировать и оформить добытые при исследовании материалы.</a:t>
            </a:r>
          </a:p>
          <a:p>
            <a:pPr algn="just">
              <a:lnSpc>
                <a:spcPct val="115000"/>
              </a:lnSpc>
            </a:pPr>
            <a:r>
              <a:rPr lang="ru-RU" altLang="en-US" sz="120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7. Оформить работы в виде лэпбука. </a:t>
            </a:r>
          </a:p>
        </p:txBody>
      </p:sp>
      <p:sp>
        <p:nvSpPr>
          <p:cNvPr id="6149" name="Прямоугольник 11">
            <a:extLst>
              <a:ext uri="{FF2B5EF4-FFF2-40B4-BE49-F238E27FC236}">
                <a16:creationId xmlns:a16="http://schemas.microsoft.com/office/drawing/2014/main" xmlns="" id="{A19AF2C8-6A07-A4C4-4782-63831A28D691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71775" y="5927725"/>
            <a:ext cx="3529013" cy="97631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572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lnSpc>
                <a:spcPct val="115000"/>
              </a:lnSpc>
            </a:pPr>
            <a:r>
              <a:rPr lang="ru-RU" altLang="en-US" sz="1000" b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*Полную версию конспекта можно посмотреть</a:t>
            </a:r>
            <a:r>
              <a:rPr lang="ru-RU" altLang="en-US" sz="100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altLang="en-US" sz="1000" b="1" u="sng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 ссылке: </a:t>
            </a:r>
            <a:r>
              <a:rPr lang="ru-RU" altLang="en-US" sz="1000" b="1" u="sng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4"/>
              </a:rPr>
              <a:t>https://infourok.ru/tehnologicheskaya-karta-uroka-kombinirovannogo-proekta-po-russkomu-yazyku-i-okruzhayushemu-miru-po-teme-rasskaz-o-slove-ekologic-6081355.html</a:t>
            </a:r>
            <a:endParaRPr lang="ru-RU" altLang="en-US" sz="110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150" name="Прямоугольник 12">
            <a:extLst>
              <a:ext uri="{FF2B5EF4-FFF2-40B4-BE49-F238E27FC236}">
                <a16:creationId xmlns:a16="http://schemas.microsoft.com/office/drawing/2014/main" xmlns="" id="{78E9926F-2FCC-B117-E432-D42631CA705A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78563" y="5922963"/>
            <a:ext cx="2865437" cy="10160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ru-RU" altLang="en-US" sz="1200" b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*Полную версию конспекта можно посмотреть</a:t>
            </a:r>
            <a:r>
              <a:rPr lang="ru-RU" altLang="en-US" sz="120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altLang="en-US" sz="1200" b="1" u="sng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 ссылке: </a:t>
            </a:r>
            <a:r>
              <a:rPr lang="en-US" altLang="en-US" sz="120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5"/>
              </a:rPr>
              <a:t>https://nsportal.ru/shkola/fizkultura-i-sport/library/2022/05/19/ya-i-moi-pomoshchniki</a:t>
            </a:r>
            <a:endParaRPr lang="ru-RU" altLang="en-US" sz="120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151" name="Прямоугольник 13">
            <a:extLst>
              <a:ext uri="{FF2B5EF4-FFF2-40B4-BE49-F238E27FC236}">
                <a16:creationId xmlns:a16="http://schemas.microsoft.com/office/drawing/2014/main" xmlns="" id="{0044CC79-46B8-CFAF-B247-FE17C804D68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78563" y="115888"/>
            <a:ext cx="2686050" cy="9078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ru-RU" altLang="en-US" sz="1400" b="1">
                <a:solidFill>
                  <a:srgbClr val="008000"/>
                </a:solidFill>
                <a:latin typeface="Times New Roman" panose="02020603050405020304" pitchFamily="18" charset="0"/>
                <a:cs typeface="Calibri" panose="020F0502020204030204" pitchFamily="34" charset="0"/>
              </a:rPr>
              <a:t>План конспект занятия по физической культуре: </a:t>
            </a:r>
          </a:p>
          <a:p>
            <a:pPr algn="ctr"/>
            <a:r>
              <a:rPr lang="ru-RU" altLang="en-US" sz="1400" b="1">
                <a:solidFill>
                  <a:srgbClr val="008000"/>
                </a:solidFill>
                <a:latin typeface="Times New Roman" panose="02020603050405020304" pitchFamily="18" charset="0"/>
                <a:cs typeface="Calibri" panose="020F0502020204030204" pitchFamily="34" charset="0"/>
              </a:rPr>
              <a:t>«Наши помощники – органы чувств»</a:t>
            </a:r>
          </a:p>
          <a:p>
            <a:pPr algn="just"/>
            <a:r>
              <a:rPr lang="ru-RU" altLang="en-US" sz="1200" b="1">
                <a:latin typeface="Times New Roman" panose="02020603050405020304" pitchFamily="18" charset="0"/>
              </a:rPr>
              <a:t>Цель:</a:t>
            </a:r>
            <a:r>
              <a:rPr lang="ru-RU" altLang="en-US" sz="1200">
                <a:latin typeface="Times New Roman" panose="02020603050405020304" pitchFamily="18" charset="0"/>
              </a:rPr>
              <a:t> Привлечение внимания учащихся к здоровому образу жизни через знакомство с органами чувств человека.</a:t>
            </a:r>
          </a:p>
          <a:p>
            <a:pPr algn="just"/>
            <a:endParaRPr lang="ru-RU" altLang="en-US" sz="1200">
              <a:latin typeface="Times New Roman" panose="02020603050405020304" pitchFamily="18" charset="0"/>
            </a:endParaRPr>
          </a:p>
          <a:p>
            <a:pPr algn="just"/>
            <a:r>
              <a:rPr lang="ru-RU" altLang="en-US" sz="1200">
                <a:latin typeface="Times New Roman" panose="02020603050405020304" pitchFamily="18" charset="0"/>
              </a:rPr>
              <a:t>На занятие учащиеся познакомятся с органами чувств и их значением в жизни человека; • учащиеся познакомятся с элементарными правилами гигиены органов чувств; </a:t>
            </a:r>
          </a:p>
          <a:p>
            <a:pPr algn="just"/>
            <a:r>
              <a:rPr lang="ru-RU" altLang="en-US" sz="1200">
                <a:latin typeface="Times New Roman" panose="02020603050405020304" pitchFamily="18" charset="0"/>
              </a:rPr>
              <a:t>•       учащиеся научатся упражнениям по расслаблению мышц органов зрения; </a:t>
            </a:r>
          </a:p>
          <a:p>
            <a:pPr algn="just"/>
            <a:r>
              <a:rPr lang="ru-RU" altLang="en-US" sz="1200">
                <a:latin typeface="Times New Roman" panose="02020603050405020304" pitchFamily="18" charset="0"/>
              </a:rPr>
              <a:t>•   будут созданы условия для развития умения работать в группах; </a:t>
            </a:r>
          </a:p>
          <a:p>
            <a:pPr algn="just"/>
            <a:r>
              <a:rPr lang="ru-RU" altLang="en-US" sz="1200">
                <a:latin typeface="Times New Roman" panose="02020603050405020304" pitchFamily="18" charset="0"/>
              </a:rPr>
              <a:t>•   будут созданы условия для развития умения анализировать, сопоставлять, делать выводы; </a:t>
            </a:r>
          </a:p>
          <a:p>
            <a:pPr algn="just"/>
            <a:r>
              <a:rPr lang="ru-RU" altLang="en-US" sz="1200">
                <a:latin typeface="Times New Roman" panose="02020603050405020304" pitchFamily="18" charset="0"/>
              </a:rPr>
              <a:t>•          у учащихся возрастет интерес к изучению  своего организма; </a:t>
            </a:r>
          </a:p>
          <a:p>
            <a:pPr algn="just"/>
            <a:r>
              <a:rPr lang="ru-RU" altLang="en-US" sz="1200">
                <a:latin typeface="Times New Roman" panose="02020603050405020304" pitchFamily="18" charset="0"/>
              </a:rPr>
              <a:t>•   будут созданы условия для приобщения к соблюдению элементарных правил гигиены органов чувств; </a:t>
            </a:r>
          </a:p>
          <a:p>
            <a:pPr algn="just"/>
            <a:endParaRPr lang="ru-RU" altLang="en-US" sz="1200">
              <a:latin typeface="Times New Roman" panose="02020603050405020304" pitchFamily="18" charset="0"/>
            </a:endParaRPr>
          </a:p>
          <a:p>
            <a:pPr algn="just"/>
            <a:endParaRPr lang="ru-RU" altLang="en-US" sz="1200">
              <a:latin typeface="Times New Roman" panose="02020603050405020304" pitchFamily="18" charset="0"/>
            </a:endParaRPr>
          </a:p>
          <a:p>
            <a:pPr algn="just"/>
            <a:endParaRPr lang="ru-RU" altLang="en-US" sz="1200">
              <a:latin typeface="Times New Roman" panose="02020603050405020304" pitchFamily="18" charset="0"/>
            </a:endParaRPr>
          </a:p>
          <a:p>
            <a:pPr algn="just"/>
            <a:endParaRPr lang="ru-RU" altLang="en-US" sz="1200">
              <a:latin typeface="Times New Roman" panose="02020603050405020304" pitchFamily="18" charset="0"/>
            </a:endParaRPr>
          </a:p>
          <a:p>
            <a:pPr algn="just"/>
            <a:endParaRPr lang="ru-RU" altLang="en-US" sz="1200">
              <a:latin typeface="Times New Roman" panose="02020603050405020304" pitchFamily="18" charset="0"/>
            </a:endParaRPr>
          </a:p>
          <a:p>
            <a:pPr algn="just"/>
            <a:endParaRPr lang="ru-RU" altLang="en-US" sz="1200">
              <a:latin typeface="Times New Roman" panose="02020603050405020304" pitchFamily="18" charset="0"/>
            </a:endParaRPr>
          </a:p>
          <a:p>
            <a:pPr algn="just"/>
            <a:endParaRPr lang="ru-RU" altLang="en-US" sz="1200">
              <a:latin typeface="Times New Roman" panose="02020603050405020304" pitchFamily="18" charset="0"/>
            </a:endParaRPr>
          </a:p>
          <a:p>
            <a:pPr algn="just"/>
            <a:endParaRPr lang="ru-RU" altLang="en-US" sz="1200">
              <a:latin typeface="Times New Roman" panose="02020603050405020304" pitchFamily="18" charset="0"/>
            </a:endParaRPr>
          </a:p>
          <a:p>
            <a:pPr algn="just"/>
            <a:endParaRPr lang="ru-RU" altLang="en-US" sz="1200">
              <a:latin typeface="Times New Roman" panose="02020603050405020304" pitchFamily="18" charset="0"/>
            </a:endParaRPr>
          </a:p>
          <a:p>
            <a:pPr algn="just"/>
            <a:endParaRPr lang="ru-RU" altLang="en-US" sz="1200">
              <a:latin typeface="Times New Roman" panose="02020603050405020304" pitchFamily="18" charset="0"/>
            </a:endParaRPr>
          </a:p>
          <a:p>
            <a:pPr algn="just"/>
            <a:endParaRPr lang="ru-RU" altLang="en-US" sz="1200">
              <a:latin typeface="Times New Roman" panose="02020603050405020304" pitchFamily="18" charset="0"/>
            </a:endParaRPr>
          </a:p>
          <a:p>
            <a:pPr algn="just"/>
            <a:endParaRPr lang="ru-RU" altLang="en-US" sz="1200">
              <a:latin typeface="Times New Roman" panose="02020603050405020304" pitchFamily="18" charset="0"/>
            </a:endParaRPr>
          </a:p>
          <a:p>
            <a:pPr algn="just"/>
            <a:endParaRPr lang="ru-RU" altLang="en-US" sz="1200">
              <a:latin typeface="Times New Roman" panose="02020603050405020304" pitchFamily="18" charset="0"/>
            </a:endParaRPr>
          </a:p>
          <a:p>
            <a:pPr algn="just"/>
            <a:endParaRPr lang="ru-RU" altLang="en-US" sz="1200">
              <a:latin typeface="Times New Roman" panose="02020603050405020304" pitchFamily="18" charset="0"/>
            </a:endParaRPr>
          </a:p>
          <a:p>
            <a:pPr algn="just"/>
            <a:endParaRPr lang="ru-RU" altLang="en-US" sz="1200">
              <a:latin typeface="Times New Roman" panose="02020603050405020304" pitchFamily="18" charset="0"/>
            </a:endParaRPr>
          </a:p>
          <a:p>
            <a:pPr algn="just"/>
            <a:endParaRPr lang="ru-RU" altLang="en-US" sz="1200">
              <a:latin typeface="Times New Roman" panose="02020603050405020304" pitchFamily="18" charset="0"/>
            </a:endParaRPr>
          </a:p>
          <a:p>
            <a:pPr algn="just"/>
            <a:endParaRPr lang="ru-RU" altLang="en-US" sz="1200">
              <a:latin typeface="Times New Roman" panose="02020603050405020304" pitchFamily="18" charset="0"/>
            </a:endParaRPr>
          </a:p>
          <a:p>
            <a:pPr algn="just"/>
            <a:endParaRPr lang="ru-RU" altLang="en-US" sz="1200">
              <a:latin typeface="Times New Roman" panose="02020603050405020304" pitchFamily="18" charset="0"/>
            </a:endParaRPr>
          </a:p>
          <a:p>
            <a:pPr algn="just"/>
            <a:endParaRPr lang="ru-RU" altLang="en-US" sz="1200">
              <a:latin typeface="Times New Roman" panose="02020603050405020304" pitchFamily="18" charset="0"/>
            </a:endParaRPr>
          </a:p>
          <a:p>
            <a:pPr algn="just"/>
            <a:endParaRPr lang="ru-RU" altLang="en-US" sz="1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random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CE4A4176-4589-7B02-1FE6-738E29D853E3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908175" y="25400"/>
            <a:ext cx="5133975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slow">
    <p:random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1" name="Picture 1" descr="E:\ТВОРЧЕСКАЯ ГРУППА ЭКОЛОГИЯ 2021-2022\Школа Доброты экология\IyUAVHjftwg.jpg">
            <a:extLst>
              <a:ext uri="{FF2B5EF4-FFF2-40B4-BE49-F238E27FC236}">
                <a16:creationId xmlns:a16="http://schemas.microsoft.com/office/drawing/2014/main" xmlns="" id="{FD577CC1-036F-DC7C-8FF8-00C05FA70EB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3371855" cy="421481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122" name="Picture 2" descr="E:\ТВОРЧЕСКАЯ ГРУППА ЭКОЛОГИЯ 2021-2022\Школа Доброты экология\PhotoCollage_20211116_144640078.jpg">
            <a:extLst>
              <a:ext uri="{FF2B5EF4-FFF2-40B4-BE49-F238E27FC236}">
                <a16:creationId xmlns:a16="http://schemas.microsoft.com/office/drawing/2014/main" xmlns="" id="{93A97B39-1AA8-B83C-F879-3938BF269EC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28992" y="0"/>
            <a:ext cx="3429005" cy="42862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123" name="Picture 3" descr="E:\ТВОРЧЕСКАЯ ГРУППА ЭКОЛОГИЯ 2021-2022\Школа Доброты экология\Screenshot_20211007_095959.jpg">
            <a:extLst>
              <a:ext uri="{FF2B5EF4-FFF2-40B4-BE49-F238E27FC236}">
                <a16:creationId xmlns:a16="http://schemas.microsoft.com/office/drawing/2014/main" xmlns="" id="{A646A0AA-E0C2-9A86-D183-6D692466D55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58016" y="-1"/>
            <a:ext cx="2285984" cy="357187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125" name="Picture 5" descr="E:\ТВОРЧЕСКАЯ ГРУППА ЭКОЛОГИЯ 2021-2022\Школа Доброты экология\jP-u3AoYKAE.jpg">
            <a:extLst>
              <a:ext uri="{FF2B5EF4-FFF2-40B4-BE49-F238E27FC236}">
                <a16:creationId xmlns:a16="http://schemas.microsoft.com/office/drawing/2014/main" xmlns="" id="{F6A3A982-8DF1-4173-139A-72A25B39DE1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214546" y="4143379"/>
            <a:ext cx="2214578" cy="276822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126" name="Picture 6" descr="E:\ТВОРЧЕСКАЯ ГРУППА ЭКОЛОГИЯ 2021-2022\Школа Доброты экология\mqAcRwkOFKY.jpg">
            <a:extLst>
              <a:ext uri="{FF2B5EF4-FFF2-40B4-BE49-F238E27FC236}">
                <a16:creationId xmlns:a16="http://schemas.microsoft.com/office/drawing/2014/main" xmlns="" id="{152AE7D7-220D-BAE2-41BF-F5E3353CC5E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858016" y="3357563"/>
            <a:ext cx="2285984" cy="350043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127" name="Picture 7" descr="E:\ТВОРЧЕСКАЯ ГРУППА ЭКОЛОГИЯ 2021-2022\Школа Доброты экология\xYeqorDqhBU.jpg">
            <a:extLst>
              <a:ext uri="{FF2B5EF4-FFF2-40B4-BE49-F238E27FC236}">
                <a16:creationId xmlns:a16="http://schemas.microsoft.com/office/drawing/2014/main" xmlns="" id="{A1766B62-C349-2E2C-1E3C-C9210BD8D5B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429124" y="4268372"/>
            <a:ext cx="2357454" cy="25896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128" name="Picture 8" descr="E:\ТВОРЧЕСКАЯ ГРУППА ЭКОЛОГИЯ 2021-2022\итоговая конференция 2022\IMG_20211124_184100.jpg">
            <a:extLst>
              <a:ext uri="{FF2B5EF4-FFF2-40B4-BE49-F238E27FC236}">
                <a16:creationId xmlns:a16="http://schemas.microsoft.com/office/drawing/2014/main" xmlns="" id="{84FE5923-C887-DA42-D55D-CC93F7CA6C2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/>
          <a:srcRect b="7318"/>
          <a:stretch>
            <a:fillRect/>
          </a:stretch>
        </p:blipFill>
        <p:spPr bwMode="auto">
          <a:xfrm>
            <a:off x="0" y="4143380"/>
            <a:ext cx="2285984" cy="27146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random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7" name="Picture 1" descr="E:\ТВОРЧЕСКАЯ ГРУППА ЭКОЛОГИЯ 2021-2022\Представление команды\IMG-20211018-WA0001.jpg">
            <a:extLst>
              <a:ext uri="{FF2B5EF4-FFF2-40B4-BE49-F238E27FC236}">
                <a16:creationId xmlns:a16="http://schemas.microsoft.com/office/drawing/2014/main" xmlns="" id="{1314B44E-F28D-8BF9-1584-F7B13483E9B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 b="8195"/>
          <a:stretch>
            <a:fillRect/>
          </a:stretch>
        </p:blipFill>
        <p:spPr bwMode="auto">
          <a:xfrm>
            <a:off x="0" y="0"/>
            <a:ext cx="3643306" cy="378619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098" name="Picture 2" descr="E:\ТВОРЧЕСКАЯ ГРУППА ЭКОЛОГИЯ 2021-2022\Представление команды\IMG-20211018-WA0013.jpg">
            <a:extLst>
              <a:ext uri="{FF2B5EF4-FFF2-40B4-BE49-F238E27FC236}">
                <a16:creationId xmlns:a16="http://schemas.microsoft.com/office/drawing/2014/main" xmlns="" id="{1D0A8078-07EF-B969-B003-D1FB36041DD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 l="5637" t="8497" r="36764"/>
          <a:stretch>
            <a:fillRect/>
          </a:stretch>
        </p:blipFill>
        <p:spPr bwMode="auto">
          <a:xfrm>
            <a:off x="3643306" y="0"/>
            <a:ext cx="5500694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099" name="Picture 3" descr="E:\ТВОРЧЕСКАЯ ГРУППА ЭКОЛОГИЯ 2021-2022\Представление команды\IMG-20211018-WA0010.jpg">
            <a:extLst>
              <a:ext uri="{FF2B5EF4-FFF2-40B4-BE49-F238E27FC236}">
                <a16:creationId xmlns:a16="http://schemas.microsoft.com/office/drawing/2014/main" xmlns="" id="{41EC8016-C8AB-B7D2-CA3B-17AF9C6950C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3786190"/>
            <a:ext cx="3714744" cy="307181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random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VID-20211018-WA0012.mp4">
            <a:hlinkClick r:id="" action="ppaction://media"/>
            <a:extLst>
              <a:ext uri="{FF2B5EF4-FFF2-40B4-BE49-F238E27FC236}">
                <a16:creationId xmlns:a16="http://schemas.microsoft.com/office/drawing/2014/main" xmlns="" id="{D387AF36-2B77-7692-EA3A-68488DE452B7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3400" y="1143000"/>
            <a:ext cx="8077200" cy="457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5" name="Picture 1" descr="E:\ТВОРЧЕСКАЯ ГРУППА ЭКОЛОГИЯ 2021-2022\Земля наш общий дом\IMG_20211125_115606.jpg">
            <a:extLst>
              <a:ext uri="{FF2B5EF4-FFF2-40B4-BE49-F238E27FC236}">
                <a16:creationId xmlns:a16="http://schemas.microsoft.com/office/drawing/2014/main" xmlns="" id="{87AFBBBA-2D43-951D-0492-4B7565F1DB2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1"/>
            <a:ext cx="5810260" cy="435769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147" name="Picture 3" descr="E:\ТВОРЧЕСКАЯ ГРУППА ЭКОЛОГИЯ 2021-2022\Земля наш общий дом\jdEzl1KqNcg.jpg">
            <a:extLst>
              <a:ext uri="{FF2B5EF4-FFF2-40B4-BE49-F238E27FC236}">
                <a16:creationId xmlns:a16="http://schemas.microsoft.com/office/drawing/2014/main" xmlns="" id="{37EAAC3C-91D6-6DD5-6531-202FFB0581E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" y="4286256"/>
            <a:ext cx="4500563" cy="25717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148" name="Picture 4" descr="E:\ТВОРЧЕСКАЯ ГРУППА ЭКОЛОГИЯ 2021-2022\итоговая конференция 2022\IMG_20220414_161043.jpg">
            <a:extLst>
              <a:ext uri="{FF2B5EF4-FFF2-40B4-BE49-F238E27FC236}">
                <a16:creationId xmlns:a16="http://schemas.microsoft.com/office/drawing/2014/main" xmlns="" id="{E9EB4181-8B8C-7241-85EA-EBF668572A2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0" y="4196692"/>
            <a:ext cx="4572000" cy="26613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Picture 4" descr="E:\ТВОРЧЕСКАЯ ГРУППА ЭКОЛОГИЯ 2021-2022\Школа Доброты экология\PhotoCollage_20211112_150748218.jpg">
            <a:extLst>
              <a:ext uri="{FF2B5EF4-FFF2-40B4-BE49-F238E27FC236}">
                <a16:creationId xmlns:a16="http://schemas.microsoft.com/office/drawing/2014/main" xmlns="" id="{72C157B0-490B-9794-D876-48853D45D59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786414" y="0"/>
            <a:ext cx="3357586" cy="42862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random/>
  </p:transition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271</TotalTime>
  <Words>533</Words>
  <Application>Microsoft Office PowerPoint</Application>
  <PresentationFormat>Экран (4:3)</PresentationFormat>
  <Paragraphs>67</Paragraphs>
  <Slides>18</Slides>
  <Notes>1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Ирина С.</dc:creator>
  <cp:lastModifiedBy>Пользователь Windows</cp:lastModifiedBy>
  <cp:revision>32</cp:revision>
  <dcterms:created xsi:type="dcterms:W3CDTF">2022-05-05T11:33:09Z</dcterms:created>
  <dcterms:modified xsi:type="dcterms:W3CDTF">2022-05-20T10:00:05Z</dcterms:modified>
</cp:coreProperties>
</file>