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68" r:id="rId5"/>
    <p:sldId id="259" r:id="rId6"/>
    <p:sldId id="260" r:id="rId7"/>
    <p:sldId id="261" r:id="rId8"/>
    <p:sldId id="262" r:id="rId9"/>
    <p:sldId id="263" r:id="rId10"/>
    <p:sldId id="264" r:id="rId11"/>
    <p:sldId id="265" r:id="rId12"/>
    <p:sldId id="1115" r:id="rId13"/>
    <p:sldId id="854" r:id="rId14"/>
    <p:sldId id="1118" r:id="rId15"/>
    <p:sldId id="1119" r:id="rId16"/>
    <p:sldId id="1120" r:id="rId17"/>
    <p:sldId id="1121" r:id="rId18"/>
    <p:sldId id="1122" r:id="rId19"/>
    <p:sldId id="1123" r:id="rId20"/>
    <p:sldId id="1124" r:id="rId21"/>
    <p:sldId id="1125" r:id="rId22"/>
    <p:sldId id="1126" r:id="rId23"/>
    <p:sldId id="853" r:id="rId24"/>
    <p:sldId id="271" r:id="rId25"/>
    <p:sldId id="1116" r:id="rId26"/>
    <p:sldId id="1117" r:id="rId27"/>
    <p:sldId id="1127" r:id="rId28"/>
    <p:sldId id="1128" r:id="rId29"/>
    <p:sldId id="1129" r:id="rId30"/>
    <p:sldId id="1130" r:id="rId31"/>
    <p:sldId id="270"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71A3DA-F27E-4D3E-A329-61B6290209BD}"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ru-RU"/>
        </a:p>
      </dgm:t>
    </dgm:pt>
    <dgm:pt modelId="{65C9D336-B5BC-48B7-BA0F-E94AD2462948}">
      <dgm:prSet phldrT="[Текст]" custT="1"/>
      <dgm:spPr/>
      <dgm:t>
        <a:bodyPr/>
        <a:lstStyle/>
        <a:p>
          <a:r>
            <a:rPr lang="ru-RU" sz="4000" b="1" dirty="0">
              <a:solidFill>
                <a:schemeClr val="tx1"/>
              </a:solidFill>
            </a:rPr>
            <a:t>ФГОС</a:t>
          </a:r>
        </a:p>
      </dgm:t>
    </dgm:pt>
    <dgm:pt modelId="{6AFF1134-EEB2-4CAA-86B2-AA641EEEC580}" type="parTrans" cxnId="{61CEFB5A-1409-4113-9226-A2A54B50E8F0}">
      <dgm:prSet/>
      <dgm:spPr/>
      <dgm:t>
        <a:bodyPr/>
        <a:lstStyle/>
        <a:p>
          <a:endParaRPr lang="ru-RU">
            <a:solidFill>
              <a:schemeClr val="tx1"/>
            </a:solidFill>
          </a:endParaRPr>
        </a:p>
      </dgm:t>
    </dgm:pt>
    <dgm:pt modelId="{785D8D03-7F6E-45E9-81FA-CA71EC60E1B4}" type="sibTrans" cxnId="{61CEFB5A-1409-4113-9226-A2A54B50E8F0}">
      <dgm:prSet/>
      <dgm:spPr/>
      <dgm:t>
        <a:bodyPr/>
        <a:lstStyle/>
        <a:p>
          <a:endParaRPr lang="ru-RU">
            <a:solidFill>
              <a:schemeClr val="tx1"/>
            </a:solidFill>
          </a:endParaRPr>
        </a:p>
      </dgm:t>
    </dgm:pt>
    <dgm:pt modelId="{83F5129A-259D-4AD6-99B8-D7E441B5BA1B}" type="asst">
      <dgm:prSet phldrT="[Текст]" custT="1"/>
      <dgm:spPr>
        <a:solidFill>
          <a:schemeClr val="accent6">
            <a:lumMod val="75000"/>
          </a:schemeClr>
        </a:solidFill>
      </dgm:spPr>
      <dgm:t>
        <a:bodyPr/>
        <a:lstStyle/>
        <a:p>
          <a:r>
            <a:rPr lang="ru-RU" sz="4000" b="1" dirty="0">
              <a:solidFill>
                <a:schemeClr val="tx1"/>
              </a:solidFill>
            </a:rPr>
            <a:t>ФОП</a:t>
          </a:r>
        </a:p>
      </dgm:t>
    </dgm:pt>
    <dgm:pt modelId="{4195C980-D6DA-4992-919B-26794C6B5207}" type="parTrans" cxnId="{CCCB5C4C-E5C0-4C53-BAE8-3D90363DC2EF}">
      <dgm:prSet/>
      <dgm:spPr/>
      <dgm:t>
        <a:bodyPr/>
        <a:lstStyle/>
        <a:p>
          <a:endParaRPr lang="ru-RU">
            <a:solidFill>
              <a:schemeClr val="tx1"/>
            </a:solidFill>
          </a:endParaRPr>
        </a:p>
      </dgm:t>
    </dgm:pt>
    <dgm:pt modelId="{C0DC231A-1459-4D7D-A9E8-38FE8812CBB7}" type="sibTrans" cxnId="{CCCB5C4C-E5C0-4C53-BAE8-3D90363DC2EF}">
      <dgm:prSet/>
      <dgm:spPr/>
      <dgm:t>
        <a:bodyPr/>
        <a:lstStyle/>
        <a:p>
          <a:endParaRPr lang="ru-RU">
            <a:solidFill>
              <a:schemeClr val="tx1"/>
            </a:solidFill>
          </a:endParaRPr>
        </a:p>
      </dgm:t>
    </dgm:pt>
    <dgm:pt modelId="{FAA19718-D1FC-4EB8-918F-22CFECBF54F1}">
      <dgm:prSet phldrT="[Текст]" custT="1"/>
      <dgm:spPr/>
      <dgm:t>
        <a:bodyPr/>
        <a:lstStyle/>
        <a:p>
          <a:r>
            <a:rPr lang="ru-RU" sz="4400" dirty="0">
              <a:solidFill>
                <a:schemeClr val="tx1"/>
              </a:solidFill>
            </a:rPr>
            <a:t>ФРП</a:t>
          </a:r>
        </a:p>
      </dgm:t>
    </dgm:pt>
    <dgm:pt modelId="{B4CF3945-48D1-4775-9F45-4FB3C9E76547}" type="parTrans" cxnId="{B38EDFC9-DEBD-4F61-85EF-B3498FABEBC2}">
      <dgm:prSet/>
      <dgm:spPr/>
      <dgm:t>
        <a:bodyPr/>
        <a:lstStyle/>
        <a:p>
          <a:endParaRPr lang="ru-RU">
            <a:solidFill>
              <a:schemeClr val="tx1"/>
            </a:solidFill>
          </a:endParaRPr>
        </a:p>
      </dgm:t>
    </dgm:pt>
    <dgm:pt modelId="{A09225BB-E6A6-41AA-B574-5CA8EE2739B2}" type="sibTrans" cxnId="{B38EDFC9-DEBD-4F61-85EF-B3498FABEBC2}">
      <dgm:prSet/>
      <dgm:spPr/>
      <dgm:t>
        <a:bodyPr/>
        <a:lstStyle/>
        <a:p>
          <a:endParaRPr lang="ru-RU">
            <a:solidFill>
              <a:schemeClr val="tx1"/>
            </a:solidFill>
          </a:endParaRPr>
        </a:p>
      </dgm:t>
    </dgm:pt>
    <dgm:pt modelId="{F4C975C9-6EBF-4B1A-AF5A-DF68B90435B3}">
      <dgm:prSet phldrT="[Текст]"/>
      <dgm:spPr/>
      <dgm:t>
        <a:bodyPr/>
        <a:lstStyle/>
        <a:p>
          <a:r>
            <a:rPr lang="ru-RU" dirty="0">
              <a:solidFill>
                <a:schemeClr val="tx1"/>
              </a:solidFill>
            </a:rPr>
            <a:t>Методические рекомендации </a:t>
          </a:r>
          <a:br>
            <a:rPr lang="ru-RU" dirty="0">
              <a:solidFill>
                <a:schemeClr val="tx1"/>
              </a:solidFill>
            </a:rPr>
          </a:br>
          <a:r>
            <a:rPr lang="ru-RU" dirty="0">
              <a:solidFill>
                <a:schemeClr val="tx1"/>
              </a:solidFill>
            </a:rPr>
            <a:t>по системе оценки ПР</a:t>
          </a:r>
        </a:p>
      </dgm:t>
    </dgm:pt>
    <dgm:pt modelId="{4D6633C4-C0D6-46DA-B123-667814F19FD9}" type="parTrans" cxnId="{69696D4D-B06C-4C1A-9918-F2DE8E350C0D}">
      <dgm:prSet/>
      <dgm:spPr/>
      <dgm:t>
        <a:bodyPr/>
        <a:lstStyle/>
        <a:p>
          <a:endParaRPr lang="ru-RU">
            <a:solidFill>
              <a:schemeClr val="tx1"/>
            </a:solidFill>
          </a:endParaRPr>
        </a:p>
      </dgm:t>
    </dgm:pt>
    <dgm:pt modelId="{A59B2E69-EE27-4641-B987-FE2AB52F5F9C}" type="sibTrans" cxnId="{69696D4D-B06C-4C1A-9918-F2DE8E350C0D}">
      <dgm:prSet/>
      <dgm:spPr/>
      <dgm:t>
        <a:bodyPr/>
        <a:lstStyle/>
        <a:p>
          <a:endParaRPr lang="ru-RU">
            <a:solidFill>
              <a:schemeClr val="tx1"/>
            </a:solidFill>
          </a:endParaRPr>
        </a:p>
      </dgm:t>
    </dgm:pt>
    <dgm:pt modelId="{8B69C2EC-6248-4BE4-9A94-08D6B32F2180}">
      <dgm:prSet phldrT="[Текст]"/>
      <dgm:spPr/>
      <dgm:t>
        <a:bodyPr/>
        <a:lstStyle/>
        <a:p>
          <a:r>
            <a:rPr lang="ru-RU" dirty="0">
              <a:solidFill>
                <a:schemeClr val="tx1"/>
              </a:solidFill>
            </a:rPr>
            <a:t>Методические рекомендации по предметам</a:t>
          </a:r>
        </a:p>
      </dgm:t>
    </dgm:pt>
    <dgm:pt modelId="{AA5FDE47-B23B-4540-B264-65E0E49882FC}" type="parTrans" cxnId="{00811685-25C9-4E54-A493-6E45DB4D2050}">
      <dgm:prSet/>
      <dgm:spPr/>
      <dgm:t>
        <a:bodyPr/>
        <a:lstStyle/>
        <a:p>
          <a:endParaRPr lang="ru-RU">
            <a:solidFill>
              <a:schemeClr val="tx1"/>
            </a:solidFill>
          </a:endParaRPr>
        </a:p>
      </dgm:t>
    </dgm:pt>
    <dgm:pt modelId="{956D2147-3DBD-4871-B9F2-413CBDEFC6ED}" type="sibTrans" cxnId="{00811685-25C9-4E54-A493-6E45DB4D2050}">
      <dgm:prSet/>
      <dgm:spPr/>
      <dgm:t>
        <a:bodyPr/>
        <a:lstStyle/>
        <a:p>
          <a:endParaRPr lang="ru-RU">
            <a:solidFill>
              <a:schemeClr val="tx1"/>
            </a:solidFill>
          </a:endParaRPr>
        </a:p>
      </dgm:t>
    </dgm:pt>
    <dgm:pt modelId="{6DF56AC0-C748-4677-A8E7-5312C4B0582A}" type="pres">
      <dgm:prSet presAssocID="{AE71A3DA-F27E-4D3E-A329-61B6290209BD}" presName="hierChild1" presStyleCnt="0">
        <dgm:presLayoutVars>
          <dgm:orgChart val="1"/>
          <dgm:chPref val="1"/>
          <dgm:dir/>
          <dgm:animOne val="branch"/>
          <dgm:animLvl val="lvl"/>
          <dgm:resizeHandles/>
        </dgm:presLayoutVars>
      </dgm:prSet>
      <dgm:spPr/>
      <dgm:t>
        <a:bodyPr/>
        <a:lstStyle/>
        <a:p>
          <a:endParaRPr lang="ru-RU"/>
        </a:p>
      </dgm:t>
    </dgm:pt>
    <dgm:pt modelId="{379CCBE5-DD6D-4AD1-AA2E-9B41195D2ABE}" type="pres">
      <dgm:prSet presAssocID="{65C9D336-B5BC-48B7-BA0F-E94AD2462948}" presName="hierRoot1" presStyleCnt="0">
        <dgm:presLayoutVars>
          <dgm:hierBranch val="init"/>
        </dgm:presLayoutVars>
      </dgm:prSet>
      <dgm:spPr/>
    </dgm:pt>
    <dgm:pt modelId="{0B096CB9-DD4E-44DB-9351-0156807CECE0}" type="pres">
      <dgm:prSet presAssocID="{65C9D336-B5BC-48B7-BA0F-E94AD2462948}" presName="rootComposite1" presStyleCnt="0"/>
      <dgm:spPr/>
    </dgm:pt>
    <dgm:pt modelId="{C31A628E-DCBF-4B30-9E0A-22401C743AF0}" type="pres">
      <dgm:prSet presAssocID="{65C9D336-B5BC-48B7-BA0F-E94AD2462948}" presName="rootText1" presStyleLbl="node0" presStyleIdx="0" presStyleCnt="1">
        <dgm:presLayoutVars>
          <dgm:chPref val="3"/>
        </dgm:presLayoutVars>
      </dgm:prSet>
      <dgm:spPr/>
      <dgm:t>
        <a:bodyPr/>
        <a:lstStyle/>
        <a:p>
          <a:endParaRPr lang="ru-RU"/>
        </a:p>
      </dgm:t>
    </dgm:pt>
    <dgm:pt modelId="{8EB09AA7-AB30-44EB-902B-AE7BE5ADAB74}" type="pres">
      <dgm:prSet presAssocID="{65C9D336-B5BC-48B7-BA0F-E94AD2462948}" presName="rootConnector1" presStyleLbl="node1" presStyleIdx="0" presStyleCnt="0"/>
      <dgm:spPr/>
      <dgm:t>
        <a:bodyPr/>
        <a:lstStyle/>
        <a:p>
          <a:endParaRPr lang="ru-RU"/>
        </a:p>
      </dgm:t>
    </dgm:pt>
    <dgm:pt modelId="{A6B5ABAD-5CA8-416D-9A0A-6097A08AD6A1}" type="pres">
      <dgm:prSet presAssocID="{65C9D336-B5BC-48B7-BA0F-E94AD2462948}" presName="hierChild2" presStyleCnt="0"/>
      <dgm:spPr/>
    </dgm:pt>
    <dgm:pt modelId="{AC8F2E8F-CB17-420B-9A84-F8DCBAA36CB8}" type="pres">
      <dgm:prSet presAssocID="{B4CF3945-48D1-4775-9F45-4FB3C9E76547}" presName="Name64" presStyleLbl="parChTrans1D2" presStyleIdx="0" presStyleCnt="4"/>
      <dgm:spPr/>
      <dgm:t>
        <a:bodyPr/>
        <a:lstStyle/>
        <a:p>
          <a:endParaRPr lang="ru-RU"/>
        </a:p>
      </dgm:t>
    </dgm:pt>
    <dgm:pt modelId="{F0730619-1608-414C-907C-C8825A98DE8C}" type="pres">
      <dgm:prSet presAssocID="{FAA19718-D1FC-4EB8-918F-22CFECBF54F1}" presName="hierRoot2" presStyleCnt="0">
        <dgm:presLayoutVars>
          <dgm:hierBranch val="init"/>
        </dgm:presLayoutVars>
      </dgm:prSet>
      <dgm:spPr/>
    </dgm:pt>
    <dgm:pt modelId="{64F153AF-7627-4CE1-8878-557C71C205C4}" type="pres">
      <dgm:prSet presAssocID="{FAA19718-D1FC-4EB8-918F-22CFECBF54F1}" presName="rootComposite" presStyleCnt="0"/>
      <dgm:spPr/>
    </dgm:pt>
    <dgm:pt modelId="{F39EC36C-2A61-4C9E-A3CD-B8BEBDB31A00}" type="pres">
      <dgm:prSet presAssocID="{FAA19718-D1FC-4EB8-918F-22CFECBF54F1}" presName="rootText" presStyleLbl="node2" presStyleIdx="0" presStyleCnt="3">
        <dgm:presLayoutVars>
          <dgm:chPref val="3"/>
        </dgm:presLayoutVars>
      </dgm:prSet>
      <dgm:spPr/>
      <dgm:t>
        <a:bodyPr/>
        <a:lstStyle/>
        <a:p>
          <a:endParaRPr lang="ru-RU"/>
        </a:p>
      </dgm:t>
    </dgm:pt>
    <dgm:pt modelId="{C2930DFC-CE32-474F-8FBE-7479C39FF774}" type="pres">
      <dgm:prSet presAssocID="{FAA19718-D1FC-4EB8-918F-22CFECBF54F1}" presName="rootConnector" presStyleLbl="node2" presStyleIdx="0" presStyleCnt="3"/>
      <dgm:spPr/>
      <dgm:t>
        <a:bodyPr/>
        <a:lstStyle/>
        <a:p>
          <a:endParaRPr lang="ru-RU"/>
        </a:p>
      </dgm:t>
    </dgm:pt>
    <dgm:pt modelId="{FBFAB5D4-7851-47EF-9D60-1C7E87EB25A8}" type="pres">
      <dgm:prSet presAssocID="{FAA19718-D1FC-4EB8-918F-22CFECBF54F1}" presName="hierChild4" presStyleCnt="0"/>
      <dgm:spPr/>
    </dgm:pt>
    <dgm:pt modelId="{08D2548A-C86F-4847-B335-918DE6DE47D8}" type="pres">
      <dgm:prSet presAssocID="{FAA19718-D1FC-4EB8-918F-22CFECBF54F1}" presName="hierChild5" presStyleCnt="0"/>
      <dgm:spPr/>
    </dgm:pt>
    <dgm:pt modelId="{593BD354-FA4F-49E6-B2BB-3957911D1AA9}" type="pres">
      <dgm:prSet presAssocID="{4D6633C4-C0D6-46DA-B123-667814F19FD9}" presName="Name64" presStyleLbl="parChTrans1D2" presStyleIdx="1" presStyleCnt="4"/>
      <dgm:spPr/>
      <dgm:t>
        <a:bodyPr/>
        <a:lstStyle/>
        <a:p>
          <a:endParaRPr lang="ru-RU"/>
        </a:p>
      </dgm:t>
    </dgm:pt>
    <dgm:pt modelId="{AB94DFE7-180D-4442-844D-380503DBD7FA}" type="pres">
      <dgm:prSet presAssocID="{F4C975C9-6EBF-4B1A-AF5A-DF68B90435B3}" presName="hierRoot2" presStyleCnt="0">
        <dgm:presLayoutVars>
          <dgm:hierBranch val="init"/>
        </dgm:presLayoutVars>
      </dgm:prSet>
      <dgm:spPr/>
    </dgm:pt>
    <dgm:pt modelId="{8241A571-4BA0-42FD-9444-78B7D2EC3361}" type="pres">
      <dgm:prSet presAssocID="{F4C975C9-6EBF-4B1A-AF5A-DF68B90435B3}" presName="rootComposite" presStyleCnt="0"/>
      <dgm:spPr/>
    </dgm:pt>
    <dgm:pt modelId="{415C7038-7B69-4549-AC37-2AFC97676D5A}" type="pres">
      <dgm:prSet presAssocID="{F4C975C9-6EBF-4B1A-AF5A-DF68B90435B3}" presName="rootText" presStyleLbl="node2" presStyleIdx="1" presStyleCnt="3">
        <dgm:presLayoutVars>
          <dgm:chPref val="3"/>
        </dgm:presLayoutVars>
      </dgm:prSet>
      <dgm:spPr/>
      <dgm:t>
        <a:bodyPr/>
        <a:lstStyle/>
        <a:p>
          <a:endParaRPr lang="ru-RU"/>
        </a:p>
      </dgm:t>
    </dgm:pt>
    <dgm:pt modelId="{62C00BA0-CABD-43F5-BE89-60BE1ABADB75}" type="pres">
      <dgm:prSet presAssocID="{F4C975C9-6EBF-4B1A-AF5A-DF68B90435B3}" presName="rootConnector" presStyleLbl="node2" presStyleIdx="1" presStyleCnt="3"/>
      <dgm:spPr/>
      <dgm:t>
        <a:bodyPr/>
        <a:lstStyle/>
        <a:p>
          <a:endParaRPr lang="ru-RU"/>
        </a:p>
      </dgm:t>
    </dgm:pt>
    <dgm:pt modelId="{CDCB6531-6412-4BC1-AD1C-7DF5ECE5DD82}" type="pres">
      <dgm:prSet presAssocID="{F4C975C9-6EBF-4B1A-AF5A-DF68B90435B3}" presName="hierChild4" presStyleCnt="0"/>
      <dgm:spPr/>
    </dgm:pt>
    <dgm:pt modelId="{F708EFBD-5CB1-4163-BB31-F1C791E11C24}" type="pres">
      <dgm:prSet presAssocID="{F4C975C9-6EBF-4B1A-AF5A-DF68B90435B3}" presName="hierChild5" presStyleCnt="0"/>
      <dgm:spPr/>
    </dgm:pt>
    <dgm:pt modelId="{9FC16DC6-19D9-4E84-82A8-4E648217EB0E}" type="pres">
      <dgm:prSet presAssocID="{AA5FDE47-B23B-4540-B264-65E0E49882FC}" presName="Name64" presStyleLbl="parChTrans1D2" presStyleIdx="2" presStyleCnt="4"/>
      <dgm:spPr/>
      <dgm:t>
        <a:bodyPr/>
        <a:lstStyle/>
        <a:p>
          <a:endParaRPr lang="ru-RU"/>
        </a:p>
      </dgm:t>
    </dgm:pt>
    <dgm:pt modelId="{77F89E68-32B0-41DD-9250-CA6019D57801}" type="pres">
      <dgm:prSet presAssocID="{8B69C2EC-6248-4BE4-9A94-08D6B32F2180}" presName="hierRoot2" presStyleCnt="0">
        <dgm:presLayoutVars>
          <dgm:hierBranch val="init"/>
        </dgm:presLayoutVars>
      </dgm:prSet>
      <dgm:spPr/>
    </dgm:pt>
    <dgm:pt modelId="{C2572736-E868-49C3-BEC2-121354B6948E}" type="pres">
      <dgm:prSet presAssocID="{8B69C2EC-6248-4BE4-9A94-08D6B32F2180}" presName="rootComposite" presStyleCnt="0"/>
      <dgm:spPr/>
    </dgm:pt>
    <dgm:pt modelId="{FEC8420F-9E2E-4086-989E-00D07D77A082}" type="pres">
      <dgm:prSet presAssocID="{8B69C2EC-6248-4BE4-9A94-08D6B32F2180}" presName="rootText" presStyleLbl="node2" presStyleIdx="2" presStyleCnt="3">
        <dgm:presLayoutVars>
          <dgm:chPref val="3"/>
        </dgm:presLayoutVars>
      </dgm:prSet>
      <dgm:spPr/>
      <dgm:t>
        <a:bodyPr/>
        <a:lstStyle/>
        <a:p>
          <a:endParaRPr lang="ru-RU"/>
        </a:p>
      </dgm:t>
    </dgm:pt>
    <dgm:pt modelId="{9E81FCC2-6AA1-4495-AD70-66C3A6435DD7}" type="pres">
      <dgm:prSet presAssocID="{8B69C2EC-6248-4BE4-9A94-08D6B32F2180}" presName="rootConnector" presStyleLbl="node2" presStyleIdx="2" presStyleCnt="3"/>
      <dgm:spPr/>
      <dgm:t>
        <a:bodyPr/>
        <a:lstStyle/>
        <a:p>
          <a:endParaRPr lang="ru-RU"/>
        </a:p>
      </dgm:t>
    </dgm:pt>
    <dgm:pt modelId="{90FE187E-7B04-4587-96D3-486EE8FA0D6A}" type="pres">
      <dgm:prSet presAssocID="{8B69C2EC-6248-4BE4-9A94-08D6B32F2180}" presName="hierChild4" presStyleCnt="0"/>
      <dgm:spPr/>
    </dgm:pt>
    <dgm:pt modelId="{A664DA09-A106-4BAA-A09E-C097D9945190}" type="pres">
      <dgm:prSet presAssocID="{8B69C2EC-6248-4BE4-9A94-08D6B32F2180}" presName="hierChild5" presStyleCnt="0"/>
      <dgm:spPr/>
    </dgm:pt>
    <dgm:pt modelId="{C6379D47-AFD2-43A2-8889-11116F8A0D4A}" type="pres">
      <dgm:prSet presAssocID="{65C9D336-B5BC-48B7-BA0F-E94AD2462948}" presName="hierChild3" presStyleCnt="0"/>
      <dgm:spPr/>
    </dgm:pt>
    <dgm:pt modelId="{DB105BCD-B216-4AFC-9F76-711DAEA4E11D}" type="pres">
      <dgm:prSet presAssocID="{4195C980-D6DA-4992-919B-26794C6B5207}" presName="Name115" presStyleLbl="parChTrans1D2" presStyleIdx="3" presStyleCnt="4"/>
      <dgm:spPr/>
      <dgm:t>
        <a:bodyPr/>
        <a:lstStyle/>
        <a:p>
          <a:endParaRPr lang="ru-RU"/>
        </a:p>
      </dgm:t>
    </dgm:pt>
    <dgm:pt modelId="{7D1B26EC-4103-4E5C-BA64-BFA130F7E078}" type="pres">
      <dgm:prSet presAssocID="{83F5129A-259D-4AD6-99B8-D7E441B5BA1B}" presName="hierRoot3" presStyleCnt="0">
        <dgm:presLayoutVars>
          <dgm:hierBranch val="init"/>
        </dgm:presLayoutVars>
      </dgm:prSet>
      <dgm:spPr/>
    </dgm:pt>
    <dgm:pt modelId="{CC376DF5-697D-4753-B0D0-17DC7F5863EE}" type="pres">
      <dgm:prSet presAssocID="{83F5129A-259D-4AD6-99B8-D7E441B5BA1B}" presName="rootComposite3" presStyleCnt="0"/>
      <dgm:spPr/>
    </dgm:pt>
    <dgm:pt modelId="{C3D97EEE-94EC-4083-8277-67BADACB458A}" type="pres">
      <dgm:prSet presAssocID="{83F5129A-259D-4AD6-99B8-D7E441B5BA1B}" presName="rootText3" presStyleLbl="asst1" presStyleIdx="0" presStyleCnt="1">
        <dgm:presLayoutVars>
          <dgm:chPref val="3"/>
        </dgm:presLayoutVars>
      </dgm:prSet>
      <dgm:spPr/>
      <dgm:t>
        <a:bodyPr/>
        <a:lstStyle/>
        <a:p>
          <a:endParaRPr lang="ru-RU"/>
        </a:p>
      </dgm:t>
    </dgm:pt>
    <dgm:pt modelId="{42D229C0-DDDB-42B2-8B0E-DB61ED8BC2E1}" type="pres">
      <dgm:prSet presAssocID="{83F5129A-259D-4AD6-99B8-D7E441B5BA1B}" presName="rootConnector3" presStyleLbl="asst1" presStyleIdx="0" presStyleCnt="1"/>
      <dgm:spPr/>
      <dgm:t>
        <a:bodyPr/>
        <a:lstStyle/>
        <a:p>
          <a:endParaRPr lang="ru-RU"/>
        </a:p>
      </dgm:t>
    </dgm:pt>
    <dgm:pt modelId="{AB48386F-D244-4132-AF7C-F5D69FEF723B}" type="pres">
      <dgm:prSet presAssocID="{83F5129A-259D-4AD6-99B8-D7E441B5BA1B}" presName="hierChild6" presStyleCnt="0"/>
      <dgm:spPr/>
    </dgm:pt>
    <dgm:pt modelId="{F95D3E47-19AE-4901-828D-7DDADFB5C1C2}" type="pres">
      <dgm:prSet presAssocID="{83F5129A-259D-4AD6-99B8-D7E441B5BA1B}" presName="hierChild7" presStyleCnt="0"/>
      <dgm:spPr/>
    </dgm:pt>
  </dgm:ptLst>
  <dgm:cxnLst>
    <dgm:cxn modelId="{CCCB5C4C-E5C0-4C53-BAE8-3D90363DC2EF}" srcId="{65C9D336-B5BC-48B7-BA0F-E94AD2462948}" destId="{83F5129A-259D-4AD6-99B8-D7E441B5BA1B}" srcOrd="0" destOrd="0" parTransId="{4195C980-D6DA-4992-919B-26794C6B5207}" sibTransId="{C0DC231A-1459-4D7D-A9E8-38FE8812CBB7}"/>
    <dgm:cxn modelId="{28413644-DD6A-4E6F-B32C-AFA5E940B5D1}" type="presOf" srcId="{AE71A3DA-F27E-4D3E-A329-61B6290209BD}" destId="{6DF56AC0-C748-4677-A8E7-5312C4B0582A}" srcOrd="0" destOrd="0" presId="urn:microsoft.com/office/officeart/2009/3/layout/HorizontalOrganizationChart"/>
    <dgm:cxn modelId="{B38EDFC9-DEBD-4F61-85EF-B3498FABEBC2}" srcId="{65C9D336-B5BC-48B7-BA0F-E94AD2462948}" destId="{FAA19718-D1FC-4EB8-918F-22CFECBF54F1}" srcOrd="1" destOrd="0" parTransId="{B4CF3945-48D1-4775-9F45-4FB3C9E76547}" sibTransId="{A09225BB-E6A6-41AA-B574-5CA8EE2739B2}"/>
    <dgm:cxn modelId="{CD50F777-480F-4B17-B951-BB47725E1C12}" type="presOf" srcId="{65C9D336-B5BC-48B7-BA0F-E94AD2462948}" destId="{C31A628E-DCBF-4B30-9E0A-22401C743AF0}" srcOrd="0" destOrd="0" presId="urn:microsoft.com/office/officeart/2009/3/layout/HorizontalOrganizationChart"/>
    <dgm:cxn modelId="{5F8197BB-56AC-4D18-B7C1-05ED154241CF}" type="presOf" srcId="{83F5129A-259D-4AD6-99B8-D7E441B5BA1B}" destId="{42D229C0-DDDB-42B2-8B0E-DB61ED8BC2E1}" srcOrd="1" destOrd="0" presId="urn:microsoft.com/office/officeart/2009/3/layout/HorizontalOrganizationChart"/>
    <dgm:cxn modelId="{23A43CED-0CB1-4BC3-B8D2-8191151D515D}" type="presOf" srcId="{83F5129A-259D-4AD6-99B8-D7E441B5BA1B}" destId="{C3D97EEE-94EC-4083-8277-67BADACB458A}" srcOrd="0" destOrd="0" presId="urn:microsoft.com/office/officeart/2009/3/layout/HorizontalOrganizationChart"/>
    <dgm:cxn modelId="{7226ACEB-2E3A-411A-8DCF-6E760F89D1FD}" type="presOf" srcId="{8B69C2EC-6248-4BE4-9A94-08D6B32F2180}" destId="{FEC8420F-9E2E-4086-989E-00D07D77A082}" srcOrd="0" destOrd="0" presId="urn:microsoft.com/office/officeart/2009/3/layout/HorizontalOrganizationChart"/>
    <dgm:cxn modelId="{61CEFB5A-1409-4113-9226-A2A54B50E8F0}" srcId="{AE71A3DA-F27E-4D3E-A329-61B6290209BD}" destId="{65C9D336-B5BC-48B7-BA0F-E94AD2462948}" srcOrd="0" destOrd="0" parTransId="{6AFF1134-EEB2-4CAA-86B2-AA641EEEC580}" sibTransId="{785D8D03-7F6E-45E9-81FA-CA71EC60E1B4}"/>
    <dgm:cxn modelId="{E0B7A87F-3E4C-429D-AA7B-549868A6E681}" type="presOf" srcId="{AA5FDE47-B23B-4540-B264-65E0E49882FC}" destId="{9FC16DC6-19D9-4E84-82A8-4E648217EB0E}" srcOrd="0" destOrd="0" presId="urn:microsoft.com/office/officeart/2009/3/layout/HorizontalOrganizationChart"/>
    <dgm:cxn modelId="{603FEEDA-9EFB-4A4F-8B85-A100B641AFC2}" type="presOf" srcId="{4195C980-D6DA-4992-919B-26794C6B5207}" destId="{DB105BCD-B216-4AFC-9F76-711DAEA4E11D}" srcOrd="0" destOrd="0" presId="urn:microsoft.com/office/officeart/2009/3/layout/HorizontalOrganizationChart"/>
    <dgm:cxn modelId="{69696D4D-B06C-4C1A-9918-F2DE8E350C0D}" srcId="{65C9D336-B5BC-48B7-BA0F-E94AD2462948}" destId="{F4C975C9-6EBF-4B1A-AF5A-DF68B90435B3}" srcOrd="2" destOrd="0" parTransId="{4D6633C4-C0D6-46DA-B123-667814F19FD9}" sibTransId="{A59B2E69-EE27-4641-B987-FE2AB52F5F9C}"/>
    <dgm:cxn modelId="{5A7FFE2D-5D29-4401-A1D5-36B64C7CCADA}" type="presOf" srcId="{F4C975C9-6EBF-4B1A-AF5A-DF68B90435B3}" destId="{62C00BA0-CABD-43F5-BE89-60BE1ABADB75}" srcOrd="1" destOrd="0" presId="urn:microsoft.com/office/officeart/2009/3/layout/HorizontalOrganizationChart"/>
    <dgm:cxn modelId="{538F52CF-2AC7-45C1-BDDA-5F0B2126049F}" type="presOf" srcId="{4D6633C4-C0D6-46DA-B123-667814F19FD9}" destId="{593BD354-FA4F-49E6-B2BB-3957911D1AA9}" srcOrd="0" destOrd="0" presId="urn:microsoft.com/office/officeart/2009/3/layout/HorizontalOrganizationChart"/>
    <dgm:cxn modelId="{73E7D199-31F9-46B2-95C5-5C07E1087693}" type="presOf" srcId="{F4C975C9-6EBF-4B1A-AF5A-DF68B90435B3}" destId="{415C7038-7B69-4549-AC37-2AFC97676D5A}" srcOrd="0" destOrd="0" presId="urn:microsoft.com/office/officeart/2009/3/layout/HorizontalOrganizationChart"/>
    <dgm:cxn modelId="{29C29E4C-DD54-4C3C-9E06-F567804D990A}" type="presOf" srcId="{65C9D336-B5BC-48B7-BA0F-E94AD2462948}" destId="{8EB09AA7-AB30-44EB-902B-AE7BE5ADAB74}" srcOrd="1" destOrd="0" presId="urn:microsoft.com/office/officeart/2009/3/layout/HorizontalOrganizationChart"/>
    <dgm:cxn modelId="{0BE17A9F-B6A8-42EC-8AD8-E7A3E16E3AC6}" type="presOf" srcId="{FAA19718-D1FC-4EB8-918F-22CFECBF54F1}" destId="{F39EC36C-2A61-4C9E-A3CD-B8BEBDB31A00}" srcOrd="0" destOrd="0" presId="urn:microsoft.com/office/officeart/2009/3/layout/HorizontalOrganizationChart"/>
    <dgm:cxn modelId="{00811685-25C9-4E54-A493-6E45DB4D2050}" srcId="{65C9D336-B5BC-48B7-BA0F-E94AD2462948}" destId="{8B69C2EC-6248-4BE4-9A94-08D6B32F2180}" srcOrd="3" destOrd="0" parTransId="{AA5FDE47-B23B-4540-B264-65E0E49882FC}" sibTransId="{956D2147-3DBD-4871-B9F2-413CBDEFC6ED}"/>
    <dgm:cxn modelId="{79BEBC91-D801-47EE-9CAD-7068457B196E}" type="presOf" srcId="{8B69C2EC-6248-4BE4-9A94-08D6B32F2180}" destId="{9E81FCC2-6AA1-4495-AD70-66C3A6435DD7}" srcOrd="1" destOrd="0" presId="urn:microsoft.com/office/officeart/2009/3/layout/HorizontalOrganizationChart"/>
    <dgm:cxn modelId="{590CACFC-3454-494E-B8B0-7281DD89C475}" type="presOf" srcId="{FAA19718-D1FC-4EB8-918F-22CFECBF54F1}" destId="{C2930DFC-CE32-474F-8FBE-7479C39FF774}" srcOrd="1" destOrd="0" presId="urn:microsoft.com/office/officeart/2009/3/layout/HorizontalOrganizationChart"/>
    <dgm:cxn modelId="{E1182915-30E9-4FAA-9658-9BE7F428CC40}" type="presOf" srcId="{B4CF3945-48D1-4775-9F45-4FB3C9E76547}" destId="{AC8F2E8F-CB17-420B-9A84-F8DCBAA36CB8}" srcOrd="0" destOrd="0" presId="urn:microsoft.com/office/officeart/2009/3/layout/HorizontalOrganizationChart"/>
    <dgm:cxn modelId="{54C8E8F5-CF7F-430E-974C-21DE57BC02C5}" type="presParOf" srcId="{6DF56AC0-C748-4677-A8E7-5312C4B0582A}" destId="{379CCBE5-DD6D-4AD1-AA2E-9B41195D2ABE}" srcOrd="0" destOrd="0" presId="urn:microsoft.com/office/officeart/2009/3/layout/HorizontalOrganizationChart"/>
    <dgm:cxn modelId="{0DB234DD-D97F-4584-8B4E-2571252289D0}" type="presParOf" srcId="{379CCBE5-DD6D-4AD1-AA2E-9B41195D2ABE}" destId="{0B096CB9-DD4E-44DB-9351-0156807CECE0}" srcOrd="0" destOrd="0" presId="urn:microsoft.com/office/officeart/2009/3/layout/HorizontalOrganizationChart"/>
    <dgm:cxn modelId="{8EB3E626-E4CB-4F7C-9A30-DF97D35DF3D6}" type="presParOf" srcId="{0B096CB9-DD4E-44DB-9351-0156807CECE0}" destId="{C31A628E-DCBF-4B30-9E0A-22401C743AF0}" srcOrd="0" destOrd="0" presId="urn:microsoft.com/office/officeart/2009/3/layout/HorizontalOrganizationChart"/>
    <dgm:cxn modelId="{9365DAA3-53F7-4053-A386-A41384306BDE}" type="presParOf" srcId="{0B096CB9-DD4E-44DB-9351-0156807CECE0}" destId="{8EB09AA7-AB30-44EB-902B-AE7BE5ADAB74}" srcOrd="1" destOrd="0" presId="urn:microsoft.com/office/officeart/2009/3/layout/HorizontalOrganizationChart"/>
    <dgm:cxn modelId="{D35ED3F9-F939-4A32-A1C3-6B782313663C}" type="presParOf" srcId="{379CCBE5-DD6D-4AD1-AA2E-9B41195D2ABE}" destId="{A6B5ABAD-5CA8-416D-9A0A-6097A08AD6A1}" srcOrd="1" destOrd="0" presId="urn:microsoft.com/office/officeart/2009/3/layout/HorizontalOrganizationChart"/>
    <dgm:cxn modelId="{6DF26E3B-4BE1-4873-9330-5C95969D2DEC}" type="presParOf" srcId="{A6B5ABAD-5CA8-416D-9A0A-6097A08AD6A1}" destId="{AC8F2E8F-CB17-420B-9A84-F8DCBAA36CB8}" srcOrd="0" destOrd="0" presId="urn:microsoft.com/office/officeart/2009/3/layout/HorizontalOrganizationChart"/>
    <dgm:cxn modelId="{034F41B5-1F46-4148-A7C3-B6AA35526062}" type="presParOf" srcId="{A6B5ABAD-5CA8-416D-9A0A-6097A08AD6A1}" destId="{F0730619-1608-414C-907C-C8825A98DE8C}" srcOrd="1" destOrd="0" presId="urn:microsoft.com/office/officeart/2009/3/layout/HorizontalOrganizationChart"/>
    <dgm:cxn modelId="{3DA543C5-FA99-498D-9E5A-45E586868A14}" type="presParOf" srcId="{F0730619-1608-414C-907C-C8825A98DE8C}" destId="{64F153AF-7627-4CE1-8878-557C71C205C4}" srcOrd="0" destOrd="0" presId="urn:microsoft.com/office/officeart/2009/3/layout/HorizontalOrganizationChart"/>
    <dgm:cxn modelId="{6312898F-8A66-4400-A939-FC10D6E414DB}" type="presParOf" srcId="{64F153AF-7627-4CE1-8878-557C71C205C4}" destId="{F39EC36C-2A61-4C9E-A3CD-B8BEBDB31A00}" srcOrd="0" destOrd="0" presId="urn:microsoft.com/office/officeart/2009/3/layout/HorizontalOrganizationChart"/>
    <dgm:cxn modelId="{9FBFC254-8B99-4C62-9948-53FE90E9A838}" type="presParOf" srcId="{64F153AF-7627-4CE1-8878-557C71C205C4}" destId="{C2930DFC-CE32-474F-8FBE-7479C39FF774}" srcOrd="1" destOrd="0" presId="urn:microsoft.com/office/officeart/2009/3/layout/HorizontalOrganizationChart"/>
    <dgm:cxn modelId="{B9E04945-0040-474B-BF13-EA162DD93B4E}" type="presParOf" srcId="{F0730619-1608-414C-907C-C8825A98DE8C}" destId="{FBFAB5D4-7851-47EF-9D60-1C7E87EB25A8}" srcOrd="1" destOrd="0" presId="urn:microsoft.com/office/officeart/2009/3/layout/HorizontalOrganizationChart"/>
    <dgm:cxn modelId="{FAA1B050-96CB-4E16-B47A-8610F0BD550D}" type="presParOf" srcId="{F0730619-1608-414C-907C-C8825A98DE8C}" destId="{08D2548A-C86F-4847-B335-918DE6DE47D8}" srcOrd="2" destOrd="0" presId="urn:microsoft.com/office/officeart/2009/3/layout/HorizontalOrganizationChart"/>
    <dgm:cxn modelId="{BBD94171-FA86-413F-9399-E724A04F6778}" type="presParOf" srcId="{A6B5ABAD-5CA8-416D-9A0A-6097A08AD6A1}" destId="{593BD354-FA4F-49E6-B2BB-3957911D1AA9}" srcOrd="2" destOrd="0" presId="urn:microsoft.com/office/officeart/2009/3/layout/HorizontalOrganizationChart"/>
    <dgm:cxn modelId="{A36E7F06-BAE9-434D-82EA-3914FD1162FB}" type="presParOf" srcId="{A6B5ABAD-5CA8-416D-9A0A-6097A08AD6A1}" destId="{AB94DFE7-180D-4442-844D-380503DBD7FA}" srcOrd="3" destOrd="0" presId="urn:microsoft.com/office/officeart/2009/3/layout/HorizontalOrganizationChart"/>
    <dgm:cxn modelId="{F52BC602-D605-4563-A3E7-16490FDEB9D1}" type="presParOf" srcId="{AB94DFE7-180D-4442-844D-380503DBD7FA}" destId="{8241A571-4BA0-42FD-9444-78B7D2EC3361}" srcOrd="0" destOrd="0" presId="urn:microsoft.com/office/officeart/2009/3/layout/HorizontalOrganizationChart"/>
    <dgm:cxn modelId="{BEBBFAF7-A66C-4777-AC28-C216BA26C3F6}" type="presParOf" srcId="{8241A571-4BA0-42FD-9444-78B7D2EC3361}" destId="{415C7038-7B69-4549-AC37-2AFC97676D5A}" srcOrd="0" destOrd="0" presId="urn:microsoft.com/office/officeart/2009/3/layout/HorizontalOrganizationChart"/>
    <dgm:cxn modelId="{FEAAA33D-473B-4999-8466-6C05107948E4}" type="presParOf" srcId="{8241A571-4BA0-42FD-9444-78B7D2EC3361}" destId="{62C00BA0-CABD-43F5-BE89-60BE1ABADB75}" srcOrd="1" destOrd="0" presId="urn:microsoft.com/office/officeart/2009/3/layout/HorizontalOrganizationChart"/>
    <dgm:cxn modelId="{8297159E-1807-4512-BD31-DC5808908EC2}" type="presParOf" srcId="{AB94DFE7-180D-4442-844D-380503DBD7FA}" destId="{CDCB6531-6412-4BC1-AD1C-7DF5ECE5DD82}" srcOrd="1" destOrd="0" presId="urn:microsoft.com/office/officeart/2009/3/layout/HorizontalOrganizationChart"/>
    <dgm:cxn modelId="{7D40D9C7-6F92-47AD-A1BE-C830FE804D64}" type="presParOf" srcId="{AB94DFE7-180D-4442-844D-380503DBD7FA}" destId="{F708EFBD-5CB1-4163-BB31-F1C791E11C24}" srcOrd="2" destOrd="0" presId="urn:microsoft.com/office/officeart/2009/3/layout/HorizontalOrganizationChart"/>
    <dgm:cxn modelId="{DDAD2883-B155-4D13-AFA0-51F14EE31728}" type="presParOf" srcId="{A6B5ABAD-5CA8-416D-9A0A-6097A08AD6A1}" destId="{9FC16DC6-19D9-4E84-82A8-4E648217EB0E}" srcOrd="4" destOrd="0" presId="urn:microsoft.com/office/officeart/2009/3/layout/HorizontalOrganizationChart"/>
    <dgm:cxn modelId="{33C27E0A-25FD-4243-AEAB-81697C387B7E}" type="presParOf" srcId="{A6B5ABAD-5CA8-416D-9A0A-6097A08AD6A1}" destId="{77F89E68-32B0-41DD-9250-CA6019D57801}" srcOrd="5" destOrd="0" presId="urn:microsoft.com/office/officeart/2009/3/layout/HorizontalOrganizationChart"/>
    <dgm:cxn modelId="{8DB9B244-8404-4A74-918B-7DBE767A5D8B}" type="presParOf" srcId="{77F89E68-32B0-41DD-9250-CA6019D57801}" destId="{C2572736-E868-49C3-BEC2-121354B6948E}" srcOrd="0" destOrd="0" presId="urn:microsoft.com/office/officeart/2009/3/layout/HorizontalOrganizationChart"/>
    <dgm:cxn modelId="{42AE9BAF-394F-4138-BF5F-981F9EED0D53}" type="presParOf" srcId="{C2572736-E868-49C3-BEC2-121354B6948E}" destId="{FEC8420F-9E2E-4086-989E-00D07D77A082}" srcOrd="0" destOrd="0" presId="urn:microsoft.com/office/officeart/2009/3/layout/HorizontalOrganizationChart"/>
    <dgm:cxn modelId="{A6B6BDE0-B081-483D-92C9-F970C0799F9C}" type="presParOf" srcId="{C2572736-E868-49C3-BEC2-121354B6948E}" destId="{9E81FCC2-6AA1-4495-AD70-66C3A6435DD7}" srcOrd="1" destOrd="0" presId="urn:microsoft.com/office/officeart/2009/3/layout/HorizontalOrganizationChart"/>
    <dgm:cxn modelId="{20C76369-728D-4D58-A0B6-094D48A876A0}" type="presParOf" srcId="{77F89E68-32B0-41DD-9250-CA6019D57801}" destId="{90FE187E-7B04-4587-96D3-486EE8FA0D6A}" srcOrd="1" destOrd="0" presId="urn:microsoft.com/office/officeart/2009/3/layout/HorizontalOrganizationChart"/>
    <dgm:cxn modelId="{981D490C-9BFD-44DE-AF96-2CA19ED18C50}" type="presParOf" srcId="{77F89E68-32B0-41DD-9250-CA6019D57801}" destId="{A664DA09-A106-4BAA-A09E-C097D9945190}" srcOrd="2" destOrd="0" presId="urn:microsoft.com/office/officeart/2009/3/layout/HorizontalOrganizationChart"/>
    <dgm:cxn modelId="{BDC753CF-EDF6-4145-A8DC-5712841A896A}" type="presParOf" srcId="{379CCBE5-DD6D-4AD1-AA2E-9B41195D2ABE}" destId="{C6379D47-AFD2-43A2-8889-11116F8A0D4A}" srcOrd="2" destOrd="0" presId="urn:microsoft.com/office/officeart/2009/3/layout/HorizontalOrganizationChart"/>
    <dgm:cxn modelId="{5879E547-BA29-451D-8DD7-54A2F52FE6AE}" type="presParOf" srcId="{C6379D47-AFD2-43A2-8889-11116F8A0D4A}" destId="{DB105BCD-B216-4AFC-9F76-711DAEA4E11D}" srcOrd="0" destOrd="0" presId="urn:microsoft.com/office/officeart/2009/3/layout/HorizontalOrganizationChart"/>
    <dgm:cxn modelId="{8EEEFB51-75EE-409D-B0AC-64C59411DA70}" type="presParOf" srcId="{C6379D47-AFD2-43A2-8889-11116F8A0D4A}" destId="{7D1B26EC-4103-4E5C-BA64-BFA130F7E078}" srcOrd="1" destOrd="0" presId="urn:microsoft.com/office/officeart/2009/3/layout/HorizontalOrganizationChart"/>
    <dgm:cxn modelId="{D84508E0-CCDF-4D74-BA17-3B157F57B998}" type="presParOf" srcId="{7D1B26EC-4103-4E5C-BA64-BFA130F7E078}" destId="{CC376DF5-697D-4753-B0D0-17DC7F5863EE}" srcOrd="0" destOrd="0" presId="urn:microsoft.com/office/officeart/2009/3/layout/HorizontalOrganizationChart"/>
    <dgm:cxn modelId="{FD65CD04-E263-49E5-8E8D-36F6DE402813}" type="presParOf" srcId="{CC376DF5-697D-4753-B0D0-17DC7F5863EE}" destId="{C3D97EEE-94EC-4083-8277-67BADACB458A}" srcOrd="0" destOrd="0" presId="urn:microsoft.com/office/officeart/2009/3/layout/HorizontalOrganizationChart"/>
    <dgm:cxn modelId="{DA11BFA2-CD71-41CD-B35C-93322090CD62}" type="presParOf" srcId="{CC376DF5-697D-4753-B0D0-17DC7F5863EE}" destId="{42D229C0-DDDB-42B2-8B0E-DB61ED8BC2E1}" srcOrd="1" destOrd="0" presId="urn:microsoft.com/office/officeart/2009/3/layout/HorizontalOrganizationChart"/>
    <dgm:cxn modelId="{6A1E3063-3B46-475F-BCC6-3DC07197A9D0}" type="presParOf" srcId="{7D1B26EC-4103-4E5C-BA64-BFA130F7E078}" destId="{AB48386F-D244-4132-AF7C-F5D69FEF723B}" srcOrd="1" destOrd="0" presId="urn:microsoft.com/office/officeart/2009/3/layout/HorizontalOrganizationChart"/>
    <dgm:cxn modelId="{80194C46-B112-4838-837A-8BA7361B6E2E}" type="presParOf" srcId="{7D1B26EC-4103-4E5C-BA64-BFA130F7E078}" destId="{F95D3E47-19AE-4901-828D-7DDADFB5C1C2}"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05BCD-B216-4AFC-9F76-711DAEA4E11D}">
      <dsp:nvSpPr>
        <dsp:cNvPr id="0" name=""/>
        <dsp:cNvSpPr/>
      </dsp:nvSpPr>
      <dsp:spPr>
        <a:xfrm>
          <a:off x="3242054" y="2909909"/>
          <a:ext cx="2266378" cy="202355"/>
        </a:xfrm>
        <a:custGeom>
          <a:avLst/>
          <a:gdLst/>
          <a:ahLst/>
          <a:cxnLst/>
          <a:rect l="0" t="0" r="0" b="0"/>
          <a:pathLst>
            <a:path>
              <a:moveTo>
                <a:pt x="0" y="202355"/>
              </a:moveTo>
              <a:lnTo>
                <a:pt x="2266378" y="202355"/>
              </a:lnTo>
              <a:lnTo>
                <a:pt x="2266378"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C16DC6-19D9-4E84-82A8-4E648217EB0E}">
      <dsp:nvSpPr>
        <dsp:cNvPr id="0" name=""/>
        <dsp:cNvSpPr/>
      </dsp:nvSpPr>
      <dsp:spPr>
        <a:xfrm>
          <a:off x="3242054" y="3112265"/>
          <a:ext cx="4532757" cy="1392204"/>
        </a:xfrm>
        <a:custGeom>
          <a:avLst/>
          <a:gdLst/>
          <a:ahLst/>
          <a:cxnLst/>
          <a:rect l="0" t="0" r="0" b="0"/>
          <a:pathLst>
            <a:path>
              <a:moveTo>
                <a:pt x="0" y="0"/>
              </a:moveTo>
              <a:lnTo>
                <a:pt x="4208989" y="0"/>
              </a:lnTo>
              <a:lnTo>
                <a:pt x="4208989" y="1392204"/>
              </a:lnTo>
              <a:lnTo>
                <a:pt x="4532757" y="139220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3BD354-FA4F-49E6-B2BB-3957911D1AA9}">
      <dsp:nvSpPr>
        <dsp:cNvPr id="0" name=""/>
        <dsp:cNvSpPr/>
      </dsp:nvSpPr>
      <dsp:spPr>
        <a:xfrm>
          <a:off x="3242054" y="3066545"/>
          <a:ext cx="4532757" cy="91440"/>
        </a:xfrm>
        <a:custGeom>
          <a:avLst/>
          <a:gdLst/>
          <a:ahLst/>
          <a:cxnLst/>
          <a:rect l="0" t="0" r="0" b="0"/>
          <a:pathLst>
            <a:path>
              <a:moveTo>
                <a:pt x="0" y="45720"/>
              </a:moveTo>
              <a:lnTo>
                <a:pt x="4532757"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8F2E8F-CB17-420B-9A84-F8DCBAA36CB8}">
      <dsp:nvSpPr>
        <dsp:cNvPr id="0" name=""/>
        <dsp:cNvSpPr/>
      </dsp:nvSpPr>
      <dsp:spPr>
        <a:xfrm>
          <a:off x="3242054" y="1720060"/>
          <a:ext cx="4532757" cy="1392204"/>
        </a:xfrm>
        <a:custGeom>
          <a:avLst/>
          <a:gdLst/>
          <a:ahLst/>
          <a:cxnLst/>
          <a:rect l="0" t="0" r="0" b="0"/>
          <a:pathLst>
            <a:path>
              <a:moveTo>
                <a:pt x="0" y="1392204"/>
              </a:moveTo>
              <a:lnTo>
                <a:pt x="4208989" y="1392204"/>
              </a:lnTo>
              <a:lnTo>
                <a:pt x="4208989" y="0"/>
              </a:lnTo>
              <a:lnTo>
                <a:pt x="4532757"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1A628E-DCBF-4B30-9E0A-22401C743AF0}">
      <dsp:nvSpPr>
        <dsp:cNvPr id="0" name=""/>
        <dsp:cNvSpPr/>
      </dsp:nvSpPr>
      <dsp:spPr>
        <a:xfrm>
          <a:off x="4370" y="2618518"/>
          <a:ext cx="3237683" cy="9874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ru-RU" sz="4000" b="1" kern="1200" dirty="0">
              <a:solidFill>
                <a:schemeClr val="tx1"/>
              </a:solidFill>
            </a:rPr>
            <a:t>ФГОС</a:t>
          </a:r>
        </a:p>
      </dsp:txBody>
      <dsp:txXfrm>
        <a:off x="4370" y="2618518"/>
        <a:ext cx="3237683" cy="987493"/>
      </dsp:txXfrm>
    </dsp:sp>
    <dsp:sp modelId="{F39EC36C-2A61-4C9E-A3CD-B8BEBDB31A00}">
      <dsp:nvSpPr>
        <dsp:cNvPr id="0" name=""/>
        <dsp:cNvSpPr/>
      </dsp:nvSpPr>
      <dsp:spPr>
        <a:xfrm>
          <a:off x="7774812" y="1226314"/>
          <a:ext cx="3237683" cy="9874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ru-RU" sz="4400" kern="1200" dirty="0">
              <a:solidFill>
                <a:schemeClr val="tx1"/>
              </a:solidFill>
            </a:rPr>
            <a:t>ФРП</a:t>
          </a:r>
        </a:p>
      </dsp:txBody>
      <dsp:txXfrm>
        <a:off x="7774812" y="1226314"/>
        <a:ext cx="3237683" cy="987493"/>
      </dsp:txXfrm>
    </dsp:sp>
    <dsp:sp modelId="{415C7038-7B69-4549-AC37-2AFC97676D5A}">
      <dsp:nvSpPr>
        <dsp:cNvPr id="0" name=""/>
        <dsp:cNvSpPr/>
      </dsp:nvSpPr>
      <dsp:spPr>
        <a:xfrm>
          <a:off x="7774812" y="2618518"/>
          <a:ext cx="3237683" cy="9874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kern="1200" dirty="0">
              <a:solidFill>
                <a:schemeClr val="tx1"/>
              </a:solidFill>
            </a:rPr>
            <a:t>Методические рекомендации </a:t>
          </a:r>
          <a:br>
            <a:rPr lang="ru-RU" sz="2200" kern="1200" dirty="0">
              <a:solidFill>
                <a:schemeClr val="tx1"/>
              </a:solidFill>
            </a:rPr>
          </a:br>
          <a:r>
            <a:rPr lang="ru-RU" sz="2200" kern="1200" dirty="0">
              <a:solidFill>
                <a:schemeClr val="tx1"/>
              </a:solidFill>
            </a:rPr>
            <a:t>по системе оценки ПР</a:t>
          </a:r>
        </a:p>
      </dsp:txBody>
      <dsp:txXfrm>
        <a:off x="7774812" y="2618518"/>
        <a:ext cx="3237683" cy="987493"/>
      </dsp:txXfrm>
    </dsp:sp>
    <dsp:sp modelId="{FEC8420F-9E2E-4086-989E-00D07D77A082}">
      <dsp:nvSpPr>
        <dsp:cNvPr id="0" name=""/>
        <dsp:cNvSpPr/>
      </dsp:nvSpPr>
      <dsp:spPr>
        <a:xfrm>
          <a:off x="7774812" y="4010722"/>
          <a:ext cx="3237683" cy="9874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kern="1200" dirty="0">
              <a:solidFill>
                <a:schemeClr val="tx1"/>
              </a:solidFill>
            </a:rPr>
            <a:t>Методические рекомендации по предметам</a:t>
          </a:r>
        </a:p>
      </dsp:txBody>
      <dsp:txXfrm>
        <a:off x="7774812" y="4010722"/>
        <a:ext cx="3237683" cy="987493"/>
      </dsp:txXfrm>
    </dsp:sp>
    <dsp:sp modelId="{C3D97EEE-94EC-4083-8277-67BADACB458A}">
      <dsp:nvSpPr>
        <dsp:cNvPr id="0" name=""/>
        <dsp:cNvSpPr/>
      </dsp:nvSpPr>
      <dsp:spPr>
        <a:xfrm>
          <a:off x="3889591" y="1922416"/>
          <a:ext cx="3237683" cy="98749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ru-RU" sz="4000" b="1" kern="1200" dirty="0">
              <a:solidFill>
                <a:schemeClr val="tx1"/>
              </a:solidFill>
            </a:rPr>
            <a:t>ФОП</a:t>
          </a:r>
        </a:p>
      </dsp:txBody>
      <dsp:txXfrm>
        <a:off x="3889591" y="1922416"/>
        <a:ext cx="3237683" cy="987493"/>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31023-6F6D-40E0-92B6-006357710098}" type="datetimeFigureOut">
              <a:rPr lang="ru-RU" smtClean="0"/>
              <a:t>07.05.2024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EE1B6-F308-4909-96A5-020E4D38C015}" type="slidenum">
              <a:rPr lang="ru-RU" smtClean="0"/>
              <a:t>‹#›</a:t>
            </a:fld>
            <a:endParaRPr lang="ru-RU"/>
          </a:p>
        </p:txBody>
      </p:sp>
    </p:spTree>
    <p:extLst>
      <p:ext uri="{BB962C8B-B14F-4D97-AF65-F5344CB8AC3E}">
        <p14:creationId xmlns:p14="http://schemas.microsoft.com/office/powerpoint/2010/main" val="3526995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72DAD3E-D506-40C6-8AEB-78CA5CAB01D6}" type="slidenum">
              <a:rPr lang="ru-RU" smtClean="0"/>
              <a:t>2</a:t>
            </a:fld>
            <a:endParaRPr lang="ru-RU"/>
          </a:p>
        </p:txBody>
      </p:sp>
    </p:spTree>
    <p:extLst>
      <p:ext uri="{BB962C8B-B14F-4D97-AF65-F5344CB8AC3E}">
        <p14:creationId xmlns:p14="http://schemas.microsoft.com/office/powerpoint/2010/main" val="4024289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278394-2541-1829-208C-9DF5734ADEC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9CB219F-0175-F7FE-D882-A7D6563316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0E27DE7-0552-B2E9-BE05-F349BD8CCC5B}"/>
              </a:ext>
            </a:extLst>
          </p:cNvPr>
          <p:cNvSpPr>
            <a:spLocks noGrp="1"/>
          </p:cNvSpPr>
          <p:nvPr>
            <p:ph type="dt" sz="half" idx="10"/>
          </p:nvPr>
        </p:nvSpPr>
        <p:spPr/>
        <p:txBody>
          <a:bodyPr/>
          <a:lstStyle/>
          <a:p>
            <a:fld id="{F458C522-C094-498B-8746-F36C3ACD9EA1}" type="datetimeFigureOut">
              <a:rPr lang="ru-RU" smtClean="0"/>
              <a:t>07.05.2024</a:t>
            </a:fld>
            <a:endParaRPr lang="ru-RU"/>
          </a:p>
        </p:txBody>
      </p:sp>
      <p:sp>
        <p:nvSpPr>
          <p:cNvPr id="5" name="Нижний колонтитул 4">
            <a:extLst>
              <a:ext uri="{FF2B5EF4-FFF2-40B4-BE49-F238E27FC236}">
                <a16:creationId xmlns:a16="http://schemas.microsoft.com/office/drawing/2014/main" id="{5EF9310E-F7E5-B1AC-B160-572D8398829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FCF4769-7FAE-77F5-3BA7-3D0FD6282402}"/>
              </a:ext>
            </a:extLst>
          </p:cNvPr>
          <p:cNvSpPr>
            <a:spLocks noGrp="1"/>
          </p:cNvSpPr>
          <p:nvPr>
            <p:ph type="sldNum" sz="quarter" idx="12"/>
          </p:nvPr>
        </p:nvSpPr>
        <p:spPr/>
        <p:txBody>
          <a:bodyPr/>
          <a:lstStyle/>
          <a:p>
            <a:fld id="{000145E3-CDD4-4CC9-9856-E4B31E7ABB9F}" type="slidenum">
              <a:rPr lang="ru-RU" smtClean="0"/>
              <a:t>‹#›</a:t>
            </a:fld>
            <a:endParaRPr lang="ru-RU"/>
          </a:p>
        </p:txBody>
      </p:sp>
    </p:spTree>
    <p:extLst>
      <p:ext uri="{BB962C8B-B14F-4D97-AF65-F5344CB8AC3E}">
        <p14:creationId xmlns:p14="http://schemas.microsoft.com/office/powerpoint/2010/main" val="977930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386BBF-2AC2-0319-87B0-8A935D0C308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2C9C0AE-E667-AAB9-9B22-0FAA0C44FBC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76DC38B-61C2-1496-7333-00E5C0E7BAEA}"/>
              </a:ext>
            </a:extLst>
          </p:cNvPr>
          <p:cNvSpPr>
            <a:spLocks noGrp="1"/>
          </p:cNvSpPr>
          <p:nvPr>
            <p:ph type="dt" sz="half" idx="10"/>
          </p:nvPr>
        </p:nvSpPr>
        <p:spPr/>
        <p:txBody>
          <a:bodyPr/>
          <a:lstStyle/>
          <a:p>
            <a:fld id="{F458C522-C094-498B-8746-F36C3ACD9EA1}" type="datetimeFigureOut">
              <a:rPr lang="ru-RU" smtClean="0"/>
              <a:t>07.05.2024</a:t>
            </a:fld>
            <a:endParaRPr lang="ru-RU"/>
          </a:p>
        </p:txBody>
      </p:sp>
      <p:sp>
        <p:nvSpPr>
          <p:cNvPr id="5" name="Нижний колонтитул 4">
            <a:extLst>
              <a:ext uri="{FF2B5EF4-FFF2-40B4-BE49-F238E27FC236}">
                <a16:creationId xmlns:a16="http://schemas.microsoft.com/office/drawing/2014/main" id="{A20C9142-1054-5E14-1EE9-38B86CA20AE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C426AAB-F989-1255-B9CE-672A2C4D27BC}"/>
              </a:ext>
            </a:extLst>
          </p:cNvPr>
          <p:cNvSpPr>
            <a:spLocks noGrp="1"/>
          </p:cNvSpPr>
          <p:nvPr>
            <p:ph type="sldNum" sz="quarter" idx="12"/>
          </p:nvPr>
        </p:nvSpPr>
        <p:spPr/>
        <p:txBody>
          <a:bodyPr/>
          <a:lstStyle/>
          <a:p>
            <a:fld id="{000145E3-CDD4-4CC9-9856-E4B31E7ABB9F}" type="slidenum">
              <a:rPr lang="ru-RU" smtClean="0"/>
              <a:t>‹#›</a:t>
            </a:fld>
            <a:endParaRPr lang="ru-RU"/>
          </a:p>
        </p:txBody>
      </p:sp>
    </p:spTree>
    <p:extLst>
      <p:ext uri="{BB962C8B-B14F-4D97-AF65-F5344CB8AC3E}">
        <p14:creationId xmlns:p14="http://schemas.microsoft.com/office/powerpoint/2010/main" val="261912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4F751BF-A8AA-8B8D-ACBD-B617B042FEC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015F3F9-E25E-B7CB-AAA7-329E7EAE6E0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3FF6391-1362-4D9A-6506-C9FAD2D3DAF7}"/>
              </a:ext>
            </a:extLst>
          </p:cNvPr>
          <p:cNvSpPr>
            <a:spLocks noGrp="1"/>
          </p:cNvSpPr>
          <p:nvPr>
            <p:ph type="dt" sz="half" idx="10"/>
          </p:nvPr>
        </p:nvSpPr>
        <p:spPr/>
        <p:txBody>
          <a:bodyPr/>
          <a:lstStyle/>
          <a:p>
            <a:fld id="{F458C522-C094-498B-8746-F36C3ACD9EA1}" type="datetimeFigureOut">
              <a:rPr lang="ru-RU" smtClean="0"/>
              <a:t>07.05.2024</a:t>
            </a:fld>
            <a:endParaRPr lang="ru-RU"/>
          </a:p>
        </p:txBody>
      </p:sp>
      <p:sp>
        <p:nvSpPr>
          <p:cNvPr id="5" name="Нижний колонтитул 4">
            <a:extLst>
              <a:ext uri="{FF2B5EF4-FFF2-40B4-BE49-F238E27FC236}">
                <a16:creationId xmlns:a16="http://schemas.microsoft.com/office/drawing/2014/main" id="{D85B86DC-C0FA-8E10-0B59-3AE1CC46A0F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F784779-9E16-9409-ACCF-770F0ABF734B}"/>
              </a:ext>
            </a:extLst>
          </p:cNvPr>
          <p:cNvSpPr>
            <a:spLocks noGrp="1"/>
          </p:cNvSpPr>
          <p:nvPr>
            <p:ph type="sldNum" sz="quarter" idx="12"/>
          </p:nvPr>
        </p:nvSpPr>
        <p:spPr/>
        <p:txBody>
          <a:bodyPr/>
          <a:lstStyle/>
          <a:p>
            <a:fld id="{000145E3-CDD4-4CC9-9856-E4B31E7ABB9F}" type="slidenum">
              <a:rPr lang="ru-RU" smtClean="0"/>
              <a:t>‹#›</a:t>
            </a:fld>
            <a:endParaRPr lang="ru-RU"/>
          </a:p>
        </p:txBody>
      </p:sp>
    </p:spTree>
    <p:extLst>
      <p:ext uri="{BB962C8B-B14F-4D97-AF65-F5344CB8AC3E}">
        <p14:creationId xmlns:p14="http://schemas.microsoft.com/office/powerpoint/2010/main" val="67065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5ED8C4-886A-A91A-BCCD-AFB63C8E699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C324EB3-D71A-9A50-F30C-83A2C93FBC0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ACD681E-1DFC-D949-F8D6-372263C7671B}"/>
              </a:ext>
            </a:extLst>
          </p:cNvPr>
          <p:cNvSpPr>
            <a:spLocks noGrp="1"/>
          </p:cNvSpPr>
          <p:nvPr>
            <p:ph type="dt" sz="half" idx="10"/>
          </p:nvPr>
        </p:nvSpPr>
        <p:spPr/>
        <p:txBody>
          <a:bodyPr/>
          <a:lstStyle/>
          <a:p>
            <a:fld id="{F458C522-C094-498B-8746-F36C3ACD9EA1}" type="datetimeFigureOut">
              <a:rPr lang="ru-RU" smtClean="0"/>
              <a:t>07.05.2024</a:t>
            </a:fld>
            <a:endParaRPr lang="ru-RU"/>
          </a:p>
        </p:txBody>
      </p:sp>
      <p:sp>
        <p:nvSpPr>
          <p:cNvPr id="5" name="Нижний колонтитул 4">
            <a:extLst>
              <a:ext uri="{FF2B5EF4-FFF2-40B4-BE49-F238E27FC236}">
                <a16:creationId xmlns:a16="http://schemas.microsoft.com/office/drawing/2014/main" id="{04D62412-C374-D93B-87DF-083A22A79FB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D95EC7B-AFF0-2697-04BA-EA98E24321C4}"/>
              </a:ext>
            </a:extLst>
          </p:cNvPr>
          <p:cNvSpPr>
            <a:spLocks noGrp="1"/>
          </p:cNvSpPr>
          <p:nvPr>
            <p:ph type="sldNum" sz="quarter" idx="12"/>
          </p:nvPr>
        </p:nvSpPr>
        <p:spPr/>
        <p:txBody>
          <a:bodyPr/>
          <a:lstStyle/>
          <a:p>
            <a:fld id="{000145E3-CDD4-4CC9-9856-E4B31E7ABB9F}" type="slidenum">
              <a:rPr lang="ru-RU" smtClean="0"/>
              <a:t>‹#›</a:t>
            </a:fld>
            <a:endParaRPr lang="ru-RU"/>
          </a:p>
        </p:txBody>
      </p:sp>
    </p:spTree>
    <p:extLst>
      <p:ext uri="{BB962C8B-B14F-4D97-AF65-F5344CB8AC3E}">
        <p14:creationId xmlns:p14="http://schemas.microsoft.com/office/powerpoint/2010/main" val="4085520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AD7D3B-96CF-4FEB-D7BB-0A0F69FD1C1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F1ECBB8-D02C-0DAF-3740-37F3DFE00E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977B924-4575-43A7-62DE-DBDD406D55CC}"/>
              </a:ext>
            </a:extLst>
          </p:cNvPr>
          <p:cNvSpPr>
            <a:spLocks noGrp="1"/>
          </p:cNvSpPr>
          <p:nvPr>
            <p:ph type="dt" sz="half" idx="10"/>
          </p:nvPr>
        </p:nvSpPr>
        <p:spPr/>
        <p:txBody>
          <a:bodyPr/>
          <a:lstStyle/>
          <a:p>
            <a:fld id="{F458C522-C094-498B-8746-F36C3ACD9EA1}" type="datetimeFigureOut">
              <a:rPr lang="ru-RU" smtClean="0"/>
              <a:t>07.05.2024</a:t>
            </a:fld>
            <a:endParaRPr lang="ru-RU"/>
          </a:p>
        </p:txBody>
      </p:sp>
      <p:sp>
        <p:nvSpPr>
          <p:cNvPr id="5" name="Нижний колонтитул 4">
            <a:extLst>
              <a:ext uri="{FF2B5EF4-FFF2-40B4-BE49-F238E27FC236}">
                <a16:creationId xmlns:a16="http://schemas.microsoft.com/office/drawing/2014/main" id="{DBDF20E8-088F-6EE2-F323-20D7122478E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67907BD-829E-BD37-10A4-A36F6D9A726D}"/>
              </a:ext>
            </a:extLst>
          </p:cNvPr>
          <p:cNvSpPr>
            <a:spLocks noGrp="1"/>
          </p:cNvSpPr>
          <p:nvPr>
            <p:ph type="sldNum" sz="quarter" idx="12"/>
          </p:nvPr>
        </p:nvSpPr>
        <p:spPr/>
        <p:txBody>
          <a:bodyPr/>
          <a:lstStyle/>
          <a:p>
            <a:fld id="{000145E3-CDD4-4CC9-9856-E4B31E7ABB9F}" type="slidenum">
              <a:rPr lang="ru-RU" smtClean="0"/>
              <a:t>‹#›</a:t>
            </a:fld>
            <a:endParaRPr lang="ru-RU"/>
          </a:p>
        </p:txBody>
      </p:sp>
    </p:spTree>
    <p:extLst>
      <p:ext uri="{BB962C8B-B14F-4D97-AF65-F5344CB8AC3E}">
        <p14:creationId xmlns:p14="http://schemas.microsoft.com/office/powerpoint/2010/main" val="178848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60A595-07CD-6B65-ACF9-742A43EB7BC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9F04621-98F2-CD8D-7D24-E57F137A861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C3FE40E-7451-A8E3-A6EF-5127453FE3B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0F7B7F47-08B1-6101-8A13-7B0B0D08469A}"/>
              </a:ext>
            </a:extLst>
          </p:cNvPr>
          <p:cNvSpPr>
            <a:spLocks noGrp="1"/>
          </p:cNvSpPr>
          <p:nvPr>
            <p:ph type="dt" sz="half" idx="10"/>
          </p:nvPr>
        </p:nvSpPr>
        <p:spPr/>
        <p:txBody>
          <a:bodyPr/>
          <a:lstStyle/>
          <a:p>
            <a:fld id="{F458C522-C094-498B-8746-F36C3ACD9EA1}" type="datetimeFigureOut">
              <a:rPr lang="ru-RU" smtClean="0"/>
              <a:t>07.05.2024</a:t>
            </a:fld>
            <a:endParaRPr lang="ru-RU"/>
          </a:p>
        </p:txBody>
      </p:sp>
      <p:sp>
        <p:nvSpPr>
          <p:cNvPr id="6" name="Нижний колонтитул 5">
            <a:extLst>
              <a:ext uri="{FF2B5EF4-FFF2-40B4-BE49-F238E27FC236}">
                <a16:creationId xmlns:a16="http://schemas.microsoft.com/office/drawing/2014/main" id="{6FDEB399-0CEC-2AEA-3AB5-7CFF6BCB7D5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58CF443-6645-5A3B-CA64-7ABFE2557DA8}"/>
              </a:ext>
            </a:extLst>
          </p:cNvPr>
          <p:cNvSpPr>
            <a:spLocks noGrp="1"/>
          </p:cNvSpPr>
          <p:nvPr>
            <p:ph type="sldNum" sz="quarter" idx="12"/>
          </p:nvPr>
        </p:nvSpPr>
        <p:spPr/>
        <p:txBody>
          <a:bodyPr/>
          <a:lstStyle/>
          <a:p>
            <a:fld id="{000145E3-CDD4-4CC9-9856-E4B31E7ABB9F}" type="slidenum">
              <a:rPr lang="ru-RU" smtClean="0"/>
              <a:t>‹#›</a:t>
            </a:fld>
            <a:endParaRPr lang="ru-RU"/>
          </a:p>
        </p:txBody>
      </p:sp>
    </p:spTree>
    <p:extLst>
      <p:ext uri="{BB962C8B-B14F-4D97-AF65-F5344CB8AC3E}">
        <p14:creationId xmlns:p14="http://schemas.microsoft.com/office/powerpoint/2010/main" val="3193944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C49A82-2FC6-8B80-B22F-A965CBC26A1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CB1A875-79DB-0040-042E-6FC5F15EE8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5A3FFF1-16D9-3B05-F2AD-2E27CCC57FD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30A2DB8-22D6-C58C-DD21-01C61B96DE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5C95093-2843-780D-8F06-C98B14CB3F0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4765AEF-0613-81C4-8BBA-03F19B9CBC45}"/>
              </a:ext>
            </a:extLst>
          </p:cNvPr>
          <p:cNvSpPr>
            <a:spLocks noGrp="1"/>
          </p:cNvSpPr>
          <p:nvPr>
            <p:ph type="dt" sz="half" idx="10"/>
          </p:nvPr>
        </p:nvSpPr>
        <p:spPr/>
        <p:txBody>
          <a:bodyPr/>
          <a:lstStyle/>
          <a:p>
            <a:fld id="{F458C522-C094-498B-8746-F36C3ACD9EA1}" type="datetimeFigureOut">
              <a:rPr lang="ru-RU" smtClean="0"/>
              <a:t>07.05.2024</a:t>
            </a:fld>
            <a:endParaRPr lang="ru-RU"/>
          </a:p>
        </p:txBody>
      </p:sp>
      <p:sp>
        <p:nvSpPr>
          <p:cNvPr id="8" name="Нижний колонтитул 7">
            <a:extLst>
              <a:ext uri="{FF2B5EF4-FFF2-40B4-BE49-F238E27FC236}">
                <a16:creationId xmlns:a16="http://schemas.microsoft.com/office/drawing/2014/main" id="{6E73D185-6FD5-1B4E-C1CA-88C549D92E6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66C36A95-C30F-597F-ACD1-9F50851C0F12}"/>
              </a:ext>
            </a:extLst>
          </p:cNvPr>
          <p:cNvSpPr>
            <a:spLocks noGrp="1"/>
          </p:cNvSpPr>
          <p:nvPr>
            <p:ph type="sldNum" sz="quarter" idx="12"/>
          </p:nvPr>
        </p:nvSpPr>
        <p:spPr/>
        <p:txBody>
          <a:bodyPr/>
          <a:lstStyle/>
          <a:p>
            <a:fld id="{000145E3-CDD4-4CC9-9856-E4B31E7ABB9F}" type="slidenum">
              <a:rPr lang="ru-RU" smtClean="0"/>
              <a:t>‹#›</a:t>
            </a:fld>
            <a:endParaRPr lang="ru-RU"/>
          </a:p>
        </p:txBody>
      </p:sp>
    </p:spTree>
    <p:extLst>
      <p:ext uri="{BB962C8B-B14F-4D97-AF65-F5344CB8AC3E}">
        <p14:creationId xmlns:p14="http://schemas.microsoft.com/office/powerpoint/2010/main" val="3971189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49D2A5-48F0-ABC8-C610-B32C5AE4E61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3AF93BED-120A-B9AC-F8E9-22791FAC87E2}"/>
              </a:ext>
            </a:extLst>
          </p:cNvPr>
          <p:cNvSpPr>
            <a:spLocks noGrp="1"/>
          </p:cNvSpPr>
          <p:nvPr>
            <p:ph type="dt" sz="half" idx="10"/>
          </p:nvPr>
        </p:nvSpPr>
        <p:spPr/>
        <p:txBody>
          <a:bodyPr/>
          <a:lstStyle/>
          <a:p>
            <a:fld id="{F458C522-C094-498B-8746-F36C3ACD9EA1}" type="datetimeFigureOut">
              <a:rPr lang="ru-RU" smtClean="0"/>
              <a:t>07.05.2024</a:t>
            </a:fld>
            <a:endParaRPr lang="ru-RU"/>
          </a:p>
        </p:txBody>
      </p:sp>
      <p:sp>
        <p:nvSpPr>
          <p:cNvPr id="4" name="Нижний колонтитул 3">
            <a:extLst>
              <a:ext uri="{FF2B5EF4-FFF2-40B4-BE49-F238E27FC236}">
                <a16:creationId xmlns:a16="http://schemas.microsoft.com/office/drawing/2014/main" id="{0D988A00-01F4-2CDD-9461-AAA5FD7B6EA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5661DC0-F851-9C42-5C06-3ED3F454449D}"/>
              </a:ext>
            </a:extLst>
          </p:cNvPr>
          <p:cNvSpPr>
            <a:spLocks noGrp="1"/>
          </p:cNvSpPr>
          <p:nvPr>
            <p:ph type="sldNum" sz="quarter" idx="12"/>
          </p:nvPr>
        </p:nvSpPr>
        <p:spPr/>
        <p:txBody>
          <a:bodyPr/>
          <a:lstStyle/>
          <a:p>
            <a:fld id="{000145E3-CDD4-4CC9-9856-E4B31E7ABB9F}" type="slidenum">
              <a:rPr lang="ru-RU" smtClean="0"/>
              <a:t>‹#›</a:t>
            </a:fld>
            <a:endParaRPr lang="ru-RU"/>
          </a:p>
        </p:txBody>
      </p:sp>
    </p:spTree>
    <p:extLst>
      <p:ext uri="{BB962C8B-B14F-4D97-AF65-F5344CB8AC3E}">
        <p14:creationId xmlns:p14="http://schemas.microsoft.com/office/powerpoint/2010/main" val="4005390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11FDC85-908D-F230-DEAD-FF949555B689}"/>
              </a:ext>
            </a:extLst>
          </p:cNvPr>
          <p:cNvSpPr>
            <a:spLocks noGrp="1"/>
          </p:cNvSpPr>
          <p:nvPr>
            <p:ph type="dt" sz="half" idx="10"/>
          </p:nvPr>
        </p:nvSpPr>
        <p:spPr/>
        <p:txBody>
          <a:bodyPr/>
          <a:lstStyle/>
          <a:p>
            <a:fld id="{F458C522-C094-498B-8746-F36C3ACD9EA1}" type="datetimeFigureOut">
              <a:rPr lang="ru-RU" smtClean="0"/>
              <a:t>07.05.2024</a:t>
            </a:fld>
            <a:endParaRPr lang="ru-RU"/>
          </a:p>
        </p:txBody>
      </p:sp>
      <p:sp>
        <p:nvSpPr>
          <p:cNvPr id="3" name="Нижний колонтитул 2">
            <a:extLst>
              <a:ext uri="{FF2B5EF4-FFF2-40B4-BE49-F238E27FC236}">
                <a16:creationId xmlns:a16="http://schemas.microsoft.com/office/drawing/2014/main" id="{CA88C64A-C5A0-E284-893C-48BBF314FD5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ACC34DA-CEDF-1304-6307-712DC4AF7FF1}"/>
              </a:ext>
            </a:extLst>
          </p:cNvPr>
          <p:cNvSpPr>
            <a:spLocks noGrp="1"/>
          </p:cNvSpPr>
          <p:nvPr>
            <p:ph type="sldNum" sz="quarter" idx="12"/>
          </p:nvPr>
        </p:nvSpPr>
        <p:spPr/>
        <p:txBody>
          <a:bodyPr/>
          <a:lstStyle/>
          <a:p>
            <a:fld id="{000145E3-CDD4-4CC9-9856-E4B31E7ABB9F}" type="slidenum">
              <a:rPr lang="ru-RU" smtClean="0"/>
              <a:t>‹#›</a:t>
            </a:fld>
            <a:endParaRPr lang="ru-RU"/>
          </a:p>
        </p:txBody>
      </p:sp>
    </p:spTree>
    <p:extLst>
      <p:ext uri="{BB962C8B-B14F-4D97-AF65-F5344CB8AC3E}">
        <p14:creationId xmlns:p14="http://schemas.microsoft.com/office/powerpoint/2010/main" val="2667722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9F5F24-0055-EAEC-0E41-7D1B9A2AF27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B22C73E3-22DB-92BE-DF63-0BDCFC793C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151DE25-BBA1-FF78-F743-92E2F8D8CC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3FD4095-EAF8-7C81-3E82-5B9904B81B8D}"/>
              </a:ext>
            </a:extLst>
          </p:cNvPr>
          <p:cNvSpPr>
            <a:spLocks noGrp="1"/>
          </p:cNvSpPr>
          <p:nvPr>
            <p:ph type="dt" sz="half" idx="10"/>
          </p:nvPr>
        </p:nvSpPr>
        <p:spPr/>
        <p:txBody>
          <a:bodyPr/>
          <a:lstStyle/>
          <a:p>
            <a:fld id="{F458C522-C094-498B-8746-F36C3ACD9EA1}" type="datetimeFigureOut">
              <a:rPr lang="ru-RU" smtClean="0"/>
              <a:t>07.05.2024</a:t>
            </a:fld>
            <a:endParaRPr lang="ru-RU"/>
          </a:p>
        </p:txBody>
      </p:sp>
      <p:sp>
        <p:nvSpPr>
          <p:cNvPr id="6" name="Нижний колонтитул 5">
            <a:extLst>
              <a:ext uri="{FF2B5EF4-FFF2-40B4-BE49-F238E27FC236}">
                <a16:creationId xmlns:a16="http://schemas.microsoft.com/office/drawing/2014/main" id="{92E8C7FD-2302-A9CD-73DD-C08BEC8CFF2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1C7FD52-78AF-989E-4542-063DD8FAB8E6}"/>
              </a:ext>
            </a:extLst>
          </p:cNvPr>
          <p:cNvSpPr>
            <a:spLocks noGrp="1"/>
          </p:cNvSpPr>
          <p:nvPr>
            <p:ph type="sldNum" sz="quarter" idx="12"/>
          </p:nvPr>
        </p:nvSpPr>
        <p:spPr/>
        <p:txBody>
          <a:bodyPr/>
          <a:lstStyle/>
          <a:p>
            <a:fld id="{000145E3-CDD4-4CC9-9856-E4B31E7ABB9F}" type="slidenum">
              <a:rPr lang="ru-RU" smtClean="0"/>
              <a:t>‹#›</a:t>
            </a:fld>
            <a:endParaRPr lang="ru-RU"/>
          </a:p>
        </p:txBody>
      </p:sp>
    </p:spTree>
    <p:extLst>
      <p:ext uri="{BB962C8B-B14F-4D97-AF65-F5344CB8AC3E}">
        <p14:creationId xmlns:p14="http://schemas.microsoft.com/office/powerpoint/2010/main" val="286715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89B08D-1A68-BC6B-616A-D07783528A7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72EF12CB-69F9-0114-8D21-E090799484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0918557-B8F0-D1E7-3961-D6975417F3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89F0D70-D1A1-66EB-2198-AF5B0A1A8913}"/>
              </a:ext>
            </a:extLst>
          </p:cNvPr>
          <p:cNvSpPr>
            <a:spLocks noGrp="1"/>
          </p:cNvSpPr>
          <p:nvPr>
            <p:ph type="dt" sz="half" idx="10"/>
          </p:nvPr>
        </p:nvSpPr>
        <p:spPr/>
        <p:txBody>
          <a:bodyPr/>
          <a:lstStyle/>
          <a:p>
            <a:fld id="{F458C522-C094-498B-8746-F36C3ACD9EA1}" type="datetimeFigureOut">
              <a:rPr lang="ru-RU" smtClean="0"/>
              <a:t>07.05.2024</a:t>
            </a:fld>
            <a:endParaRPr lang="ru-RU"/>
          </a:p>
        </p:txBody>
      </p:sp>
      <p:sp>
        <p:nvSpPr>
          <p:cNvPr id="6" name="Нижний колонтитул 5">
            <a:extLst>
              <a:ext uri="{FF2B5EF4-FFF2-40B4-BE49-F238E27FC236}">
                <a16:creationId xmlns:a16="http://schemas.microsoft.com/office/drawing/2014/main" id="{5C6296D8-EF96-33B9-F25B-EFB0C807976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33A03AB-9EFF-D18F-3606-809DE6604723}"/>
              </a:ext>
            </a:extLst>
          </p:cNvPr>
          <p:cNvSpPr>
            <a:spLocks noGrp="1"/>
          </p:cNvSpPr>
          <p:nvPr>
            <p:ph type="sldNum" sz="quarter" idx="12"/>
          </p:nvPr>
        </p:nvSpPr>
        <p:spPr/>
        <p:txBody>
          <a:bodyPr/>
          <a:lstStyle/>
          <a:p>
            <a:fld id="{000145E3-CDD4-4CC9-9856-E4B31E7ABB9F}" type="slidenum">
              <a:rPr lang="ru-RU" smtClean="0"/>
              <a:t>‹#›</a:t>
            </a:fld>
            <a:endParaRPr lang="ru-RU"/>
          </a:p>
        </p:txBody>
      </p:sp>
    </p:spTree>
    <p:extLst>
      <p:ext uri="{BB962C8B-B14F-4D97-AF65-F5344CB8AC3E}">
        <p14:creationId xmlns:p14="http://schemas.microsoft.com/office/powerpoint/2010/main" val="3519795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C05F13-6093-3B9B-B342-B071C21086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B16D8A7-674A-7FEB-B8E3-295A7335F0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6B153F2-ADE7-EBC4-A41A-F764C1DB27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8C522-C094-498B-8746-F36C3ACD9EA1}" type="datetimeFigureOut">
              <a:rPr lang="ru-RU" smtClean="0"/>
              <a:t>07.05.2024</a:t>
            </a:fld>
            <a:endParaRPr lang="ru-RU"/>
          </a:p>
        </p:txBody>
      </p:sp>
      <p:sp>
        <p:nvSpPr>
          <p:cNvPr id="5" name="Нижний колонтитул 4">
            <a:extLst>
              <a:ext uri="{FF2B5EF4-FFF2-40B4-BE49-F238E27FC236}">
                <a16:creationId xmlns:a16="http://schemas.microsoft.com/office/drawing/2014/main" id="{7A98B651-482E-1362-6D22-7B5ED1905B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0230A36-151B-1AB4-C05B-00B47DE90E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145E3-CDD4-4CC9-9856-E4B31E7ABB9F}" type="slidenum">
              <a:rPr lang="ru-RU" smtClean="0"/>
              <a:t>‹#›</a:t>
            </a:fld>
            <a:endParaRPr lang="ru-RU"/>
          </a:p>
        </p:txBody>
      </p:sp>
    </p:spTree>
    <p:extLst>
      <p:ext uri="{BB962C8B-B14F-4D97-AF65-F5344CB8AC3E}">
        <p14:creationId xmlns:p14="http://schemas.microsoft.com/office/powerpoint/2010/main" val="2053299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dsoo.ru/metodicheskie-materialy/" TargetMode="External"/><Relationship Id="rId2" Type="http://schemas.openxmlformats.org/officeDocument/2006/relationships/hyperlink" Target="https://spbappo.ru/wp-content/uploads/2021/03/Metodicheskiye-rekomendatsii-po-otsenke.pdf" TargetMode="External"/><Relationship Id="rId1" Type="http://schemas.openxmlformats.org/officeDocument/2006/relationships/slideLayout" Target="../slideLayouts/slideLayout2.xml"/><Relationship Id="rId4" Type="http://schemas.openxmlformats.org/officeDocument/2006/relationships/hyperlink" Target="https://apkpro.ru/fmc/"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rulaws.ru/laws/Federalnyy-zakon-ot-29.12.2012-N-273-FZ/"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dsoo.ru/wp-content/uploads/2024/04/sistema-oczenki_nsh_03-1.pd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disk.yandex.ru/d/e5JobJxfHMhZOQ"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6F3165-DC11-3CCB-B1E3-CF170EA8D5CE}"/>
              </a:ext>
            </a:extLst>
          </p:cNvPr>
          <p:cNvSpPr>
            <a:spLocks noGrp="1"/>
          </p:cNvSpPr>
          <p:nvPr>
            <p:ph type="ctrTitle"/>
          </p:nvPr>
        </p:nvSpPr>
        <p:spPr/>
        <p:txBody>
          <a:bodyPr>
            <a:normAutofit fontScale="90000"/>
          </a:bodyPr>
          <a:lstStyle/>
          <a:p>
            <a:r>
              <a:rPr kumimoji="0" lang="ru-RU" sz="4000" b="1" i="0" u="none" strike="noStrike" kern="1200" cap="none" spc="0" normalizeH="0" baseline="0" noProof="0" dirty="0">
                <a:ln>
                  <a:noFill/>
                </a:ln>
                <a:effectLst/>
                <a:uLnTx/>
                <a:uFillTx/>
                <a:latin typeface="Calibri Light" panose="020F0302020204030204"/>
                <a:ea typeface="+mj-ea"/>
                <a:cs typeface="+mj-cs"/>
              </a:rPr>
              <a:t>Система оценки достижения </a:t>
            </a:r>
            <a:br>
              <a:rPr kumimoji="0" lang="ru-RU" sz="4000" b="1" i="0" u="none" strike="noStrike" kern="1200" cap="none" spc="0" normalizeH="0" baseline="0" noProof="0" dirty="0">
                <a:ln>
                  <a:noFill/>
                </a:ln>
                <a:effectLst/>
                <a:uLnTx/>
                <a:uFillTx/>
                <a:latin typeface="Calibri Light" panose="020F0302020204030204"/>
                <a:ea typeface="+mj-ea"/>
                <a:cs typeface="+mj-cs"/>
              </a:rPr>
            </a:br>
            <a:r>
              <a:rPr kumimoji="0" lang="ru-RU" sz="4000" b="1" i="0" u="none" strike="noStrike" kern="1200" cap="none" spc="0" normalizeH="0" baseline="0" noProof="0" dirty="0">
                <a:ln>
                  <a:noFill/>
                </a:ln>
                <a:effectLst/>
                <a:uLnTx/>
                <a:uFillTx/>
                <a:latin typeface="Calibri Light" panose="020F0302020204030204"/>
                <a:ea typeface="+mj-ea"/>
                <a:cs typeface="+mj-cs"/>
              </a:rPr>
              <a:t>планируемых результатов освоения основных общеобразовательных программ </a:t>
            </a:r>
            <a:br>
              <a:rPr kumimoji="0" lang="ru-RU" sz="4000" b="1" i="0" u="none" strike="noStrike" kern="1200" cap="none" spc="0" normalizeH="0" baseline="0" noProof="0" dirty="0">
                <a:ln>
                  <a:noFill/>
                </a:ln>
                <a:effectLst/>
                <a:uLnTx/>
                <a:uFillTx/>
                <a:latin typeface="Calibri Light" panose="020F0302020204030204"/>
                <a:ea typeface="+mj-ea"/>
                <a:cs typeface="+mj-cs"/>
              </a:rPr>
            </a:br>
            <a:r>
              <a:rPr kumimoji="0" lang="ru-RU" sz="4000" b="1" i="0" u="none" strike="noStrike" kern="1200" cap="none" spc="0" normalizeH="0" baseline="0" noProof="0" dirty="0">
                <a:ln>
                  <a:noFill/>
                </a:ln>
                <a:effectLst/>
                <a:uLnTx/>
                <a:uFillTx/>
                <a:latin typeface="Calibri Light" panose="020F0302020204030204"/>
                <a:ea typeface="+mj-ea"/>
                <a:cs typeface="+mj-cs"/>
              </a:rPr>
              <a:t>в соответствии с требованиями  ФГОС и ФОП</a:t>
            </a:r>
            <a:endParaRPr lang="ru-RU" b="1" dirty="0"/>
          </a:p>
        </p:txBody>
      </p:sp>
      <p:sp>
        <p:nvSpPr>
          <p:cNvPr id="3" name="Подзаголовок 2">
            <a:extLst>
              <a:ext uri="{FF2B5EF4-FFF2-40B4-BE49-F238E27FC236}">
                <a16:creationId xmlns:a16="http://schemas.microsoft.com/office/drawing/2014/main" id="{BC445FE5-1BF9-7928-683F-7DC8DF473668}"/>
              </a:ext>
            </a:extLst>
          </p:cNvPr>
          <p:cNvSpPr>
            <a:spLocks noGrp="1"/>
          </p:cNvSpPr>
          <p:nvPr>
            <p:ph type="subTitle" idx="1"/>
          </p:nvPr>
        </p:nvSpPr>
        <p:spPr>
          <a:xfrm>
            <a:off x="7151076" y="4598499"/>
            <a:ext cx="4806462" cy="1655762"/>
          </a:xfrm>
        </p:spPr>
        <p:txBody>
          <a:bodyPr/>
          <a:lstStyle/>
          <a:p>
            <a:r>
              <a:rPr lang="ru-RU" dirty="0"/>
              <a:t>Бойкина Марина Викторовна</a:t>
            </a:r>
          </a:p>
        </p:txBody>
      </p:sp>
    </p:spTree>
    <p:extLst>
      <p:ext uri="{BB962C8B-B14F-4D97-AF65-F5344CB8AC3E}">
        <p14:creationId xmlns:p14="http://schemas.microsoft.com/office/powerpoint/2010/main" val="1525833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80CDB9-61D8-2910-DD07-B46CA0400F2F}"/>
              </a:ext>
            </a:extLst>
          </p:cNvPr>
          <p:cNvSpPr>
            <a:spLocks noGrp="1"/>
          </p:cNvSpPr>
          <p:nvPr>
            <p:ph type="title"/>
          </p:nvPr>
        </p:nvSpPr>
        <p:spPr>
          <a:xfrm>
            <a:off x="838200" y="186267"/>
            <a:ext cx="4636911" cy="617008"/>
          </a:xfrm>
          <a:solidFill>
            <a:schemeClr val="accent6">
              <a:lumMod val="75000"/>
            </a:schemeClr>
          </a:solidFill>
        </p:spPr>
        <p:txBody>
          <a:bodyPr>
            <a:normAutofit fontScale="90000"/>
          </a:bodyPr>
          <a:lstStyle/>
          <a:p>
            <a:pPr algn="ctr"/>
            <a:r>
              <a:rPr lang="ru-RU" b="1" dirty="0"/>
              <a:t>ФОП СОО п. 18</a:t>
            </a:r>
          </a:p>
        </p:txBody>
      </p:sp>
      <p:sp>
        <p:nvSpPr>
          <p:cNvPr id="3" name="Объект 2">
            <a:extLst>
              <a:ext uri="{FF2B5EF4-FFF2-40B4-BE49-F238E27FC236}">
                <a16:creationId xmlns:a16="http://schemas.microsoft.com/office/drawing/2014/main" id="{107A3861-1021-DDA9-3B73-0C4E78338A91}"/>
              </a:ext>
            </a:extLst>
          </p:cNvPr>
          <p:cNvSpPr>
            <a:spLocks noGrp="1"/>
          </p:cNvSpPr>
          <p:nvPr>
            <p:ph idx="1"/>
          </p:nvPr>
        </p:nvSpPr>
        <p:spPr>
          <a:xfrm>
            <a:off x="462844" y="982133"/>
            <a:ext cx="11266312" cy="5689600"/>
          </a:xfrm>
        </p:spPr>
        <p:txBody>
          <a:bodyPr>
            <a:normAutofit fontScale="92500"/>
          </a:bodyPr>
          <a:lstStyle/>
          <a:p>
            <a:r>
              <a:rPr lang="ru-RU" dirty="0"/>
              <a:t>18.26. </a:t>
            </a:r>
            <a:r>
              <a:rPr lang="ru-RU" b="1" dirty="0"/>
              <a:t>Стартовая диагностика </a:t>
            </a:r>
            <a:r>
              <a:rPr lang="ru-RU" dirty="0"/>
              <a:t>проводится администрацией образовательной организации с целью оценки готовности к обучению на уровне среднего общего образования.</a:t>
            </a:r>
          </a:p>
          <a:p>
            <a:pPr lvl="1"/>
            <a:r>
              <a:rPr lang="ru-RU" dirty="0"/>
              <a:t>18.26.1. Стартовая диагностика проводится в начале 10 класса и выступает как </a:t>
            </a:r>
            <a:r>
              <a:rPr lang="ru-RU" u="sng" dirty="0"/>
              <a:t>основа (точка отсчёта) для оценки динамики образовательных достижений обучающихся.</a:t>
            </a:r>
          </a:p>
          <a:p>
            <a:pPr lvl="1"/>
            <a:r>
              <a:rPr lang="ru-RU" dirty="0"/>
              <a:t>18.26.2. Объектом оценки являются: структура мотивации, сформированность учебной деятельности, владение универсальными и специфическими для основных учебных предметов познавательными средствами, в том числе: средствами работы с информацией, знаково-символическими средствами, логическими операциями.</a:t>
            </a:r>
          </a:p>
          <a:p>
            <a:pPr lvl="1"/>
            <a:r>
              <a:rPr lang="ru-RU" dirty="0"/>
              <a:t>18.26.3. Стартовая диагностика проводится педагогическими работниками с целью оценки готовности к изучению отдельных учебных предметов. Результаты стартовой диагностики являются основанием для корректировки учебных программ и индивидуализации учебного процесса. </a:t>
            </a:r>
          </a:p>
          <a:p>
            <a:r>
              <a:rPr lang="ru-RU" dirty="0"/>
              <a:t>Текущая оценка (формирующая и диагностическая)</a:t>
            </a:r>
          </a:p>
          <a:p>
            <a:r>
              <a:rPr lang="ru-RU" dirty="0"/>
              <a:t>Тематическая оценка</a:t>
            </a:r>
          </a:p>
        </p:txBody>
      </p:sp>
    </p:spTree>
    <p:extLst>
      <p:ext uri="{BB962C8B-B14F-4D97-AF65-F5344CB8AC3E}">
        <p14:creationId xmlns:p14="http://schemas.microsoft.com/office/powerpoint/2010/main" val="2266687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17FCF7-AFE6-CF62-9338-91D27EDCAE6F}"/>
              </a:ext>
            </a:extLst>
          </p:cNvPr>
          <p:cNvSpPr>
            <a:spLocks noGrp="1"/>
          </p:cNvSpPr>
          <p:nvPr>
            <p:ph type="title"/>
          </p:nvPr>
        </p:nvSpPr>
        <p:spPr>
          <a:xfrm>
            <a:off x="838200" y="1722915"/>
            <a:ext cx="7435467" cy="846730"/>
          </a:xfrm>
          <a:solidFill>
            <a:schemeClr val="accent2">
              <a:lumMod val="60000"/>
              <a:lumOff val="40000"/>
            </a:schemeClr>
          </a:solidFill>
        </p:spPr>
        <p:txBody>
          <a:bodyPr/>
          <a:lstStyle/>
          <a:p>
            <a:pPr algn="ctr"/>
            <a:r>
              <a:rPr lang="ru-RU" dirty="0"/>
              <a:t>Методические рекомендации</a:t>
            </a:r>
          </a:p>
        </p:txBody>
      </p:sp>
      <p:sp>
        <p:nvSpPr>
          <p:cNvPr id="3" name="Объект 2">
            <a:extLst>
              <a:ext uri="{FF2B5EF4-FFF2-40B4-BE49-F238E27FC236}">
                <a16:creationId xmlns:a16="http://schemas.microsoft.com/office/drawing/2014/main" id="{FCFA585C-6E73-FEF1-71A9-033B2E3946C4}"/>
              </a:ext>
            </a:extLst>
          </p:cNvPr>
          <p:cNvSpPr>
            <a:spLocks noGrp="1"/>
          </p:cNvSpPr>
          <p:nvPr>
            <p:ph idx="1"/>
          </p:nvPr>
        </p:nvSpPr>
        <p:spPr>
          <a:xfrm>
            <a:off x="838200" y="2904511"/>
            <a:ext cx="10515600" cy="3650525"/>
          </a:xfrm>
        </p:spPr>
        <p:txBody>
          <a:bodyPr>
            <a:normAutofit fontScale="92500" lnSpcReduction="20000"/>
          </a:bodyPr>
          <a:lstStyle/>
          <a:p>
            <a:r>
              <a:rPr lang="ru-RU" dirty="0">
                <a:hlinkClick r:id="rId2"/>
              </a:rPr>
              <a:t>Методические рекомендации по системе оценки достижения обучающимися планируемых результатов освоения программ начального общего, основного общего и среднего общего образования </a:t>
            </a:r>
            <a:r>
              <a:rPr lang="ru-RU" dirty="0"/>
              <a:t>(направлены письмом </a:t>
            </a:r>
            <a:r>
              <a:rPr lang="ru-RU" dirty="0" err="1"/>
              <a:t>Минпросвещения</a:t>
            </a:r>
            <a:r>
              <a:rPr lang="ru-RU" dirty="0"/>
              <a:t>)</a:t>
            </a:r>
          </a:p>
          <a:p>
            <a:endParaRPr lang="ru-RU" dirty="0"/>
          </a:p>
          <a:p>
            <a:r>
              <a:rPr lang="ru-RU" dirty="0"/>
              <a:t>Методические рекомендации по преподаванию учебных предметов </a:t>
            </a:r>
          </a:p>
          <a:p>
            <a:pPr lvl="1"/>
            <a:r>
              <a:rPr lang="ru-RU" dirty="0">
                <a:hlinkClick r:id="rId3"/>
              </a:rPr>
              <a:t>Единое содержание общего образования </a:t>
            </a:r>
            <a:r>
              <a:rPr lang="ru-RU" dirty="0"/>
              <a:t>(ИСРО)</a:t>
            </a:r>
          </a:p>
          <a:p>
            <a:pPr lvl="1"/>
            <a:r>
              <a:rPr lang="ru-RU" dirty="0">
                <a:hlinkClick r:id="rId4"/>
              </a:rPr>
              <a:t>Федеральный методический центр </a:t>
            </a:r>
            <a:r>
              <a:rPr lang="ru-RU" dirty="0"/>
              <a:t>(Академия </a:t>
            </a:r>
            <a:r>
              <a:rPr lang="ru-RU" dirty="0" err="1"/>
              <a:t>Минпросвещения</a:t>
            </a:r>
            <a:r>
              <a:rPr lang="ru-RU" dirty="0"/>
              <a:t>)</a:t>
            </a:r>
          </a:p>
          <a:p>
            <a:pPr lvl="1"/>
            <a:r>
              <a:rPr lang="ru-RU" b="1" i="1" dirty="0"/>
              <a:t>Методические рекомендации по оценке образовательных результатов по отдельным учебным предметам: русский язык, литература, математика, информатика, химия</a:t>
            </a:r>
          </a:p>
        </p:txBody>
      </p:sp>
      <p:sp>
        <p:nvSpPr>
          <p:cNvPr id="4" name="Заголовок 1">
            <a:extLst>
              <a:ext uri="{FF2B5EF4-FFF2-40B4-BE49-F238E27FC236}">
                <a16:creationId xmlns:a16="http://schemas.microsoft.com/office/drawing/2014/main" id="{AF756205-96AC-F0F7-E9F9-AA9D5DE02587}"/>
              </a:ext>
            </a:extLst>
          </p:cNvPr>
          <p:cNvSpPr txBox="1">
            <a:spLocks/>
          </p:cNvSpPr>
          <p:nvPr/>
        </p:nvSpPr>
        <p:spPr>
          <a:xfrm>
            <a:off x="838200" y="433942"/>
            <a:ext cx="2863467" cy="846730"/>
          </a:xfrm>
          <a:prstGeom prst="rect">
            <a:avLst/>
          </a:prstGeom>
          <a:solidFill>
            <a:schemeClr val="accent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t>ФРП</a:t>
            </a:r>
          </a:p>
        </p:txBody>
      </p:sp>
      <p:sp>
        <p:nvSpPr>
          <p:cNvPr id="5" name="TextBox 4">
            <a:extLst>
              <a:ext uri="{FF2B5EF4-FFF2-40B4-BE49-F238E27FC236}">
                <a16:creationId xmlns:a16="http://schemas.microsoft.com/office/drawing/2014/main" id="{DBD345DB-0B20-4A7B-EA40-95315ECA1296}"/>
              </a:ext>
            </a:extLst>
          </p:cNvPr>
          <p:cNvSpPr txBox="1"/>
          <p:nvPr/>
        </p:nvSpPr>
        <p:spPr>
          <a:xfrm>
            <a:off x="4296578" y="433942"/>
            <a:ext cx="7057222" cy="954107"/>
          </a:xfrm>
          <a:prstGeom prst="rect">
            <a:avLst/>
          </a:prstGeom>
          <a:noFill/>
        </p:spPr>
        <p:txBody>
          <a:bodyPr wrap="square" rtlCol="0">
            <a:spAutoFit/>
          </a:bodyPr>
          <a:lstStyle/>
          <a:p>
            <a:r>
              <a:rPr lang="ru-RU" sz="2800" dirty="0"/>
              <a:t>Планируемые результаты как </a:t>
            </a:r>
            <a:r>
              <a:rPr lang="ru-RU" sz="2800" dirty="0" err="1"/>
              <a:t>критериальная</a:t>
            </a:r>
            <a:r>
              <a:rPr lang="ru-RU" sz="2800" dirty="0"/>
              <a:t> основа системы оценки (по годам обучения) </a:t>
            </a:r>
          </a:p>
        </p:txBody>
      </p:sp>
    </p:spTree>
    <p:extLst>
      <p:ext uri="{BB962C8B-B14F-4D97-AF65-F5344CB8AC3E}">
        <p14:creationId xmlns:p14="http://schemas.microsoft.com/office/powerpoint/2010/main" val="352694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DF10D8-1A4C-2C93-275C-481E7B17A693}"/>
              </a:ext>
            </a:extLst>
          </p:cNvPr>
          <p:cNvSpPr txBox="1"/>
          <p:nvPr/>
        </p:nvSpPr>
        <p:spPr>
          <a:xfrm>
            <a:off x="93785" y="93786"/>
            <a:ext cx="11758245" cy="1742015"/>
          </a:xfrm>
          <a:prstGeom prst="rect">
            <a:avLst/>
          </a:prstGeom>
          <a:noFill/>
        </p:spPr>
        <p:txBody>
          <a:bodyPr wrap="square">
            <a:spAutoFit/>
          </a:bodyPr>
          <a:lstStyle/>
          <a:p>
            <a:pPr algn="ctr" fontAlgn="base">
              <a:lnSpc>
                <a:spcPts val="2700"/>
              </a:lnSpc>
              <a:spcAft>
                <a:spcPts val="995"/>
              </a:spcAft>
            </a:pPr>
            <a:r>
              <a:rPr lang="ru-RU" sz="2800" b="1" dirty="0">
                <a:solidFill>
                  <a:srgbClr val="222222"/>
                </a:solidFill>
                <a:ea typeface="Times New Roman" panose="02020603050405020304" pitchFamily="18" charset="0"/>
              </a:rPr>
              <a:t>М</a:t>
            </a:r>
            <a:r>
              <a:rPr lang="ru-RU" sz="2800" b="1" dirty="0">
                <a:solidFill>
                  <a:srgbClr val="222222"/>
                </a:solidFill>
                <a:effectLst/>
                <a:ea typeface="Times New Roman" panose="02020603050405020304" pitchFamily="18" charset="0"/>
              </a:rPr>
              <a:t>инистерство </a:t>
            </a:r>
            <a:r>
              <a:rPr lang="ru-RU" sz="2800" b="1" dirty="0">
                <a:solidFill>
                  <a:srgbClr val="222222"/>
                </a:solidFill>
                <a:ea typeface="Times New Roman" panose="02020603050405020304" pitchFamily="18" charset="0"/>
              </a:rPr>
              <a:t>П</a:t>
            </a:r>
            <a:r>
              <a:rPr lang="ru-RU" sz="2800" b="1" dirty="0">
                <a:solidFill>
                  <a:srgbClr val="222222"/>
                </a:solidFill>
                <a:effectLst/>
                <a:ea typeface="Times New Roman" panose="02020603050405020304" pitchFamily="18" charset="0"/>
              </a:rPr>
              <a:t>росвещения </a:t>
            </a:r>
            <a:r>
              <a:rPr lang="ru-RU" sz="2800" b="1" dirty="0">
                <a:solidFill>
                  <a:srgbClr val="222222"/>
                </a:solidFill>
                <a:ea typeface="Times New Roman" panose="02020603050405020304" pitchFamily="18" charset="0"/>
              </a:rPr>
              <a:t>Р</a:t>
            </a:r>
            <a:r>
              <a:rPr lang="ru-RU" sz="2800" b="1" dirty="0">
                <a:solidFill>
                  <a:srgbClr val="222222"/>
                </a:solidFill>
                <a:effectLst/>
                <a:ea typeface="Times New Roman" panose="02020603050405020304" pitchFamily="18" charset="0"/>
              </a:rPr>
              <a:t>оссийской </a:t>
            </a:r>
            <a:r>
              <a:rPr lang="ru-RU" sz="2800" b="1" dirty="0">
                <a:solidFill>
                  <a:srgbClr val="222222"/>
                </a:solidFill>
                <a:ea typeface="Times New Roman" panose="02020603050405020304" pitchFamily="18" charset="0"/>
              </a:rPr>
              <a:t>Ф</a:t>
            </a:r>
            <a:r>
              <a:rPr lang="ru-RU" sz="2800" b="1" dirty="0">
                <a:solidFill>
                  <a:srgbClr val="222222"/>
                </a:solidFill>
                <a:effectLst/>
                <a:ea typeface="Times New Roman" panose="02020603050405020304" pitchFamily="18" charset="0"/>
              </a:rPr>
              <a:t>едерации</a:t>
            </a:r>
            <a:endParaRPr lang="ru-RU" sz="2800" dirty="0">
              <a:effectLst/>
              <a:ea typeface="Times New Roman" panose="02020603050405020304" pitchFamily="18" charset="0"/>
            </a:endParaRPr>
          </a:p>
          <a:p>
            <a:pPr algn="ctr" fontAlgn="base">
              <a:lnSpc>
                <a:spcPts val="2700"/>
              </a:lnSpc>
              <a:spcAft>
                <a:spcPts val="995"/>
              </a:spcAft>
            </a:pPr>
            <a:r>
              <a:rPr lang="ru-RU" sz="2800" b="1" dirty="0">
                <a:solidFill>
                  <a:srgbClr val="222222"/>
                </a:solidFill>
                <a:ea typeface="Times New Roman" panose="02020603050405020304" pitchFamily="18" charset="0"/>
              </a:rPr>
              <a:t>Д</a:t>
            </a:r>
            <a:r>
              <a:rPr lang="ru-RU" sz="2800" b="1" dirty="0">
                <a:solidFill>
                  <a:srgbClr val="222222"/>
                </a:solidFill>
                <a:effectLst/>
                <a:ea typeface="Times New Roman" panose="02020603050405020304" pitchFamily="18" charset="0"/>
              </a:rPr>
              <a:t>епартамент государственной политики и управления в сфере общего образования</a:t>
            </a:r>
            <a:endParaRPr lang="ru-RU" sz="2800" dirty="0">
              <a:effectLst/>
              <a:ea typeface="Times New Roman" panose="02020603050405020304" pitchFamily="18" charset="0"/>
            </a:endParaRPr>
          </a:p>
          <a:p>
            <a:pPr algn="ctr" fontAlgn="base">
              <a:lnSpc>
                <a:spcPts val="2700"/>
              </a:lnSpc>
              <a:spcAft>
                <a:spcPts val="995"/>
              </a:spcAft>
            </a:pPr>
            <a:r>
              <a:rPr lang="ru-RU" sz="2800" b="1" dirty="0">
                <a:solidFill>
                  <a:srgbClr val="222222"/>
                </a:solidFill>
                <a:effectLst/>
                <a:ea typeface="Times New Roman" panose="02020603050405020304" pitchFamily="18" charset="0"/>
              </a:rPr>
              <a:t>Письмо от 13 января 2023 г. n 03-49</a:t>
            </a:r>
            <a:endParaRPr lang="ru-RU" sz="2800" dirty="0">
              <a:effectLst/>
              <a:ea typeface="Times New Roman" panose="02020603050405020304" pitchFamily="18" charset="0"/>
            </a:endParaRPr>
          </a:p>
        </p:txBody>
      </p:sp>
      <p:sp>
        <p:nvSpPr>
          <p:cNvPr id="5" name="TextBox 4">
            <a:extLst>
              <a:ext uri="{FF2B5EF4-FFF2-40B4-BE49-F238E27FC236}">
                <a16:creationId xmlns:a16="http://schemas.microsoft.com/office/drawing/2014/main" id="{19024854-E441-7BED-1321-6A6888106CFD}"/>
              </a:ext>
            </a:extLst>
          </p:cNvPr>
          <p:cNvSpPr txBox="1"/>
          <p:nvPr/>
        </p:nvSpPr>
        <p:spPr>
          <a:xfrm>
            <a:off x="93785" y="1981200"/>
            <a:ext cx="12098215" cy="923330"/>
          </a:xfrm>
          <a:prstGeom prst="rect">
            <a:avLst/>
          </a:prstGeom>
          <a:noFill/>
        </p:spPr>
        <p:txBody>
          <a:bodyPr wrap="square">
            <a:spAutoFit/>
          </a:bodyPr>
          <a:lstStyle/>
          <a:p>
            <a:pPr algn="ctr"/>
            <a:r>
              <a:rPr lang="ru-RU" b="1" i="0" dirty="0">
                <a:solidFill>
                  <a:srgbClr val="222222"/>
                </a:solidFill>
                <a:effectLst/>
                <a:latin typeface="Arial" panose="020B0604020202020204" pitchFamily="34" charset="0"/>
              </a:rPr>
              <a:t>МЕТОДИЧЕСКИЕ РЕКОМЕНДАЦИИ ПО СИСТЕМЕ ОЦЕНКИ ДОСТИЖЕНИЯ ОБУЧАЮЩИМИСЯ ПЛАНИРУЕМЫХ РЕЗУЛЬТАТОВ ОСВОЕНИЯ ПРОГРАММ НАЧАЛЬНОГО ОБЩЕГО, ОСНОВНОГО</a:t>
            </a:r>
            <a:r>
              <a:rPr lang="ru-RU" dirty="0"/>
              <a:t/>
            </a:r>
            <a:br>
              <a:rPr lang="ru-RU" dirty="0"/>
            </a:br>
            <a:r>
              <a:rPr lang="ru-RU" b="1" i="0" dirty="0">
                <a:solidFill>
                  <a:srgbClr val="222222"/>
                </a:solidFill>
                <a:effectLst/>
                <a:latin typeface="Arial" panose="020B0604020202020204" pitchFamily="34" charset="0"/>
              </a:rPr>
              <a:t>ОБЩЕГО И СРЕДНЕГО ОБЩЕГО ОБРАЗОВАНИЯ</a:t>
            </a:r>
            <a:endParaRPr lang="ru-RU" dirty="0"/>
          </a:p>
        </p:txBody>
      </p:sp>
      <p:sp>
        <p:nvSpPr>
          <p:cNvPr id="7" name="TextBox 6">
            <a:extLst>
              <a:ext uri="{FF2B5EF4-FFF2-40B4-BE49-F238E27FC236}">
                <a16:creationId xmlns:a16="http://schemas.microsoft.com/office/drawing/2014/main" id="{3562A521-B338-757C-1173-C4B630361428}"/>
              </a:ext>
            </a:extLst>
          </p:cNvPr>
          <p:cNvSpPr txBox="1"/>
          <p:nvPr/>
        </p:nvSpPr>
        <p:spPr>
          <a:xfrm>
            <a:off x="93785" y="3049929"/>
            <a:ext cx="11682045" cy="3236207"/>
          </a:xfrm>
          <a:prstGeom prst="rect">
            <a:avLst/>
          </a:prstGeom>
          <a:noFill/>
        </p:spPr>
        <p:txBody>
          <a:bodyPr wrap="square">
            <a:spAutoFit/>
          </a:bodyPr>
          <a:lstStyle/>
          <a:p>
            <a:pPr fontAlgn="base">
              <a:lnSpc>
                <a:spcPct val="107000"/>
              </a:lnSpc>
              <a:spcAft>
                <a:spcPts val="800"/>
              </a:spcAft>
            </a:pPr>
            <a:r>
              <a:rPr lang="ru-RU" sz="2400" kern="0" dirty="0">
                <a:solidFill>
                  <a:srgbClr val="222222"/>
                </a:solidFill>
                <a:effectLst/>
                <a:ea typeface="Times New Roman" panose="02020603050405020304" pitchFamily="18" charset="0"/>
                <a:cs typeface="Times New Roman" panose="02020603050405020304" pitchFamily="18" charset="0"/>
              </a:rPr>
              <a:t>В соответствии со статьей 28 Федерального </a:t>
            </a:r>
            <a:r>
              <a:rPr lang="ru-RU" sz="2400" u="sng" kern="0" dirty="0">
                <a:solidFill>
                  <a:srgbClr val="1B6DFD"/>
                </a:solidFill>
                <a:effectLst/>
                <a:ea typeface="Times New Roman" panose="02020603050405020304" pitchFamily="18" charset="0"/>
                <a:cs typeface="Times New Roman" panose="02020603050405020304" pitchFamily="18" charset="0"/>
                <a:hlinkClick r:id="rId2"/>
              </a:rPr>
              <a:t>закона от 29 декабря 2012 г. N 273-ФЗ</a:t>
            </a:r>
            <a:r>
              <a:rPr lang="ru-RU" sz="2400" kern="0" dirty="0">
                <a:solidFill>
                  <a:srgbClr val="222222"/>
                </a:solidFill>
                <a:effectLst/>
                <a:ea typeface="Times New Roman" panose="02020603050405020304" pitchFamily="18" charset="0"/>
                <a:cs typeface="Times New Roman" panose="02020603050405020304" pitchFamily="18" charset="0"/>
              </a:rPr>
              <a:t> "Об образовании в Российской Федерации" (далее - Федеральный закон) осуществление текущего контроля успеваемости и промежуточной аттестации обучающихся относится к компетенции образовательной организации. </a:t>
            </a:r>
            <a:r>
              <a:rPr lang="ru-RU" sz="2400" kern="0" dirty="0">
                <a:solidFill>
                  <a:srgbClr val="FF0000"/>
                </a:solidFill>
                <a:effectLst/>
                <a:ea typeface="Times New Roman" panose="02020603050405020304" pitchFamily="18" charset="0"/>
                <a:cs typeface="Times New Roman" panose="02020603050405020304" pitchFamily="18" charset="0"/>
              </a:rPr>
              <a:t>Образовательные организации устанавливают формы, периодичность и порядок их проведения; ведут индивидуальный учет результатов освоения обучающимися образовательных программ, а также хранят в архивах информацию об этих результатах на бумажных и (или) электронных носителях.</a:t>
            </a:r>
            <a:endParaRPr lang="ru-RU" sz="2400" kern="100" dirty="0">
              <a:solidFill>
                <a:srgbClr val="FF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7665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1191" y="2090847"/>
            <a:ext cx="11409529" cy="4524315"/>
          </a:xfrm>
          <a:prstGeom prst="rect">
            <a:avLst/>
          </a:prstGeom>
        </p:spPr>
        <p:txBody>
          <a:bodyPr wrap="square">
            <a:spAutoFit/>
          </a:bodyPr>
          <a:lstStyle/>
          <a:p>
            <a:pPr algn="just"/>
            <a:r>
              <a:rPr lang="ru-RU" sz="2400" dirty="0"/>
              <a:t>1.3. </a:t>
            </a:r>
            <a:r>
              <a:rPr lang="ru-RU" sz="2400" b="1" dirty="0"/>
              <a:t>Критериальное оценивание. </a:t>
            </a:r>
            <a:r>
              <a:rPr lang="ru-RU" sz="2400" dirty="0"/>
              <a:t>В условиях индивидуализации процесса обучения на всех уровнях общего образования представляется целесообразным внедрение критериального оценивания, которое применяется при реализации форм внутреннего оценивания. Критериальное оценивание - это процесс сравнения образовательных достижений обучающихся с заранее определенными и известными всем участникам образовательного процесса критериями , соответствующими целям и содержанию образования, отражающими предметные и метапредметные умения обучающихся. Таким образом, в ходе критериального оценивания осуществляется анализ процесса достижения планируемых результатов учителем, обучающимися, другими участниками образовательного процесса. Оценивание на основе критериев позволяет сделать данный процесс понятным для всех участников образовательных отношений, повышая его объективность.</a:t>
            </a:r>
          </a:p>
        </p:txBody>
      </p:sp>
      <p:pic>
        <p:nvPicPr>
          <p:cNvPr id="3" name="Рисунок 2"/>
          <p:cNvPicPr>
            <a:picLocks noChangeAspect="1"/>
          </p:cNvPicPr>
          <p:nvPr/>
        </p:nvPicPr>
        <p:blipFill rotWithShape="1">
          <a:blip r:embed="rId2"/>
          <a:srcRect l="24858" t="39353" r="20340" b="42119"/>
          <a:stretch/>
        </p:blipFill>
        <p:spPr>
          <a:xfrm>
            <a:off x="533686" y="191068"/>
            <a:ext cx="11024541" cy="1705971"/>
          </a:xfrm>
          <a:prstGeom prst="rect">
            <a:avLst/>
          </a:prstGeom>
        </p:spPr>
      </p:pic>
    </p:spTree>
    <p:extLst>
      <p:ext uri="{BB962C8B-B14F-4D97-AF65-F5344CB8AC3E}">
        <p14:creationId xmlns:p14="http://schemas.microsoft.com/office/powerpoint/2010/main" val="1595389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2697" y="222069"/>
            <a:ext cx="11364685" cy="1323439"/>
          </a:xfrm>
          <a:prstGeom prst="rect">
            <a:avLst/>
          </a:prstGeom>
        </p:spPr>
        <p:txBody>
          <a:bodyPr wrap="square">
            <a:spAutoFit/>
          </a:bodyPr>
          <a:lstStyle/>
          <a:p>
            <a:r>
              <a:rPr lang="ru-RU" sz="2000" b="1" dirty="0"/>
              <a:t>Система оценки предметных результатов обучения в начальной школе. Русский язык. Литературное чтение. Математика. Окружающий мир : методические рекомендации для учителя / Н. Ф. Виноградова, М. И. Кузнецова, М. В. Рожкова, О. А. Рыдзе ; под ред. Н. Ф. Виноградовой. – М. : ФГБНУ «Институт стратегии развития образования», 2023. – 271 с</a:t>
            </a:r>
            <a:r>
              <a:rPr lang="ru-RU" sz="2000" b="1" dirty="0" smtClean="0"/>
              <a:t>.</a:t>
            </a:r>
            <a:endParaRPr lang="ru-RU" sz="2000" b="1" dirty="0"/>
          </a:p>
        </p:txBody>
      </p:sp>
      <p:sp>
        <p:nvSpPr>
          <p:cNvPr id="3" name="Прямоугольник 2"/>
          <p:cNvSpPr/>
          <p:nvPr/>
        </p:nvSpPr>
        <p:spPr>
          <a:xfrm>
            <a:off x="265611" y="1545508"/>
            <a:ext cx="11926389" cy="800219"/>
          </a:xfrm>
          <a:prstGeom prst="rect">
            <a:avLst/>
          </a:prstGeom>
        </p:spPr>
        <p:txBody>
          <a:bodyPr wrap="square">
            <a:spAutoFit/>
          </a:bodyPr>
          <a:lstStyle/>
          <a:p>
            <a:r>
              <a:rPr lang="en-US" sz="2800" b="1" dirty="0">
                <a:hlinkClick r:id="rId2"/>
              </a:rPr>
              <a:t>https://</a:t>
            </a:r>
            <a:r>
              <a:rPr lang="en-US" sz="2800" b="1" dirty="0" smtClean="0">
                <a:hlinkClick r:id="rId2"/>
              </a:rPr>
              <a:t>edsoo.ru/wp-content/uploads/2024/04/sistema-oczenki_nsh_03-1.pdf</a:t>
            </a:r>
            <a:endParaRPr lang="ru-RU" sz="2800" b="1" dirty="0" smtClean="0"/>
          </a:p>
          <a:p>
            <a:endParaRPr lang="ru-RU" dirty="0"/>
          </a:p>
        </p:txBody>
      </p:sp>
      <p:pic>
        <p:nvPicPr>
          <p:cNvPr id="4" name="Рисунок 3"/>
          <p:cNvPicPr>
            <a:picLocks noChangeAspect="1"/>
          </p:cNvPicPr>
          <p:nvPr/>
        </p:nvPicPr>
        <p:blipFill>
          <a:blip r:embed="rId3"/>
          <a:stretch>
            <a:fillRect/>
          </a:stretch>
        </p:blipFill>
        <p:spPr>
          <a:xfrm>
            <a:off x="1573599" y="2073917"/>
            <a:ext cx="7923098" cy="4604114"/>
          </a:xfrm>
          <a:prstGeom prst="rect">
            <a:avLst/>
          </a:prstGeom>
        </p:spPr>
      </p:pic>
    </p:spTree>
    <p:extLst>
      <p:ext uri="{BB962C8B-B14F-4D97-AF65-F5344CB8AC3E}">
        <p14:creationId xmlns:p14="http://schemas.microsoft.com/office/powerpoint/2010/main" val="225168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261255"/>
            <a:ext cx="10620103" cy="523220"/>
          </a:xfrm>
          <a:prstGeom prst="rect">
            <a:avLst/>
          </a:prstGeom>
          <a:noFill/>
        </p:spPr>
        <p:txBody>
          <a:bodyPr wrap="square" rtlCol="0">
            <a:spAutoFit/>
          </a:bodyPr>
          <a:lstStyle/>
          <a:p>
            <a:pPr algn="ctr"/>
            <a:r>
              <a:rPr lang="ru-RU" sz="2800" b="1" dirty="0" smtClean="0"/>
              <a:t>Противоречия и проблемы в современном оценивании</a:t>
            </a:r>
            <a:endParaRPr lang="ru-RU" sz="2800" b="1" dirty="0"/>
          </a:p>
        </p:txBody>
      </p:sp>
      <p:sp>
        <p:nvSpPr>
          <p:cNvPr id="3" name="Прямоугольник 2"/>
          <p:cNvSpPr/>
          <p:nvPr/>
        </p:nvSpPr>
        <p:spPr>
          <a:xfrm>
            <a:off x="509451" y="966651"/>
            <a:ext cx="11403875" cy="5262979"/>
          </a:xfrm>
          <a:prstGeom prst="rect">
            <a:avLst/>
          </a:prstGeom>
        </p:spPr>
        <p:txBody>
          <a:bodyPr wrap="square">
            <a:spAutoFit/>
          </a:bodyPr>
          <a:lstStyle/>
          <a:p>
            <a:r>
              <a:rPr lang="ru-RU" sz="2800" b="1" dirty="0"/>
              <a:t>Требование администрации школы – в журнале у каждого обучающегося должно быть большое число </a:t>
            </a:r>
            <a:r>
              <a:rPr lang="ru-RU" sz="2800" b="1" dirty="0" smtClean="0"/>
              <a:t>отметок:</a:t>
            </a:r>
          </a:p>
          <a:p>
            <a:r>
              <a:rPr lang="ru-RU" sz="2800" dirty="0"/>
              <a:t>– учитель осуществляет оценивание отметкой, когда учебное умение (навык, действие) еще не сформировалось, находится на этапе становления, и в это время ожидание хорошей отметки бессмысленно. Педагог должен понимать, что контроль с применением балльной оценки (отметки) может проводиться только тогда, когда получен реальный результат обучения. </a:t>
            </a:r>
            <a:endParaRPr lang="ru-RU" sz="2800" dirty="0" smtClean="0"/>
          </a:p>
          <a:p>
            <a:r>
              <a:rPr lang="ru-RU" sz="2800" dirty="0"/>
              <a:t>– как правило, сегодня в журнале накапливается балльная оценка (отметка), которая не отражает реального состояния </a:t>
            </a:r>
            <a:r>
              <a:rPr lang="ru-RU" sz="2800" dirty="0" err="1"/>
              <a:t>обученности</a:t>
            </a:r>
            <a:r>
              <a:rPr lang="ru-RU" sz="2800" dirty="0"/>
              <a:t> школьника, так как темп (а значит, время) формирования учебного навыка у младших школьников различен. </a:t>
            </a:r>
            <a:endParaRPr lang="ru-RU" sz="2800" b="1" dirty="0"/>
          </a:p>
        </p:txBody>
      </p:sp>
    </p:spTree>
    <p:extLst>
      <p:ext uri="{BB962C8B-B14F-4D97-AF65-F5344CB8AC3E}">
        <p14:creationId xmlns:p14="http://schemas.microsoft.com/office/powerpoint/2010/main" val="3788898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261255"/>
            <a:ext cx="10620103" cy="523220"/>
          </a:xfrm>
          <a:prstGeom prst="rect">
            <a:avLst/>
          </a:prstGeom>
          <a:noFill/>
        </p:spPr>
        <p:txBody>
          <a:bodyPr wrap="square" rtlCol="0">
            <a:spAutoFit/>
          </a:bodyPr>
          <a:lstStyle/>
          <a:p>
            <a:pPr algn="ctr"/>
            <a:r>
              <a:rPr lang="ru-RU" sz="2800" b="1" dirty="0" smtClean="0"/>
              <a:t>Противоречия и проблемы в современном оценивании</a:t>
            </a:r>
            <a:endParaRPr lang="ru-RU" sz="2800" b="1" dirty="0"/>
          </a:p>
        </p:txBody>
      </p:sp>
      <p:sp>
        <p:nvSpPr>
          <p:cNvPr id="3" name="Прямоугольник 2"/>
          <p:cNvSpPr/>
          <p:nvPr/>
        </p:nvSpPr>
        <p:spPr>
          <a:xfrm>
            <a:off x="509451" y="966651"/>
            <a:ext cx="11403875" cy="4401205"/>
          </a:xfrm>
          <a:prstGeom prst="rect">
            <a:avLst/>
          </a:prstGeom>
        </p:spPr>
        <p:txBody>
          <a:bodyPr wrap="square">
            <a:spAutoFit/>
          </a:bodyPr>
          <a:lstStyle/>
          <a:p>
            <a:r>
              <a:rPr lang="ru-RU" sz="2800" b="1" dirty="0"/>
              <a:t>Требование администрации школы – в журнале у каждого обучающегося должно быть большое число </a:t>
            </a:r>
            <a:r>
              <a:rPr lang="ru-RU" sz="2800" b="1" dirty="0" smtClean="0"/>
              <a:t>отметок:</a:t>
            </a:r>
          </a:p>
          <a:p>
            <a:r>
              <a:rPr lang="ru-RU" sz="2800" dirty="0"/>
              <a:t>– в результате такой «ценовой политики» число отметок накапливается формально: они не отражают действительного уровня успешности обучения и снижают общие показатели класса</a:t>
            </a:r>
            <a:r>
              <a:rPr lang="ru-RU" sz="2800" dirty="0" smtClean="0"/>
              <a:t>;</a:t>
            </a:r>
          </a:p>
          <a:p>
            <a:r>
              <a:rPr lang="ru-RU" sz="2800" dirty="0"/>
              <a:t>– у младших школьников снижается учебная мотивация и не развиваются познавательные интересы. Обучающиеся испытывают дискомфорт, формируется неуверенность ученика, что усиливает возможность развития безразличного отношения к своей успешности – иждивенчества или безответственности. </a:t>
            </a:r>
            <a:endParaRPr lang="ru-RU" sz="2800" b="1" dirty="0"/>
          </a:p>
        </p:txBody>
      </p:sp>
    </p:spTree>
    <p:extLst>
      <p:ext uri="{BB962C8B-B14F-4D97-AF65-F5344CB8AC3E}">
        <p14:creationId xmlns:p14="http://schemas.microsoft.com/office/powerpoint/2010/main" val="4162035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9452" y="470262"/>
            <a:ext cx="11273245" cy="4524315"/>
          </a:xfrm>
          <a:prstGeom prst="rect">
            <a:avLst/>
          </a:prstGeom>
        </p:spPr>
        <p:txBody>
          <a:bodyPr wrap="square">
            <a:spAutoFit/>
          </a:bodyPr>
          <a:lstStyle/>
          <a:p>
            <a:r>
              <a:rPr lang="ru-RU" sz="3200" dirty="0" smtClean="0"/>
              <a:t>Учитель </a:t>
            </a:r>
            <a:r>
              <a:rPr lang="ru-RU" sz="3200" dirty="0"/>
              <a:t>оценивает не только результаты усвоения учебного предмета, но и проявление индивидуальных особенностей и прилежание обучающегося: специфика почерка, неточное оформление работы, невнимательность, отсутствие старания. Такой подход педагогически </a:t>
            </a:r>
            <a:r>
              <a:rPr lang="ru-RU" sz="3200" dirty="0" err="1"/>
              <a:t>неоправдан</a:t>
            </a:r>
            <a:r>
              <a:rPr lang="ru-RU" sz="3200" dirty="0"/>
              <a:t> и неверен. Оценивается отметкой только результат выполнения задания, а не его процесс. Все отмеченные недостатки работы не имеют отношения к уровню освоения учебного предмета, поэтому они могут оцениваться только словесно. </a:t>
            </a:r>
          </a:p>
        </p:txBody>
      </p:sp>
    </p:spTree>
    <p:extLst>
      <p:ext uri="{BB962C8B-B14F-4D97-AF65-F5344CB8AC3E}">
        <p14:creationId xmlns:p14="http://schemas.microsoft.com/office/powerpoint/2010/main" val="4012810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27017" y="403762"/>
            <a:ext cx="10476411" cy="5795161"/>
          </a:xfrm>
          <a:prstGeom prst="rect">
            <a:avLst/>
          </a:prstGeom>
        </p:spPr>
      </p:pic>
    </p:spTree>
    <p:extLst>
      <p:ext uri="{BB962C8B-B14F-4D97-AF65-F5344CB8AC3E}">
        <p14:creationId xmlns:p14="http://schemas.microsoft.com/office/powerpoint/2010/main" val="3029576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67097" y="250140"/>
            <a:ext cx="9235440" cy="6079676"/>
          </a:xfrm>
          <a:prstGeom prst="rect">
            <a:avLst/>
          </a:prstGeom>
        </p:spPr>
      </p:pic>
    </p:spTree>
    <p:extLst>
      <p:ext uri="{BB962C8B-B14F-4D97-AF65-F5344CB8AC3E}">
        <p14:creationId xmlns:p14="http://schemas.microsoft.com/office/powerpoint/2010/main" val="69764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a:extLst>
              <a:ext uri="{FF2B5EF4-FFF2-40B4-BE49-F238E27FC236}">
                <a16:creationId xmlns:a16="http://schemas.microsoft.com/office/drawing/2014/main" id="{3E877FB4-C106-4119-895E-8FBE19C98D21}"/>
              </a:ext>
            </a:extLst>
          </p:cNvPr>
          <p:cNvGraphicFramePr>
            <a:graphicFrameLocks noGrp="1"/>
          </p:cNvGraphicFramePr>
          <p:nvPr>
            <p:ph idx="1"/>
          </p:nvPr>
        </p:nvGraphicFramePr>
        <p:xfrm>
          <a:off x="594911" y="352540"/>
          <a:ext cx="11016867" cy="6224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E4C52153-9232-B81A-0FD9-BC3B981F1327}"/>
              </a:ext>
            </a:extLst>
          </p:cNvPr>
          <p:cNvSpPr txBox="1"/>
          <p:nvPr/>
        </p:nvSpPr>
        <p:spPr>
          <a:xfrm>
            <a:off x="594911" y="462708"/>
            <a:ext cx="11002178" cy="584775"/>
          </a:xfrm>
          <a:prstGeom prst="rect">
            <a:avLst/>
          </a:prstGeom>
          <a:noFill/>
        </p:spPr>
        <p:txBody>
          <a:bodyPr wrap="square" rtlCol="0">
            <a:spAutoFit/>
          </a:bodyPr>
          <a:lstStyle/>
          <a:p>
            <a:pPr algn="ctr"/>
            <a:r>
              <a:rPr lang="ru-RU" sz="3200" dirty="0"/>
              <a:t>Ф Е Д Е Р А Л Ь Н Ы Й      У Р О В Е Н Ь</a:t>
            </a:r>
          </a:p>
        </p:txBody>
      </p:sp>
      <p:sp>
        <p:nvSpPr>
          <p:cNvPr id="9" name="Левая круглая скобка 8">
            <a:extLst>
              <a:ext uri="{FF2B5EF4-FFF2-40B4-BE49-F238E27FC236}">
                <a16:creationId xmlns:a16="http://schemas.microsoft.com/office/drawing/2014/main" id="{77BC43D5-2A2E-EE18-F648-086049F07E4C}"/>
              </a:ext>
            </a:extLst>
          </p:cNvPr>
          <p:cNvSpPr/>
          <p:nvPr/>
        </p:nvSpPr>
        <p:spPr>
          <a:xfrm rot="5400000">
            <a:off x="5831595" y="-4239658"/>
            <a:ext cx="528810" cy="11002178"/>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10" name="TextBox 9">
            <a:extLst>
              <a:ext uri="{FF2B5EF4-FFF2-40B4-BE49-F238E27FC236}">
                <a16:creationId xmlns:a16="http://schemas.microsoft.com/office/drawing/2014/main" id="{26D7CF12-B098-BEC9-5FC4-7674C76DF79D}"/>
              </a:ext>
            </a:extLst>
          </p:cNvPr>
          <p:cNvSpPr txBox="1"/>
          <p:nvPr/>
        </p:nvSpPr>
        <p:spPr>
          <a:xfrm>
            <a:off x="5497689" y="5860974"/>
            <a:ext cx="6099400" cy="830997"/>
          </a:xfrm>
          <a:prstGeom prst="rect">
            <a:avLst/>
          </a:prstGeom>
          <a:noFill/>
        </p:spPr>
        <p:txBody>
          <a:bodyPr wrap="square" rtlCol="0">
            <a:spAutoFit/>
          </a:bodyPr>
          <a:lstStyle/>
          <a:p>
            <a:pPr algn="ctr"/>
            <a:r>
              <a:rPr lang="ru-RU" sz="2400" dirty="0"/>
              <a:t>Региональный уровень </a:t>
            </a:r>
            <a:br>
              <a:rPr lang="ru-RU" sz="2400" dirty="0"/>
            </a:br>
            <a:r>
              <a:rPr lang="ru-RU" sz="2400" dirty="0"/>
              <a:t>(методическое сопровождение)</a:t>
            </a:r>
          </a:p>
        </p:txBody>
      </p:sp>
      <p:sp>
        <p:nvSpPr>
          <p:cNvPr id="11" name="Прямоугольник 10">
            <a:extLst>
              <a:ext uri="{FF2B5EF4-FFF2-40B4-BE49-F238E27FC236}">
                <a16:creationId xmlns:a16="http://schemas.microsoft.com/office/drawing/2014/main" id="{3E6B3DA2-9933-DE33-6FBF-9D0F767F62EA}"/>
              </a:ext>
            </a:extLst>
          </p:cNvPr>
          <p:cNvSpPr/>
          <p:nvPr/>
        </p:nvSpPr>
        <p:spPr>
          <a:xfrm>
            <a:off x="5497689" y="4165600"/>
            <a:ext cx="2156178" cy="528810"/>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ЕДСОО</a:t>
            </a:r>
          </a:p>
        </p:txBody>
      </p:sp>
      <p:sp>
        <p:nvSpPr>
          <p:cNvPr id="12" name="Прямоугольник 11">
            <a:extLst>
              <a:ext uri="{FF2B5EF4-FFF2-40B4-BE49-F238E27FC236}">
                <a16:creationId xmlns:a16="http://schemas.microsoft.com/office/drawing/2014/main" id="{30DE4EF6-8B76-1A46-5AE9-285C2BFB6B42}"/>
              </a:ext>
            </a:extLst>
          </p:cNvPr>
          <p:cNvSpPr/>
          <p:nvPr/>
        </p:nvSpPr>
        <p:spPr>
          <a:xfrm>
            <a:off x="5497689" y="5004855"/>
            <a:ext cx="2156178" cy="528810"/>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Академия </a:t>
            </a:r>
            <a:r>
              <a:rPr lang="ru-RU" dirty="0" err="1">
                <a:solidFill>
                  <a:schemeClr val="tx1"/>
                </a:solidFill>
              </a:rPr>
              <a:t>Минпросвещения</a:t>
            </a:r>
            <a:endParaRPr lang="ru-RU" dirty="0">
              <a:solidFill>
                <a:schemeClr val="tx1"/>
              </a:solidFill>
            </a:endParaRPr>
          </a:p>
        </p:txBody>
      </p:sp>
    </p:spTree>
    <p:extLst>
      <p:ext uri="{BB962C8B-B14F-4D97-AF65-F5344CB8AC3E}">
        <p14:creationId xmlns:p14="http://schemas.microsoft.com/office/powerpoint/2010/main" val="378626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502229" y="104503"/>
            <a:ext cx="9555441" cy="1679441"/>
          </a:xfrm>
          <a:prstGeom prst="rect">
            <a:avLst/>
          </a:prstGeom>
        </p:spPr>
      </p:pic>
      <p:pic>
        <p:nvPicPr>
          <p:cNvPr id="4" name="Рисунок 3"/>
          <p:cNvPicPr>
            <a:picLocks noChangeAspect="1"/>
          </p:cNvPicPr>
          <p:nvPr/>
        </p:nvPicPr>
        <p:blipFill>
          <a:blip r:embed="rId3"/>
          <a:stretch>
            <a:fillRect/>
          </a:stretch>
        </p:blipFill>
        <p:spPr>
          <a:xfrm>
            <a:off x="1018901" y="1661819"/>
            <a:ext cx="10868299" cy="5006588"/>
          </a:xfrm>
          <a:prstGeom prst="rect">
            <a:avLst/>
          </a:prstGeom>
        </p:spPr>
      </p:pic>
    </p:spTree>
    <p:extLst>
      <p:ext uri="{BB962C8B-B14F-4D97-AF65-F5344CB8AC3E}">
        <p14:creationId xmlns:p14="http://schemas.microsoft.com/office/powerpoint/2010/main" val="2478289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802675" y="0"/>
            <a:ext cx="8699861" cy="6731736"/>
          </a:xfrm>
          <a:prstGeom prst="rect">
            <a:avLst/>
          </a:prstGeom>
        </p:spPr>
      </p:pic>
    </p:spTree>
    <p:extLst>
      <p:ext uri="{BB962C8B-B14F-4D97-AF65-F5344CB8AC3E}">
        <p14:creationId xmlns:p14="http://schemas.microsoft.com/office/powerpoint/2010/main" val="1417490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27463" y="134146"/>
            <a:ext cx="9548947" cy="6087291"/>
          </a:xfrm>
          <a:prstGeom prst="rect">
            <a:avLst/>
          </a:prstGeom>
        </p:spPr>
      </p:pic>
    </p:spTree>
    <p:extLst>
      <p:ext uri="{BB962C8B-B14F-4D97-AF65-F5344CB8AC3E}">
        <p14:creationId xmlns:p14="http://schemas.microsoft.com/office/powerpoint/2010/main" val="2970167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954" t="12009" r="32514" b="4902"/>
          <a:stretch/>
        </p:blipFill>
        <p:spPr bwMode="auto">
          <a:xfrm>
            <a:off x="777084" y="868118"/>
            <a:ext cx="4568639" cy="56714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492578" y="168481"/>
            <a:ext cx="4683577" cy="523220"/>
          </a:xfrm>
          <a:prstGeom prst="rect">
            <a:avLst/>
          </a:prstGeom>
        </p:spPr>
        <p:txBody>
          <a:bodyPr wrap="square">
            <a:spAutoFit/>
          </a:bodyPr>
          <a:lstStyle/>
          <a:p>
            <a:pPr algn="ctr"/>
            <a:r>
              <a:rPr lang="ru-RU" sz="2800" b="1" dirty="0">
                <a:latin typeface="Calibri" panose="020F0502020204030204" pitchFamily="34" charset="0"/>
                <a:ea typeface="Calibri" panose="020F0502020204030204" pitchFamily="34" charset="0"/>
                <a:cs typeface="Calibri" panose="020F0502020204030204" pitchFamily="34" charset="0"/>
              </a:rPr>
              <a:t>ФОП НОО</a:t>
            </a:r>
          </a:p>
        </p:txBody>
      </p:sp>
      <p:sp>
        <p:nvSpPr>
          <p:cNvPr id="4" name="TextBox 3"/>
          <p:cNvSpPr txBox="1"/>
          <p:nvPr/>
        </p:nvSpPr>
        <p:spPr>
          <a:xfrm>
            <a:off x="5345723" y="168481"/>
            <a:ext cx="6724472" cy="523220"/>
          </a:xfrm>
          <a:prstGeom prst="rect">
            <a:avLst/>
          </a:prstGeom>
          <a:noFill/>
        </p:spPr>
        <p:txBody>
          <a:bodyPr wrap="square" rtlCol="0">
            <a:spAutoFit/>
          </a:bodyPr>
          <a:lstStyle/>
          <a:p>
            <a:r>
              <a:rPr lang="ru-RU" sz="2800" b="1" dirty="0"/>
              <a:t>ООП НОО образовательного учреждения</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928" t="16533" r="33268" b="8023"/>
          <a:stretch/>
        </p:blipFill>
        <p:spPr bwMode="auto">
          <a:xfrm>
            <a:off x="6310992" y="695903"/>
            <a:ext cx="4930247" cy="58436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a:extLst>
              <a:ext uri="{FF2B5EF4-FFF2-40B4-BE49-F238E27FC236}">
                <a16:creationId xmlns:a16="http://schemas.microsoft.com/office/drawing/2014/main" id="{9E8C9485-6CDD-ABCD-E382-00B4391B742E}"/>
              </a:ext>
            </a:extLst>
          </p:cNvPr>
          <p:cNvSpPr/>
          <p:nvPr/>
        </p:nvSpPr>
        <p:spPr>
          <a:xfrm>
            <a:off x="6349406" y="1804150"/>
            <a:ext cx="4891834" cy="894445"/>
          </a:xfrm>
          <a:prstGeom prst="rect">
            <a:avLst/>
          </a:prstGeom>
          <a:noFill/>
          <a:ln w="349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12088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67A8795D-8AFB-69EC-72C3-6EC5E506D935}"/>
              </a:ext>
            </a:extLst>
          </p:cNvPr>
          <p:cNvGraphicFramePr>
            <a:graphicFrameLocks noGrp="1"/>
          </p:cNvGraphicFramePr>
          <p:nvPr>
            <p:extLst>
              <p:ext uri="{D42A27DB-BD31-4B8C-83A1-F6EECF244321}">
                <p14:modId xmlns:p14="http://schemas.microsoft.com/office/powerpoint/2010/main" val="1292926845"/>
              </p:ext>
            </p:extLst>
          </p:nvPr>
        </p:nvGraphicFramePr>
        <p:xfrm>
          <a:off x="316523" y="1852247"/>
          <a:ext cx="11218985" cy="5047488"/>
        </p:xfrm>
        <a:graphic>
          <a:graphicData uri="http://schemas.openxmlformats.org/drawingml/2006/table">
            <a:tbl>
              <a:tblPr firstRow="1" firstCol="1" bandRow="1">
                <a:tableStyleId>{5940675A-B579-460E-94D1-54222C63F5DA}</a:tableStyleId>
              </a:tblPr>
              <a:tblGrid>
                <a:gridCol w="503550">
                  <a:extLst>
                    <a:ext uri="{9D8B030D-6E8A-4147-A177-3AD203B41FA5}">
                      <a16:colId xmlns:a16="http://schemas.microsoft.com/office/drawing/2014/main" val="1100521353"/>
                    </a:ext>
                  </a:extLst>
                </a:gridCol>
                <a:gridCol w="3470481">
                  <a:extLst>
                    <a:ext uri="{9D8B030D-6E8A-4147-A177-3AD203B41FA5}">
                      <a16:colId xmlns:a16="http://schemas.microsoft.com/office/drawing/2014/main" val="1386329688"/>
                    </a:ext>
                  </a:extLst>
                </a:gridCol>
                <a:gridCol w="580798">
                  <a:extLst>
                    <a:ext uri="{9D8B030D-6E8A-4147-A177-3AD203B41FA5}">
                      <a16:colId xmlns:a16="http://schemas.microsoft.com/office/drawing/2014/main" val="4112809160"/>
                    </a:ext>
                  </a:extLst>
                </a:gridCol>
                <a:gridCol w="587950">
                  <a:extLst>
                    <a:ext uri="{9D8B030D-6E8A-4147-A177-3AD203B41FA5}">
                      <a16:colId xmlns:a16="http://schemas.microsoft.com/office/drawing/2014/main" val="2967812173"/>
                    </a:ext>
                  </a:extLst>
                </a:gridCol>
                <a:gridCol w="584374">
                  <a:extLst>
                    <a:ext uri="{9D8B030D-6E8A-4147-A177-3AD203B41FA5}">
                      <a16:colId xmlns:a16="http://schemas.microsoft.com/office/drawing/2014/main" val="2014406247"/>
                    </a:ext>
                  </a:extLst>
                </a:gridCol>
                <a:gridCol w="700963">
                  <a:extLst>
                    <a:ext uri="{9D8B030D-6E8A-4147-A177-3AD203B41FA5}">
                      <a16:colId xmlns:a16="http://schemas.microsoft.com/office/drawing/2014/main" val="3420818324"/>
                    </a:ext>
                  </a:extLst>
                </a:gridCol>
                <a:gridCol w="584374">
                  <a:extLst>
                    <a:ext uri="{9D8B030D-6E8A-4147-A177-3AD203B41FA5}">
                      <a16:colId xmlns:a16="http://schemas.microsoft.com/office/drawing/2014/main" val="2267570151"/>
                    </a:ext>
                  </a:extLst>
                </a:gridCol>
                <a:gridCol w="565777">
                  <a:extLst>
                    <a:ext uri="{9D8B030D-6E8A-4147-A177-3AD203B41FA5}">
                      <a16:colId xmlns:a16="http://schemas.microsoft.com/office/drawing/2014/main" val="3572678006"/>
                    </a:ext>
                  </a:extLst>
                </a:gridCol>
                <a:gridCol w="719561">
                  <a:extLst>
                    <a:ext uri="{9D8B030D-6E8A-4147-A177-3AD203B41FA5}">
                      <a16:colId xmlns:a16="http://schemas.microsoft.com/office/drawing/2014/main" val="3094962841"/>
                    </a:ext>
                  </a:extLst>
                </a:gridCol>
                <a:gridCol w="817552">
                  <a:extLst>
                    <a:ext uri="{9D8B030D-6E8A-4147-A177-3AD203B41FA5}">
                      <a16:colId xmlns:a16="http://schemas.microsoft.com/office/drawing/2014/main" val="337147771"/>
                    </a:ext>
                  </a:extLst>
                </a:gridCol>
                <a:gridCol w="701679">
                  <a:extLst>
                    <a:ext uri="{9D8B030D-6E8A-4147-A177-3AD203B41FA5}">
                      <a16:colId xmlns:a16="http://schemas.microsoft.com/office/drawing/2014/main" val="3608101378"/>
                    </a:ext>
                  </a:extLst>
                </a:gridCol>
                <a:gridCol w="584374">
                  <a:extLst>
                    <a:ext uri="{9D8B030D-6E8A-4147-A177-3AD203B41FA5}">
                      <a16:colId xmlns:a16="http://schemas.microsoft.com/office/drawing/2014/main" val="3802354436"/>
                    </a:ext>
                  </a:extLst>
                </a:gridCol>
                <a:gridCol w="817552">
                  <a:extLst>
                    <a:ext uri="{9D8B030D-6E8A-4147-A177-3AD203B41FA5}">
                      <a16:colId xmlns:a16="http://schemas.microsoft.com/office/drawing/2014/main" val="881789364"/>
                    </a:ext>
                  </a:extLst>
                </a:gridCol>
              </a:tblGrid>
              <a:tr h="216882">
                <a:tc>
                  <a:txBody>
                    <a:bodyPr/>
                    <a:lstStyle/>
                    <a:p>
                      <a:pPr algn="ctr">
                        <a:lnSpc>
                          <a:spcPct val="115000"/>
                        </a:lnSpc>
                        <a:spcAft>
                          <a:spcPts val="800"/>
                        </a:spcAft>
                      </a:pPr>
                      <a:r>
                        <a:rPr lang="ru-RU" sz="1600" b="1" dirty="0">
                          <a:effectLst/>
                        </a:rPr>
                        <a:t> </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Вес</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РУС</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ЛИТ</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МАТ</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ОКР</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ИЗО</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ТЕХН</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ИНЯЗ</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МУЗ</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ФИЗ</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ОРКСЭ</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5736725"/>
                  </a:ext>
                </a:extLst>
              </a:tr>
              <a:tr h="271937">
                <a:tc>
                  <a:txBody>
                    <a:bodyPr/>
                    <a:lstStyle/>
                    <a:p>
                      <a:pPr>
                        <a:lnSpc>
                          <a:spcPct val="115000"/>
                        </a:lnSpc>
                        <a:spcAft>
                          <a:spcPts val="800"/>
                        </a:spcAft>
                      </a:pPr>
                      <a:r>
                        <a:rPr lang="ru-RU" sz="1600" b="1">
                          <a:effectLst/>
                        </a:rPr>
                        <a:t>1</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ru-RU" sz="1600" b="1" dirty="0">
                          <a:effectLst/>
                        </a:rPr>
                        <a:t>Работа на уроке</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1</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2141797"/>
                  </a:ext>
                </a:extLst>
              </a:tr>
              <a:tr h="271937">
                <a:tc>
                  <a:txBody>
                    <a:bodyPr/>
                    <a:lstStyle/>
                    <a:p>
                      <a:pPr>
                        <a:lnSpc>
                          <a:spcPct val="115000"/>
                        </a:lnSpc>
                        <a:spcAft>
                          <a:spcPts val="800"/>
                        </a:spcAft>
                      </a:pPr>
                      <a:r>
                        <a:rPr lang="ru-RU" sz="1600" b="1">
                          <a:effectLst/>
                        </a:rPr>
                        <a:t>2</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ru-RU" sz="1600" b="1" dirty="0">
                          <a:effectLst/>
                        </a:rPr>
                        <a:t>Домашнее задание</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1</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3955941"/>
                  </a:ext>
                </a:extLst>
              </a:tr>
              <a:tr h="271937">
                <a:tc>
                  <a:txBody>
                    <a:bodyPr/>
                    <a:lstStyle/>
                    <a:p>
                      <a:pPr>
                        <a:lnSpc>
                          <a:spcPct val="115000"/>
                        </a:lnSpc>
                        <a:spcAft>
                          <a:spcPts val="800"/>
                        </a:spcAft>
                      </a:pPr>
                      <a:r>
                        <a:rPr lang="ru-RU" sz="1600" b="1">
                          <a:effectLst/>
                        </a:rPr>
                        <a:t>3</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ru-RU" sz="1600" b="1" dirty="0">
                          <a:effectLst/>
                        </a:rPr>
                        <a:t>Самостоятельная работа</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1,2</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1948796"/>
                  </a:ext>
                </a:extLst>
              </a:tr>
              <a:tr h="271937">
                <a:tc>
                  <a:txBody>
                    <a:bodyPr/>
                    <a:lstStyle/>
                    <a:p>
                      <a:pPr>
                        <a:lnSpc>
                          <a:spcPct val="115000"/>
                        </a:lnSpc>
                        <a:spcAft>
                          <a:spcPts val="800"/>
                        </a:spcAft>
                      </a:pPr>
                      <a:r>
                        <a:rPr lang="ru-RU" sz="1600" b="1">
                          <a:effectLst/>
                        </a:rPr>
                        <a:t>4</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ru-RU" sz="1600" b="1" dirty="0">
                          <a:effectLst/>
                        </a:rPr>
                        <a:t>Проверочная работа</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1,3</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8710705"/>
                  </a:ext>
                </a:extLst>
              </a:tr>
              <a:tr h="271937">
                <a:tc>
                  <a:txBody>
                    <a:bodyPr/>
                    <a:lstStyle/>
                    <a:p>
                      <a:pPr>
                        <a:lnSpc>
                          <a:spcPct val="115000"/>
                        </a:lnSpc>
                        <a:spcAft>
                          <a:spcPts val="800"/>
                        </a:spcAft>
                      </a:pPr>
                      <a:r>
                        <a:rPr lang="ru-RU" sz="1600" b="1">
                          <a:effectLst/>
                        </a:rPr>
                        <a:t>5</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ru-RU" sz="1600" b="1" dirty="0">
                          <a:effectLst/>
                        </a:rPr>
                        <a:t>Словарный диктант</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1,4</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0652069"/>
                  </a:ext>
                </a:extLst>
              </a:tr>
              <a:tr h="271937">
                <a:tc>
                  <a:txBody>
                    <a:bodyPr/>
                    <a:lstStyle/>
                    <a:p>
                      <a:pPr>
                        <a:lnSpc>
                          <a:spcPct val="115000"/>
                        </a:lnSpc>
                        <a:spcAft>
                          <a:spcPts val="800"/>
                        </a:spcAft>
                      </a:pPr>
                      <a:r>
                        <a:rPr lang="ru-RU" sz="1600" b="1">
                          <a:effectLst/>
                        </a:rPr>
                        <a:t>6</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ru-RU" sz="1600" b="1">
                          <a:effectLst/>
                        </a:rPr>
                        <a:t>Изложение (3-4 кл)</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1.4</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9840038"/>
                  </a:ext>
                </a:extLst>
              </a:tr>
              <a:tr h="271937">
                <a:tc>
                  <a:txBody>
                    <a:bodyPr/>
                    <a:lstStyle/>
                    <a:p>
                      <a:pPr>
                        <a:lnSpc>
                          <a:spcPct val="115000"/>
                        </a:lnSpc>
                        <a:spcAft>
                          <a:spcPts val="800"/>
                        </a:spcAft>
                      </a:pPr>
                      <a:r>
                        <a:rPr lang="ru-RU" sz="1600" b="1">
                          <a:effectLst/>
                        </a:rPr>
                        <a:t>7</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ru-RU" sz="1600" b="1">
                          <a:effectLst/>
                        </a:rPr>
                        <a:t>Классное сочинение (3-4 кл.)</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dirty="0">
                          <a:effectLst/>
                        </a:rPr>
                        <a:t>1,5</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8019410"/>
                  </a:ext>
                </a:extLst>
              </a:tr>
              <a:tr h="271937">
                <a:tc>
                  <a:txBody>
                    <a:bodyPr/>
                    <a:lstStyle/>
                    <a:p>
                      <a:pPr>
                        <a:lnSpc>
                          <a:spcPct val="115000"/>
                        </a:lnSpc>
                        <a:spcAft>
                          <a:spcPts val="800"/>
                        </a:spcAft>
                      </a:pPr>
                      <a:r>
                        <a:rPr lang="ru-RU" sz="1600" b="1">
                          <a:effectLst/>
                        </a:rPr>
                        <a:t>8</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ru-RU" sz="1600" b="1">
                          <a:effectLst/>
                        </a:rPr>
                        <a:t>Контрольная работа</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1,5</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dirty="0">
                          <a:effectLst/>
                        </a:rPr>
                        <a:t>+</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3377965"/>
                  </a:ext>
                </a:extLst>
              </a:tr>
              <a:tr h="271937">
                <a:tc>
                  <a:txBody>
                    <a:bodyPr/>
                    <a:lstStyle/>
                    <a:p>
                      <a:pPr>
                        <a:lnSpc>
                          <a:spcPct val="115000"/>
                        </a:lnSpc>
                        <a:spcAft>
                          <a:spcPts val="800"/>
                        </a:spcAft>
                      </a:pPr>
                      <a:r>
                        <a:rPr lang="ru-RU" sz="1600" b="1">
                          <a:effectLst/>
                        </a:rPr>
                        <a:t>9</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ru-RU" sz="1600" b="1">
                          <a:effectLst/>
                        </a:rPr>
                        <a:t>Административная контрольная работа</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1,5</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dirty="0">
                          <a:effectLst/>
                        </a:rPr>
                        <a:t>+</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3946495"/>
                  </a:ext>
                </a:extLst>
              </a:tr>
              <a:tr h="271937">
                <a:tc>
                  <a:txBody>
                    <a:bodyPr/>
                    <a:lstStyle/>
                    <a:p>
                      <a:pPr>
                        <a:lnSpc>
                          <a:spcPct val="115000"/>
                        </a:lnSpc>
                        <a:spcAft>
                          <a:spcPts val="800"/>
                        </a:spcAft>
                      </a:pPr>
                      <a:r>
                        <a:rPr lang="ru-RU" sz="1600" b="1">
                          <a:effectLst/>
                        </a:rPr>
                        <a:t>10</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ru-RU" sz="1600" b="1">
                          <a:effectLst/>
                        </a:rPr>
                        <a:t>Аудирование</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1,4</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dirty="0">
                          <a:effectLst/>
                        </a:rPr>
                        <a:t> </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dirty="0">
                          <a:effectLst/>
                        </a:rPr>
                        <a:t> </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5861373"/>
                  </a:ext>
                </a:extLst>
              </a:tr>
              <a:tr h="271937">
                <a:tc>
                  <a:txBody>
                    <a:bodyPr/>
                    <a:lstStyle/>
                    <a:p>
                      <a:pPr>
                        <a:lnSpc>
                          <a:spcPct val="115000"/>
                        </a:lnSpc>
                        <a:spcAft>
                          <a:spcPts val="800"/>
                        </a:spcAft>
                      </a:pPr>
                      <a:r>
                        <a:rPr lang="ru-RU" sz="1600" b="1">
                          <a:effectLst/>
                        </a:rPr>
                        <a:t>11</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ru-RU" sz="1600" b="1">
                          <a:effectLst/>
                        </a:rPr>
                        <a:t>Контрольный диктант</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1,5</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dirty="0">
                          <a:effectLst/>
                        </a:rPr>
                        <a:t> </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3769198"/>
                  </a:ext>
                </a:extLst>
              </a:tr>
              <a:tr h="271937">
                <a:tc>
                  <a:txBody>
                    <a:bodyPr/>
                    <a:lstStyle/>
                    <a:p>
                      <a:pPr>
                        <a:lnSpc>
                          <a:spcPct val="115000"/>
                        </a:lnSpc>
                        <a:spcAft>
                          <a:spcPts val="800"/>
                        </a:spcAft>
                      </a:pPr>
                      <a:r>
                        <a:rPr lang="ru-RU" sz="1600" b="1">
                          <a:effectLst/>
                        </a:rPr>
                        <a:t>12</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ru-RU" sz="1600" b="1">
                          <a:effectLst/>
                        </a:rPr>
                        <a:t>Практическая работа</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1.3</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dirty="0">
                          <a:effectLst/>
                        </a:rPr>
                        <a:t> </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2111761"/>
                  </a:ext>
                </a:extLst>
              </a:tr>
              <a:tr h="271937">
                <a:tc>
                  <a:txBody>
                    <a:bodyPr/>
                    <a:lstStyle/>
                    <a:p>
                      <a:pPr>
                        <a:lnSpc>
                          <a:spcPct val="115000"/>
                        </a:lnSpc>
                        <a:spcAft>
                          <a:spcPts val="800"/>
                        </a:spcAft>
                      </a:pPr>
                      <a:r>
                        <a:rPr lang="ru-RU" sz="1600" b="1">
                          <a:effectLst/>
                        </a:rPr>
                        <a:t>13</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ru-RU" sz="1600" b="1">
                          <a:effectLst/>
                        </a:rPr>
                        <a:t>Тест</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1</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dirty="0">
                          <a:effectLst/>
                        </a:rPr>
                        <a:t>+</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2439210"/>
                  </a:ext>
                </a:extLst>
              </a:tr>
              <a:tr h="271937">
                <a:tc>
                  <a:txBody>
                    <a:bodyPr/>
                    <a:lstStyle/>
                    <a:p>
                      <a:pPr>
                        <a:lnSpc>
                          <a:spcPct val="115000"/>
                        </a:lnSpc>
                        <a:spcAft>
                          <a:spcPts val="800"/>
                        </a:spcAft>
                      </a:pPr>
                      <a:r>
                        <a:rPr lang="ru-RU" sz="1600" b="1">
                          <a:effectLst/>
                        </a:rPr>
                        <a:t>14</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ru-RU" sz="1600" b="1">
                          <a:effectLst/>
                        </a:rPr>
                        <a:t>Работа над ошибками</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1</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dirty="0">
                          <a:effectLst/>
                        </a:rPr>
                        <a:t>+</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0683139"/>
                  </a:ext>
                </a:extLst>
              </a:tr>
              <a:tr h="271937">
                <a:tc>
                  <a:txBody>
                    <a:bodyPr/>
                    <a:lstStyle/>
                    <a:p>
                      <a:pPr>
                        <a:lnSpc>
                          <a:spcPct val="115000"/>
                        </a:lnSpc>
                        <a:spcAft>
                          <a:spcPts val="800"/>
                        </a:spcAft>
                      </a:pPr>
                      <a:r>
                        <a:rPr lang="ru-RU" sz="1600" b="1">
                          <a:effectLst/>
                        </a:rPr>
                        <a:t>15</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ru-RU" sz="1600" b="1">
                          <a:effectLst/>
                        </a:rPr>
                        <a:t>Ведение тетради</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1</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dirty="0">
                          <a:effectLst/>
                        </a:rPr>
                        <a:t>+</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664694"/>
                  </a:ext>
                </a:extLst>
              </a:tr>
              <a:tr h="271937">
                <a:tc>
                  <a:txBody>
                    <a:bodyPr/>
                    <a:lstStyle/>
                    <a:p>
                      <a:pPr>
                        <a:lnSpc>
                          <a:spcPct val="115000"/>
                        </a:lnSpc>
                        <a:spcAft>
                          <a:spcPts val="800"/>
                        </a:spcAft>
                      </a:pPr>
                      <a:r>
                        <a:rPr lang="ru-RU" sz="1600" b="1">
                          <a:effectLst/>
                        </a:rPr>
                        <a:t>16</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ru-RU" sz="1600" b="1">
                          <a:effectLst/>
                        </a:rPr>
                        <a:t>Чтение наизусть</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a:effectLst/>
                        </a:rPr>
                        <a:t>1</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dirty="0">
                          <a:effectLst/>
                        </a:rPr>
                        <a:t>+</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 </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a:effectLst/>
                        </a:rPr>
                        <a:t>+</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dirty="0">
                          <a:effectLst/>
                        </a:rPr>
                        <a:t> </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ru-RU" sz="1600" b="1" dirty="0">
                          <a:effectLst/>
                        </a:rPr>
                        <a:t> </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ru-RU" sz="1600" b="1" dirty="0">
                          <a:effectLst/>
                        </a:rPr>
                        <a:t> </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5590489"/>
                  </a:ext>
                </a:extLst>
              </a:tr>
            </a:tbl>
          </a:graphicData>
        </a:graphic>
      </p:graphicFrame>
      <p:sp>
        <p:nvSpPr>
          <p:cNvPr id="6" name="TextBox 5">
            <a:extLst>
              <a:ext uri="{FF2B5EF4-FFF2-40B4-BE49-F238E27FC236}">
                <a16:creationId xmlns:a16="http://schemas.microsoft.com/office/drawing/2014/main" id="{47FE2148-2BD0-61BF-CDB4-63992152A8FF}"/>
              </a:ext>
            </a:extLst>
          </p:cNvPr>
          <p:cNvSpPr txBox="1"/>
          <p:nvPr/>
        </p:nvSpPr>
        <p:spPr>
          <a:xfrm>
            <a:off x="316522" y="295525"/>
            <a:ext cx="11723078" cy="1318438"/>
          </a:xfrm>
          <a:prstGeom prst="rect">
            <a:avLst/>
          </a:prstGeom>
          <a:noFill/>
        </p:spPr>
        <p:txBody>
          <a:bodyPr wrap="square">
            <a:spAutoFit/>
          </a:bodyPr>
          <a:lstStyle/>
          <a:p>
            <a:pPr algn="ctr">
              <a:lnSpc>
                <a:spcPct val="115000"/>
              </a:lnSpc>
              <a:spcAft>
                <a:spcPts val="80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Приложение 1. к Положению о формах, периодичности и порядке текущего контроля успеваемости 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промежуточной аттестации обучающихся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Формы контроля по предметам (в соответствии с ЭЖ) во 2–4  классах</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4671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6190D17D-92C7-90E8-8D6A-F0CE6DADF7A0}"/>
              </a:ext>
            </a:extLst>
          </p:cNvPr>
          <p:cNvGraphicFramePr>
            <a:graphicFrameLocks noGrp="1"/>
          </p:cNvGraphicFramePr>
          <p:nvPr>
            <p:extLst>
              <p:ext uri="{D42A27DB-BD31-4B8C-83A1-F6EECF244321}">
                <p14:modId xmlns:p14="http://schemas.microsoft.com/office/powerpoint/2010/main" val="1199109557"/>
              </p:ext>
            </p:extLst>
          </p:nvPr>
        </p:nvGraphicFramePr>
        <p:xfrm>
          <a:off x="351692" y="187569"/>
          <a:ext cx="11652740" cy="6088952"/>
        </p:xfrm>
        <a:graphic>
          <a:graphicData uri="http://schemas.openxmlformats.org/drawingml/2006/table">
            <a:tbl>
              <a:tblPr firstRow="1" firstCol="1" bandRow="1">
                <a:tableStyleId>{5940675A-B579-460E-94D1-54222C63F5DA}</a:tableStyleId>
              </a:tblPr>
              <a:tblGrid>
                <a:gridCol w="502552">
                  <a:extLst>
                    <a:ext uri="{9D8B030D-6E8A-4147-A177-3AD203B41FA5}">
                      <a16:colId xmlns:a16="http://schemas.microsoft.com/office/drawing/2014/main" val="3777794872"/>
                    </a:ext>
                  </a:extLst>
                </a:gridCol>
                <a:gridCol w="1958058">
                  <a:extLst>
                    <a:ext uri="{9D8B030D-6E8A-4147-A177-3AD203B41FA5}">
                      <a16:colId xmlns:a16="http://schemas.microsoft.com/office/drawing/2014/main" val="3628274581"/>
                    </a:ext>
                  </a:extLst>
                </a:gridCol>
                <a:gridCol w="2352357">
                  <a:extLst>
                    <a:ext uri="{9D8B030D-6E8A-4147-A177-3AD203B41FA5}">
                      <a16:colId xmlns:a16="http://schemas.microsoft.com/office/drawing/2014/main" val="313542049"/>
                    </a:ext>
                  </a:extLst>
                </a:gridCol>
                <a:gridCol w="2673960">
                  <a:extLst>
                    <a:ext uri="{9D8B030D-6E8A-4147-A177-3AD203B41FA5}">
                      <a16:colId xmlns:a16="http://schemas.microsoft.com/office/drawing/2014/main" val="1597164856"/>
                    </a:ext>
                  </a:extLst>
                </a:gridCol>
                <a:gridCol w="2145330">
                  <a:extLst>
                    <a:ext uri="{9D8B030D-6E8A-4147-A177-3AD203B41FA5}">
                      <a16:colId xmlns:a16="http://schemas.microsoft.com/office/drawing/2014/main" val="2946956603"/>
                    </a:ext>
                  </a:extLst>
                </a:gridCol>
                <a:gridCol w="2020483">
                  <a:extLst>
                    <a:ext uri="{9D8B030D-6E8A-4147-A177-3AD203B41FA5}">
                      <a16:colId xmlns:a16="http://schemas.microsoft.com/office/drawing/2014/main" val="769548292"/>
                    </a:ext>
                  </a:extLst>
                </a:gridCol>
              </a:tblGrid>
              <a:tr h="461034">
                <a:tc>
                  <a:txBody>
                    <a:bodyPr/>
                    <a:lstStyle/>
                    <a:p>
                      <a:pPr algn="ctr">
                        <a:lnSpc>
                          <a:spcPct val="107000"/>
                        </a:lnSpc>
                        <a:spcAft>
                          <a:spcPts val="800"/>
                        </a:spcAft>
                      </a:pPr>
                      <a:r>
                        <a:rPr lang="ru-RU" sz="1600" dirty="0">
                          <a:effectLst/>
                        </a:rPr>
                        <a:t>№ п/п</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247" marR="66247" marT="0" marB="0"/>
                </a:tc>
                <a:tc>
                  <a:txBody>
                    <a:bodyPr/>
                    <a:lstStyle/>
                    <a:p>
                      <a:pPr algn="ctr">
                        <a:lnSpc>
                          <a:spcPct val="107000"/>
                        </a:lnSpc>
                        <a:spcAft>
                          <a:spcPts val="800"/>
                        </a:spcAft>
                      </a:pPr>
                      <a:r>
                        <a:rPr lang="ru-RU" sz="1600" dirty="0">
                          <a:effectLst/>
                        </a:rPr>
                        <a:t>Формы контроля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247" marR="66247" marT="0" marB="0" anchor="ctr"/>
                </a:tc>
                <a:tc>
                  <a:txBody>
                    <a:bodyPr/>
                    <a:lstStyle/>
                    <a:p>
                      <a:pPr algn="ctr">
                        <a:lnSpc>
                          <a:spcPct val="107000"/>
                        </a:lnSpc>
                        <a:spcAft>
                          <a:spcPts val="800"/>
                        </a:spcAft>
                      </a:pPr>
                      <a:r>
                        <a:rPr lang="ru-RU" sz="1600">
                          <a:effectLst/>
                        </a:rPr>
                        <a:t>Определение</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6247" marR="66247" marT="0" marB="0" anchor="ctr"/>
                </a:tc>
                <a:tc>
                  <a:txBody>
                    <a:bodyPr/>
                    <a:lstStyle/>
                    <a:p>
                      <a:pPr algn="ctr">
                        <a:lnSpc>
                          <a:spcPct val="107000"/>
                        </a:lnSpc>
                        <a:spcAft>
                          <a:spcPts val="800"/>
                        </a:spcAft>
                      </a:pPr>
                      <a:r>
                        <a:rPr lang="ru-RU" sz="1600">
                          <a:effectLst/>
                        </a:rPr>
                        <a:t>Особенности</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6247" marR="66247" marT="0" marB="0" anchor="ctr"/>
                </a:tc>
                <a:tc>
                  <a:txBody>
                    <a:bodyPr/>
                    <a:lstStyle/>
                    <a:p>
                      <a:pPr algn="ctr">
                        <a:lnSpc>
                          <a:spcPct val="107000"/>
                        </a:lnSpc>
                        <a:spcAft>
                          <a:spcPts val="800"/>
                        </a:spcAft>
                      </a:pPr>
                      <a:r>
                        <a:rPr lang="ru-RU" sz="1600">
                          <a:effectLst/>
                        </a:rPr>
                        <a:t>Периодичность</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6247" marR="66247" marT="0" marB="0" anchor="ctr"/>
                </a:tc>
                <a:tc>
                  <a:txBody>
                    <a:bodyPr/>
                    <a:lstStyle/>
                    <a:p>
                      <a:pPr algn="ctr">
                        <a:lnSpc>
                          <a:spcPct val="107000"/>
                        </a:lnSpc>
                        <a:spcAft>
                          <a:spcPts val="800"/>
                        </a:spcAft>
                      </a:pPr>
                      <a:r>
                        <a:rPr lang="ru-RU" sz="1600">
                          <a:effectLst/>
                        </a:rPr>
                        <a:t>Варианты</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6247" marR="66247" marT="0" marB="0" anchor="ctr"/>
                </a:tc>
                <a:extLst>
                  <a:ext uri="{0D108BD9-81ED-4DB2-BD59-A6C34878D82A}">
                    <a16:rowId xmlns:a16="http://schemas.microsoft.com/office/drawing/2014/main" val="1689646654"/>
                  </a:ext>
                </a:extLst>
              </a:tr>
              <a:tr h="4966751">
                <a:tc>
                  <a:txBody>
                    <a:bodyPr/>
                    <a:lstStyle/>
                    <a:p>
                      <a:pPr>
                        <a:lnSpc>
                          <a:spcPct val="107000"/>
                        </a:lnSpc>
                        <a:spcAft>
                          <a:spcPts val="800"/>
                        </a:spcAft>
                      </a:pPr>
                      <a:r>
                        <a:rPr lang="ru-RU" sz="1600">
                          <a:effectLst/>
                        </a:rPr>
                        <a:t>2.1.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6247" marR="66247" marT="0" marB="0"/>
                </a:tc>
                <a:tc>
                  <a:txBody>
                    <a:bodyPr/>
                    <a:lstStyle/>
                    <a:p>
                      <a:pPr>
                        <a:lnSpc>
                          <a:spcPct val="107000"/>
                        </a:lnSpc>
                        <a:spcAft>
                          <a:spcPts val="800"/>
                        </a:spcAft>
                      </a:pPr>
                      <a:r>
                        <a:rPr lang="ru-RU" sz="1600" dirty="0">
                          <a:effectLst/>
                        </a:rPr>
                        <a:t>Работа на уроке </a:t>
                      </a:r>
                    </a:p>
                    <a:p>
                      <a:pPr>
                        <a:lnSpc>
                          <a:spcPct val="107000"/>
                        </a:lnSpc>
                        <a:spcAft>
                          <a:spcPts val="80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247" marR="66247" marT="0" marB="0"/>
                </a:tc>
                <a:tc>
                  <a:txBody>
                    <a:bodyPr/>
                    <a:lstStyle/>
                    <a:p>
                      <a:pPr>
                        <a:lnSpc>
                          <a:spcPct val="107000"/>
                        </a:lnSpc>
                        <a:spcAft>
                          <a:spcPts val="800"/>
                        </a:spcAft>
                      </a:pPr>
                      <a:r>
                        <a:rPr lang="ru-RU" sz="1600" dirty="0">
                          <a:effectLst/>
                        </a:rPr>
                        <a:t>Форма контроля, позволяющая оценить индивидуальные особенности усвоения обучающимся учебного материала и проверить умение строить связное, логически последовательное сообщение на заданную тему или поставленный вопрос.</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247" marR="66247" marT="0" marB="0"/>
                </a:tc>
                <a:tc>
                  <a:txBody>
                    <a:bodyPr/>
                    <a:lstStyle/>
                    <a:p>
                      <a:pPr>
                        <a:lnSpc>
                          <a:spcPct val="107000"/>
                        </a:lnSpc>
                        <a:spcAft>
                          <a:spcPts val="800"/>
                        </a:spcAft>
                      </a:pPr>
                      <a:r>
                        <a:rPr lang="ru-RU" sz="1600" dirty="0">
                          <a:effectLst/>
                        </a:rPr>
                        <a:t>Поурочное оценивание деятельности обучающихся на основе выделенных критериев. Учащимся изначально известны критерии, по которым будет оцениваться работа. Объект оценивания - тематические планируемые результаты. Используется весь арсенал форм и методов проверки с учётом особенностей учебного предмета и особенностей контрольно-оценочной деятельности педагогического работника.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247" marR="66247" marT="0" marB="0"/>
                </a:tc>
                <a:tc>
                  <a:txBody>
                    <a:bodyPr/>
                    <a:lstStyle/>
                    <a:p>
                      <a:pPr>
                        <a:lnSpc>
                          <a:spcPct val="107000"/>
                        </a:lnSpc>
                        <a:spcAft>
                          <a:spcPts val="800"/>
                        </a:spcAft>
                      </a:pPr>
                      <a:r>
                        <a:rPr lang="ru-RU" sz="1600" dirty="0">
                          <a:effectLst/>
                        </a:rPr>
                        <a:t>Поурочно.</a:t>
                      </a:r>
                    </a:p>
                    <a:p>
                      <a:pPr>
                        <a:lnSpc>
                          <a:spcPct val="107000"/>
                        </a:lnSpc>
                        <a:spcAft>
                          <a:spcPts val="800"/>
                        </a:spcAft>
                      </a:pPr>
                      <a:r>
                        <a:rPr lang="ru-RU" sz="1600" dirty="0">
                          <a:effectLst/>
                        </a:rPr>
                        <a:t>В рамах изучения темы у ученика должны быть выставлены отметки не только за письменные, но и устные формы работы.</a:t>
                      </a:r>
                    </a:p>
                    <a:p>
                      <a:pPr>
                        <a:lnSpc>
                          <a:spcPct val="107000"/>
                        </a:lnSpc>
                        <a:spcAft>
                          <a:spcPts val="800"/>
                        </a:spcAft>
                      </a:pPr>
                      <a:r>
                        <a:rPr lang="ru-RU" sz="1600" dirty="0">
                          <a:effectLst/>
                        </a:rPr>
                        <a:t> </a:t>
                      </a:r>
                    </a:p>
                    <a:p>
                      <a:pPr>
                        <a:lnSpc>
                          <a:spcPct val="107000"/>
                        </a:lnSpc>
                        <a:spcAft>
                          <a:spcPts val="800"/>
                        </a:spcAft>
                      </a:pPr>
                      <a:r>
                        <a:rPr lang="ru-RU" sz="1600" dirty="0">
                          <a:effectLst/>
                        </a:rPr>
                        <a:t>Физкультура</a:t>
                      </a:r>
                    </a:p>
                    <a:p>
                      <a:pPr>
                        <a:lnSpc>
                          <a:spcPct val="107000"/>
                        </a:lnSpc>
                        <a:spcAft>
                          <a:spcPts val="800"/>
                        </a:spcAft>
                      </a:pPr>
                      <a:r>
                        <a:rPr lang="ru-RU" sz="1600" dirty="0">
                          <a:effectLst/>
                        </a:rPr>
                        <a:t>Текущий контроль –проводится на каждом уроке.  В процессе уроков, но не чаще, чем 1 раз в две недели </a:t>
                      </a:r>
                    </a:p>
                    <a:p>
                      <a:pPr>
                        <a:lnSpc>
                          <a:spcPct val="107000"/>
                        </a:lnSpc>
                        <a:spcAft>
                          <a:spcPts val="800"/>
                        </a:spcAft>
                      </a:pPr>
                      <a:r>
                        <a:rPr lang="ru-RU" sz="1600" dirty="0">
                          <a:effectLst/>
                        </a:rPr>
                        <a:t>не только за двигательную, но и устные формы работы.</a:t>
                      </a:r>
                    </a:p>
                    <a:p>
                      <a:pPr>
                        <a:lnSpc>
                          <a:spcPct val="107000"/>
                        </a:lnSpc>
                        <a:spcAft>
                          <a:spcPts val="80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247" marR="66247" marT="0" marB="0"/>
                </a:tc>
                <a:tc>
                  <a:txBody>
                    <a:bodyPr/>
                    <a:lstStyle/>
                    <a:p>
                      <a:pPr>
                        <a:lnSpc>
                          <a:spcPct val="107000"/>
                        </a:lnSpc>
                        <a:spcAft>
                          <a:spcPts val="800"/>
                        </a:spcAft>
                      </a:pPr>
                      <a:r>
                        <a:rPr lang="ru-RU" sz="1600" dirty="0">
                          <a:effectLst/>
                        </a:rPr>
                        <a:t>Устный ответ, исследовательское задание, проектная задача, творческое задание, диктант, выполнение работ в контурных картах. Ответ у доски: решение примеров, задач, выполнение индивидуального задания, участие в дебатах и дискуссиях.</a:t>
                      </a:r>
                    </a:p>
                    <a:p>
                      <a:pPr>
                        <a:lnSpc>
                          <a:spcPct val="107000"/>
                        </a:lnSpc>
                        <a:spcAft>
                          <a:spcPts val="800"/>
                        </a:spcAft>
                      </a:pPr>
                      <a:r>
                        <a:rPr lang="ru-RU" sz="1600" dirty="0">
                          <a:effectLst/>
                        </a:rPr>
                        <a:t> </a:t>
                      </a:r>
                    </a:p>
                    <a:p>
                      <a:pPr>
                        <a:lnSpc>
                          <a:spcPct val="107000"/>
                        </a:lnSpc>
                        <a:spcAft>
                          <a:spcPts val="800"/>
                        </a:spcAft>
                      </a:pPr>
                      <a:r>
                        <a:rPr lang="ru-RU" sz="1600" dirty="0">
                          <a:effectLst/>
                        </a:rPr>
                        <a:t>Иностранный язык:</a:t>
                      </a:r>
                    </a:p>
                    <a:p>
                      <a:pPr>
                        <a:lnSpc>
                          <a:spcPct val="107000"/>
                        </a:lnSpc>
                        <a:spcAft>
                          <a:spcPts val="800"/>
                        </a:spcAft>
                      </a:pPr>
                      <a:r>
                        <a:rPr lang="ru-RU" sz="1600" dirty="0">
                          <a:effectLst/>
                        </a:rPr>
                        <a:t>устная речь: монологическое и диалогическое высказывание.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247" marR="66247" marT="0" marB="0"/>
                </a:tc>
                <a:extLst>
                  <a:ext uri="{0D108BD9-81ED-4DB2-BD59-A6C34878D82A}">
                    <a16:rowId xmlns:a16="http://schemas.microsoft.com/office/drawing/2014/main" val="105906239"/>
                  </a:ext>
                </a:extLst>
              </a:tr>
            </a:tbl>
          </a:graphicData>
        </a:graphic>
      </p:graphicFrame>
    </p:spTree>
    <p:extLst>
      <p:ext uri="{BB962C8B-B14F-4D97-AF65-F5344CB8AC3E}">
        <p14:creationId xmlns:p14="http://schemas.microsoft.com/office/powerpoint/2010/main" val="2708034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746266AB-F738-21BA-9A84-7DA810246FF3}"/>
              </a:ext>
            </a:extLst>
          </p:cNvPr>
          <p:cNvGraphicFramePr>
            <a:graphicFrameLocks noGrp="1"/>
          </p:cNvGraphicFramePr>
          <p:nvPr>
            <p:extLst>
              <p:ext uri="{D42A27DB-BD31-4B8C-83A1-F6EECF244321}">
                <p14:modId xmlns:p14="http://schemas.microsoft.com/office/powerpoint/2010/main" val="3067796069"/>
              </p:ext>
            </p:extLst>
          </p:nvPr>
        </p:nvGraphicFramePr>
        <p:xfrm>
          <a:off x="187569" y="117232"/>
          <a:ext cx="11676185" cy="6236676"/>
        </p:xfrm>
        <a:graphic>
          <a:graphicData uri="http://schemas.openxmlformats.org/drawingml/2006/table">
            <a:tbl>
              <a:tblPr firstRow="1" firstCol="1" bandRow="1"/>
              <a:tblGrid>
                <a:gridCol w="609192">
                  <a:extLst>
                    <a:ext uri="{9D8B030D-6E8A-4147-A177-3AD203B41FA5}">
                      <a16:colId xmlns:a16="http://schemas.microsoft.com/office/drawing/2014/main" val="3032369213"/>
                    </a:ext>
                  </a:extLst>
                </a:gridCol>
                <a:gridCol w="2373551">
                  <a:extLst>
                    <a:ext uri="{9D8B030D-6E8A-4147-A177-3AD203B41FA5}">
                      <a16:colId xmlns:a16="http://schemas.microsoft.com/office/drawing/2014/main" val="3625465380"/>
                    </a:ext>
                  </a:extLst>
                </a:gridCol>
                <a:gridCol w="3813487">
                  <a:extLst>
                    <a:ext uri="{9D8B030D-6E8A-4147-A177-3AD203B41FA5}">
                      <a16:colId xmlns:a16="http://schemas.microsoft.com/office/drawing/2014/main" val="2082047770"/>
                    </a:ext>
                  </a:extLst>
                </a:gridCol>
                <a:gridCol w="2279394">
                  <a:extLst>
                    <a:ext uri="{9D8B030D-6E8A-4147-A177-3AD203B41FA5}">
                      <a16:colId xmlns:a16="http://schemas.microsoft.com/office/drawing/2014/main" val="2076747891"/>
                    </a:ext>
                  </a:extLst>
                </a:gridCol>
                <a:gridCol w="2600561">
                  <a:extLst>
                    <a:ext uri="{9D8B030D-6E8A-4147-A177-3AD203B41FA5}">
                      <a16:colId xmlns:a16="http://schemas.microsoft.com/office/drawing/2014/main" val="3204615718"/>
                    </a:ext>
                  </a:extLst>
                </a:gridCol>
              </a:tblGrid>
              <a:tr h="6236676">
                <a:tc>
                  <a:txBody>
                    <a:bodyPr/>
                    <a:lstStyle/>
                    <a:p>
                      <a:pPr>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Проверочная работа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Форма контроля успеваемости обучающихся, нацеленная на оценку достижения каждым обучающимся и/или группой обучающихся требований к предметным и/или метапредметным результатам обучения в соответствии с ФГОС начального общего, основного общего и среднего общего образования при освоении образовательной программы или отдельной ее части по учебному предмету.</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Цель проведения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 определение степени усвоения изученного материала по теме (разделу) и корректировка дальнейшего процесса обучения.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Продолжительность до 45 мин (один урок).</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Оценивается отметкой.</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 конце изучения темы и в соответствии с КТП.</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3601646"/>
                  </a:ext>
                </a:extLst>
              </a:tr>
            </a:tbl>
          </a:graphicData>
        </a:graphic>
      </p:graphicFrame>
    </p:spTree>
    <p:extLst>
      <p:ext uri="{BB962C8B-B14F-4D97-AF65-F5344CB8AC3E}">
        <p14:creationId xmlns:p14="http://schemas.microsoft.com/office/powerpoint/2010/main" val="2215859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97723" y="809897"/>
            <a:ext cx="11072211" cy="5473337"/>
          </a:xfrm>
          <a:prstGeom prst="rect">
            <a:avLst/>
          </a:prstGeom>
        </p:spPr>
      </p:pic>
    </p:spTree>
    <p:extLst>
      <p:ext uri="{BB962C8B-B14F-4D97-AF65-F5344CB8AC3E}">
        <p14:creationId xmlns:p14="http://schemas.microsoft.com/office/powerpoint/2010/main" val="2245953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00546" y="992777"/>
            <a:ext cx="10629008" cy="4627798"/>
          </a:xfrm>
          <a:prstGeom prst="rect">
            <a:avLst/>
          </a:prstGeom>
        </p:spPr>
      </p:pic>
    </p:spTree>
    <p:extLst>
      <p:ext uri="{BB962C8B-B14F-4D97-AF65-F5344CB8AC3E}">
        <p14:creationId xmlns:p14="http://schemas.microsoft.com/office/powerpoint/2010/main" val="2497230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567543" y="596594"/>
            <a:ext cx="8203474" cy="5131012"/>
          </a:xfrm>
          <a:prstGeom prst="rect">
            <a:avLst/>
          </a:prstGeom>
        </p:spPr>
      </p:pic>
    </p:spTree>
    <p:extLst>
      <p:ext uri="{BB962C8B-B14F-4D97-AF65-F5344CB8AC3E}">
        <p14:creationId xmlns:p14="http://schemas.microsoft.com/office/powerpoint/2010/main" val="1409652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232698-1C69-02E8-4F25-48810CC5DF6E}"/>
              </a:ext>
            </a:extLst>
          </p:cNvPr>
          <p:cNvSpPr>
            <a:spLocks noGrp="1"/>
          </p:cNvSpPr>
          <p:nvPr>
            <p:ph type="title"/>
          </p:nvPr>
        </p:nvSpPr>
        <p:spPr>
          <a:xfrm>
            <a:off x="838200" y="365125"/>
            <a:ext cx="1588911" cy="1325563"/>
          </a:xfrm>
          <a:solidFill>
            <a:schemeClr val="accent1">
              <a:lumMod val="60000"/>
              <a:lumOff val="40000"/>
            </a:schemeClr>
          </a:solidFill>
        </p:spPr>
        <p:txBody>
          <a:bodyPr/>
          <a:lstStyle/>
          <a:p>
            <a:r>
              <a:rPr lang="ru-RU" b="1" dirty="0"/>
              <a:t>ФГОС</a:t>
            </a:r>
          </a:p>
        </p:txBody>
      </p:sp>
      <p:sp>
        <p:nvSpPr>
          <p:cNvPr id="3" name="Объект 2">
            <a:extLst>
              <a:ext uri="{FF2B5EF4-FFF2-40B4-BE49-F238E27FC236}">
                <a16:creationId xmlns:a16="http://schemas.microsoft.com/office/drawing/2014/main" id="{8020777E-A8C7-9374-FFD9-A89AD1F4628D}"/>
              </a:ext>
            </a:extLst>
          </p:cNvPr>
          <p:cNvSpPr>
            <a:spLocks noGrp="1"/>
          </p:cNvSpPr>
          <p:nvPr>
            <p:ph idx="1"/>
          </p:nvPr>
        </p:nvSpPr>
        <p:spPr>
          <a:xfrm>
            <a:off x="838200" y="2077155"/>
            <a:ext cx="10515600" cy="4099807"/>
          </a:xfrm>
        </p:spPr>
        <p:txBody>
          <a:bodyPr/>
          <a:lstStyle/>
          <a:p>
            <a:pPr marL="0" indent="0">
              <a:buNone/>
            </a:pPr>
            <a:r>
              <a:rPr lang="ru-RU" sz="3200" b="1" dirty="0"/>
              <a:t>Требования к структуре образовательной программы</a:t>
            </a:r>
          </a:p>
          <a:p>
            <a:r>
              <a:rPr lang="ru-RU" sz="3200" dirty="0"/>
              <a:t>Общие требования к системе оценки планируемых результатов</a:t>
            </a:r>
          </a:p>
          <a:p>
            <a:pPr lvl="1"/>
            <a:r>
              <a:rPr lang="ru-RU" sz="2800" dirty="0"/>
              <a:t>НОО: п. 30.3</a:t>
            </a:r>
          </a:p>
          <a:p>
            <a:pPr lvl="1"/>
            <a:r>
              <a:rPr lang="ru-RU" sz="2800" dirty="0"/>
              <a:t>ООО: п. 31.3 + проектная деятельность</a:t>
            </a:r>
          </a:p>
          <a:p>
            <a:pPr lvl="1"/>
            <a:r>
              <a:rPr lang="ru-RU" sz="2800" dirty="0"/>
              <a:t>СОО: п. 18.1.3 + учебно-исследовательская и проектная деятельность</a:t>
            </a:r>
          </a:p>
        </p:txBody>
      </p:sp>
      <p:sp>
        <p:nvSpPr>
          <p:cNvPr id="4" name="TextBox 3">
            <a:extLst>
              <a:ext uri="{FF2B5EF4-FFF2-40B4-BE49-F238E27FC236}">
                <a16:creationId xmlns:a16="http://schemas.microsoft.com/office/drawing/2014/main" id="{6841A440-8954-560A-EF42-9C7808F21892}"/>
              </a:ext>
            </a:extLst>
          </p:cNvPr>
          <p:cNvSpPr txBox="1"/>
          <p:nvPr/>
        </p:nvSpPr>
        <p:spPr>
          <a:xfrm>
            <a:off x="3104444" y="474133"/>
            <a:ext cx="8249356" cy="1077218"/>
          </a:xfrm>
          <a:prstGeom prst="rect">
            <a:avLst/>
          </a:prstGeom>
          <a:solidFill>
            <a:schemeClr val="accent6">
              <a:lumMod val="20000"/>
              <a:lumOff val="80000"/>
            </a:schemeClr>
          </a:solidFill>
        </p:spPr>
        <p:txBody>
          <a:bodyPr wrap="square" rtlCol="0">
            <a:spAutoFit/>
          </a:bodyPr>
          <a:lstStyle/>
          <a:p>
            <a:r>
              <a:rPr lang="ru-RU" sz="3200" dirty="0"/>
              <a:t>Содержание, критерии, формы, комплексный подход, динамика, объективная информация</a:t>
            </a:r>
          </a:p>
        </p:txBody>
      </p:sp>
    </p:spTree>
    <p:extLst>
      <p:ext uri="{BB962C8B-B14F-4D97-AF65-F5344CB8AC3E}">
        <p14:creationId xmlns:p14="http://schemas.microsoft.com/office/powerpoint/2010/main" val="2641974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18369" y="1319349"/>
            <a:ext cx="9501288" cy="3797991"/>
          </a:xfrm>
          <a:prstGeom prst="rect">
            <a:avLst/>
          </a:prstGeom>
        </p:spPr>
      </p:pic>
    </p:spTree>
    <p:extLst>
      <p:ext uri="{BB962C8B-B14F-4D97-AF65-F5344CB8AC3E}">
        <p14:creationId xmlns:p14="http://schemas.microsoft.com/office/powerpoint/2010/main" val="463133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28E5CA-BC7E-C6EC-BC77-012F24416FE4}"/>
              </a:ext>
            </a:extLst>
          </p:cNvPr>
          <p:cNvSpPr txBox="1"/>
          <p:nvPr/>
        </p:nvSpPr>
        <p:spPr>
          <a:xfrm>
            <a:off x="1019907" y="2203938"/>
            <a:ext cx="8323385" cy="646331"/>
          </a:xfrm>
          <a:prstGeom prst="rect">
            <a:avLst/>
          </a:prstGeom>
          <a:noFill/>
        </p:spPr>
        <p:txBody>
          <a:bodyPr wrap="square">
            <a:spAutoFit/>
          </a:bodyPr>
          <a:lstStyle/>
          <a:p>
            <a:r>
              <a:rPr lang="en-US" dirty="0">
                <a:hlinkClick r:id="rId2"/>
              </a:rPr>
              <a:t>https://disk.yandex.ru/d/e5JobJxfHMhZOQ</a:t>
            </a:r>
            <a:endParaRPr lang="ru-RU" dirty="0"/>
          </a:p>
          <a:p>
            <a:endParaRPr lang="ru-RU" dirty="0"/>
          </a:p>
        </p:txBody>
      </p:sp>
      <p:sp>
        <p:nvSpPr>
          <p:cNvPr id="7" name="TextBox 6">
            <a:extLst>
              <a:ext uri="{FF2B5EF4-FFF2-40B4-BE49-F238E27FC236}">
                <a16:creationId xmlns:a16="http://schemas.microsoft.com/office/drawing/2014/main" id="{0C5E9D54-DAED-519F-7500-EC5D1F9BDCE6}"/>
              </a:ext>
            </a:extLst>
          </p:cNvPr>
          <p:cNvSpPr txBox="1"/>
          <p:nvPr/>
        </p:nvSpPr>
        <p:spPr>
          <a:xfrm>
            <a:off x="1019907" y="855785"/>
            <a:ext cx="10070124" cy="954107"/>
          </a:xfrm>
          <a:prstGeom prst="rect">
            <a:avLst/>
          </a:prstGeom>
          <a:noFill/>
        </p:spPr>
        <p:txBody>
          <a:bodyPr wrap="square">
            <a:spAutoFit/>
          </a:bodyPr>
          <a:lstStyle/>
          <a:p>
            <a:r>
              <a:rPr lang="ru-RU" sz="2800" b="1" i="0" dirty="0">
                <a:solidFill>
                  <a:srgbClr val="111111"/>
                </a:solidFill>
                <a:effectLst/>
              </a:rPr>
              <a:t>Банк заданий по оценке достижения метапредметных результатов и функциональной грамотности</a:t>
            </a:r>
            <a:endParaRPr lang="ru-RU" sz="2800" dirty="0"/>
          </a:p>
        </p:txBody>
      </p:sp>
    </p:spTree>
    <p:extLst>
      <p:ext uri="{BB962C8B-B14F-4D97-AF65-F5344CB8AC3E}">
        <p14:creationId xmlns:p14="http://schemas.microsoft.com/office/powerpoint/2010/main" val="2362222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20F8549E-741F-7AE2-BE36-E72B033B3A7C}"/>
              </a:ext>
            </a:extLst>
          </p:cNvPr>
          <p:cNvSpPr>
            <a:spLocks noGrp="1"/>
          </p:cNvSpPr>
          <p:nvPr>
            <p:ph type="title"/>
          </p:nvPr>
        </p:nvSpPr>
        <p:spPr>
          <a:xfrm>
            <a:off x="319634" y="224448"/>
            <a:ext cx="1588911" cy="1325563"/>
          </a:xfrm>
          <a:solidFill>
            <a:schemeClr val="accent1">
              <a:lumMod val="60000"/>
              <a:lumOff val="40000"/>
            </a:schemeClr>
          </a:solidFill>
        </p:spPr>
        <p:txBody>
          <a:bodyPr/>
          <a:lstStyle/>
          <a:p>
            <a:r>
              <a:rPr lang="ru-RU" b="1" dirty="0"/>
              <a:t>ФГОС</a:t>
            </a:r>
          </a:p>
        </p:txBody>
      </p:sp>
      <p:pic>
        <p:nvPicPr>
          <p:cNvPr id="6" name="Рисунок 5">
            <a:extLst>
              <a:ext uri="{FF2B5EF4-FFF2-40B4-BE49-F238E27FC236}">
                <a16:creationId xmlns:a16="http://schemas.microsoft.com/office/drawing/2014/main" id="{FFF9C0B1-4564-1022-2818-9AA2458A977C}"/>
              </a:ext>
            </a:extLst>
          </p:cNvPr>
          <p:cNvPicPr>
            <a:picLocks noChangeAspect="1"/>
          </p:cNvPicPr>
          <p:nvPr/>
        </p:nvPicPr>
        <p:blipFill>
          <a:blip r:embed="rId2"/>
          <a:stretch>
            <a:fillRect/>
          </a:stretch>
        </p:blipFill>
        <p:spPr>
          <a:xfrm>
            <a:off x="2285998" y="426643"/>
            <a:ext cx="8675077" cy="2689392"/>
          </a:xfrm>
          <a:prstGeom prst="rect">
            <a:avLst/>
          </a:prstGeom>
        </p:spPr>
      </p:pic>
      <p:pic>
        <p:nvPicPr>
          <p:cNvPr id="8" name="Рисунок 7">
            <a:extLst>
              <a:ext uri="{FF2B5EF4-FFF2-40B4-BE49-F238E27FC236}">
                <a16:creationId xmlns:a16="http://schemas.microsoft.com/office/drawing/2014/main" id="{1DC1A4DA-308D-180A-43CF-CA1D88C2BC74}"/>
              </a:ext>
            </a:extLst>
          </p:cNvPr>
          <p:cNvPicPr>
            <a:picLocks noChangeAspect="1"/>
          </p:cNvPicPr>
          <p:nvPr/>
        </p:nvPicPr>
        <p:blipFill>
          <a:blip r:embed="rId3"/>
          <a:stretch>
            <a:fillRect/>
          </a:stretch>
        </p:blipFill>
        <p:spPr>
          <a:xfrm>
            <a:off x="2517036" y="3341997"/>
            <a:ext cx="8675077" cy="2903352"/>
          </a:xfrm>
          <a:prstGeom prst="rect">
            <a:avLst/>
          </a:prstGeom>
        </p:spPr>
      </p:pic>
    </p:spTree>
    <p:extLst>
      <p:ext uri="{BB962C8B-B14F-4D97-AF65-F5344CB8AC3E}">
        <p14:creationId xmlns:p14="http://schemas.microsoft.com/office/powerpoint/2010/main" val="4097423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80CDB9-61D8-2910-DD07-B46CA0400F2F}"/>
              </a:ext>
            </a:extLst>
          </p:cNvPr>
          <p:cNvSpPr>
            <a:spLocks noGrp="1"/>
          </p:cNvSpPr>
          <p:nvPr>
            <p:ph type="title"/>
          </p:nvPr>
        </p:nvSpPr>
        <p:spPr>
          <a:xfrm>
            <a:off x="838200" y="186267"/>
            <a:ext cx="4636911" cy="617008"/>
          </a:xfrm>
          <a:solidFill>
            <a:schemeClr val="accent6">
              <a:lumMod val="75000"/>
            </a:schemeClr>
          </a:solidFill>
        </p:spPr>
        <p:txBody>
          <a:bodyPr>
            <a:normAutofit fontScale="90000"/>
          </a:bodyPr>
          <a:lstStyle/>
          <a:p>
            <a:pPr algn="ctr"/>
            <a:r>
              <a:rPr lang="ru-RU" b="1" dirty="0"/>
              <a:t>ФОП НОО п. 19</a:t>
            </a:r>
          </a:p>
        </p:txBody>
      </p:sp>
      <p:sp>
        <p:nvSpPr>
          <p:cNvPr id="3" name="Объект 2">
            <a:extLst>
              <a:ext uri="{FF2B5EF4-FFF2-40B4-BE49-F238E27FC236}">
                <a16:creationId xmlns:a16="http://schemas.microsoft.com/office/drawing/2014/main" id="{107A3861-1021-DDA9-3B73-0C4E78338A91}"/>
              </a:ext>
            </a:extLst>
          </p:cNvPr>
          <p:cNvSpPr>
            <a:spLocks noGrp="1"/>
          </p:cNvSpPr>
          <p:nvPr>
            <p:ph idx="1"/>
          </p:nvPr>
        </p:nvSpPr>
        <p:spPr>
          <a:xfrm>
            <a:off x="462844" y="982133"/>
            <a:ext cx="11266312" cy="5689600"/>
          </a:xfrm>
        </p:spPr>
        <p:txBody>
          <a:bodyPr>
            <a:normAutofit lnSpcReduction="10000"/>
          </a:bodyPr>
          <a:lstStyle/>
          <a:p>
            <a:r>
              <a:rPr lang="ru-RU" dirty="0"/>
              <a:t>Цели и направления: образовательные достижения обучающихся, результаты деятельности педагогов, деятельность ОО</a:t>
            </a:r>
          </a:p>
          <a:p>
            <a:r>
              <a:rPr lang="ru-RU" dirty="0"/>
              <a:t>Внутренняя и внешняя оценка</a:t>
            </a:r>
          </a:p>
          <a:p>
            <a:r>
              <a:rPr lang="ru-RU" dirty="0"/>
              <a:t>Системно-деятельностный, уровневый и комплексный подходы</a:t>
            </a:r>
          </a:p>
          <a:p>
            <a:r>
              <a:rPr lang="ru-RU" dirty="0"/>
              <a:t>Оценка личностных и метапредметных результатов (текущая оценка + мониторинги)</a:t>
            </a:r>
          </a:p>
          <a:p>
            <a:pPr lvl="1"/>
            <a:r>
              <a:rPr lang="ru-RU" dirty="0"/>
              <a:t>Содержание и периодичность мониторинга устанавливаются решением педагогического совета образовательной организации. Инструментарий для оценки сформированности универсальных учебных действий строится на межпредметной основе и может включать диагностические материалы по оценке функциональной грамотности, сформированности регулятивных, коммуникативных и познавательных учебных действий.</a:t>
            </a:r>
          </a:p>
          <a:p>
            <a:r>
              <a:rPr lang="ru-RU" dirty="0"/>
              <a:t>Оценка предметных результатов (ПР, требования к выставлению отметок, график)</a:t>
            </a:r>
          </a:p>
        </p:txBody>
      </p:sp>
    </p:spTree>
    <p:extLst>
      <p:ext uri="{BB962C8B-B14F-4D97-AF65-F5344CB8AC3E}">
        <p14:creationId xmlns:p14="http://schemas.microsoft.com/office/powerpoint/2010/main" val="149648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80CDB9-61D8-2910-DD07-B46CA0400F2F}"/>
              </a:ext>
            </a:extLst>
          </p:cNvPr>
          <p:cNvSpPr>
            <a:spLocks noGrp="1"/>
          </p:cNvSpPr>
          <p:nvPr>
            <p:ph type="title"/>
          </p:nvPr>
        </p:nvSpPr>
        <p:spPr>
          <a:xfrm>
            <a:off x="838200" y="186267"/>
            <a:ext cx="4636911" cy="617008"/>
          </a:xfrm>
          <a:solidFill>
            <a:schemeClr val="accent6">
              <a:lumMod val="75000"/>
            </a:schemeClr>
          </a:solidFill>
        </p:spPr>
        <p:txBody>
          <a:bodyPr>
            <a:normAutofit fontScale="90000"/>
          </a:bodyPr>
          <a:lstStyle/>
          <a:p>
            <a:pPr algn="ctr"/>
            <a:r>
              <a:rPr lang="ru-RU" b="1" dirty="0"/>
              <a:t>ФОП НОО п. 19</a:t>
            </a:r>
          </a:p>
        </p:txBody>
      </p:sp>
      <p:sp>
        <p:nvSpPr>
          <p:cNvPr id="3" name="Объект 2">
            <a:extLst>
              <a:ext uri="{FF2B5EF4-FFF2-40B4-BE49-F238E27FC236}">
                <a16:creationId xmlns:a16="http://schemas.microsoft.com/office/drawing/2014/main" id="{107A3861-1021-DDA9-3B73-0C4E78338A91}"/>
              </a:ext>
            </a:extLst>
          </p:cNvPr>
          <p:cNvSpPr>
            <a:spLocks noGrp="1"/>
          </p:cNvSpPr>
          <p:nvPr>
            <p:ph idx="1"/>
          </p:nvPr>
        </p:nvSpPr>
        <p:spPr>
          <a:xfrm>
            <a:off x="462844" y="982133"/>
            <a:ext cx="11266312" cy="5689600"/>
          </a:xfrm>
        </p:spPr>
        <p:txBody>
          <a:bodyPr>
            <a:normAutofit lnSpcReduction="10000"/>
          </a:bodyPr>
          <a:lstStyle/>
          <a:p>
            <a:r>
              <a:rPr lang="ru-RU" dirty="0"/>
              <a:t>19.36. </a:t>
            </a:r>
            <a:r>
              <a:rPr lang="ru-RU" b="1" dirty="0"/>
              <a:t>Стартовая диагностика </a:t>
            </a:r>
            <a:r>
              <a:rPr lang="ru-RU" dirty="0"/>
              <a:t>проводится администрацией образовательной организации с целью оценки готовности к обучению на уровне начального общего образования.</a:t>
            </a:r>
          </a:p>
          <a:p>
            <a:pPr lvl="1"/>
            <a:r>
              <a:rPr lang="ru-RU" dirty="0"/>
              <a:t>19.36.1. Стартовая диагностика проводится в начале 1 класса и выступает как основа (точка отсчёта) для оценки динамики образовательных достижений обучающихся. Объектом оценки в рамках стартовой диагностики является сформированность предпосылок учебной деятельности, готовность к овладению чтением, грамотой и счётом</a:t>
            </a:r>
          </a:p>
          <a:p>
            <a:pPr lvl="1"/>
            <a:r>
              <a:rPr lang="ru-RU" dirty="0"/>
              <a:t>19.36.2. Стартовая диагностика может проводиться педагогическими работниками с целью оценки готовности к изучению отдельных учебных предметов (разделов). Результаты стартовой диагностики являются основанием для корректировки учебных программ и индивидуализации учебного процесса.</a:t>
            </a:r>
          </a:p>
          <a:p>
            <a:r>
              <a:rPr lang="ru-RU" dirty="0"/>
              <a:t>Текущая оценка (формирующая и диагностическая)</a:t>
            </a:r>
          </a:p>
          <a:p>
            <a:r>
              <a:rPr lang="ru-RU" dirty="0"/>
              <a:t>Тематическая оценка</a:t>
            </a:r>
          </a:p>
          <a:p>
            <a:r>
              <a:rPr lang="ru-RU" dirty="0"/>
              <a:t>Промежуточная аттестация (оценка), итоговая оценка</a:t>
            </a:r>
          </a:p>
        </p:txBody>
      </p:sp>
    </p:spTree>
    <p:extLst>
      <p:ext uri="{BB962C8B-B14F-4D97-AF65-F5344CB8AC3E}">
        <p14:creationId xmlns:p14="http://schemas.microsoft.com/office/powerpoint/2010/main" val="4032393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80CDB9-61D8-2910-DD07-B46CA0400F2F}"/>
              </a:ext>
            </a:extLst>
          </p:cNvPr>
          <p:cNvSpPr>
            <a:spLocks noGrp="1"/>
          </p:cNvSpPr>
          <p:nvPr>
            <p:ph type="title"/>
          </p:nvPr>
        </p:nvSpPr>
        <p:spPr>
          <a:xfrm>
            <a:off x="838200" y="186267"/>
            <a:ext cx="4636911" cy="617008"/>
          </a:xfrm>
          <a:solidFill>
            <a:schemeClr val="accent6">
              <a:lumMod val="75000"/>
            </a:schemeClr>
          </a:solidFill>
        </p:spPr>
        <p:txBody>
          <a:bodyPr>
            <a:normAutofit fontScale="90000"/>
          </a:bodyPr>
          <a:lstStyle/>
          <a:p>
            <a:pPr algn="ctr"/>
            <a:r>
              <a:rPr lang="ru-RU" b="1" dirty="0"/>
              <a:t>ФОП ООО п. 18</a:t>
            </a:r>
          </a:p>
        </p:txBody>
      </p:sp>
      <p:sp>
        <p:nvSpPr>
          <p:cNvPr id="3" name="Объект 2">
            <a:extLst>
              <a:ext uri="{FF2B5EF4-FFF2-40B4-BE49-F238E27FC236}">
                <a16:creationId xmlns:a16="http://schemas.microsoft.com/office/drawing/2014/main" id="{107A3861-1021-DDA9-3B73-0C4E78338A91}"/>
              </a:ext>
            </a:extLst>
          </p:cNvPr>
          <p:cNvSpPr>
            <a:spLocks noGrp="1"/>
          </p:cNvSpPr>
          <p:nvPr>
            <p:ph idx="1"/>
          </p:nvPr>
        </p:nvSpPr>
        <p:spPr>
          <a:xfrm>
            <a:off x="462844" y="982133"/>
            <a:ext cx="11266312" cy="5689600"/>
          </a:xfrm>
        </p:spPr>
        <p:txBody>
          <a:bodyPr>
            <a:normAutofit fontScale="85000" lnSpcReduction="10000"/>
          </a:bodyPr>
          <a:lstStyle/>
          <a:p>
            <a:r>
              <a:rPr lang="ru-RU" dirty="0"/>
              <a:t>Цели и направления: образовательные достижения обучающихся, результаты деятельности педагогов, деятельность ОО</a:t>
            </a:r>
          </a:p>
          <a:p>
            <a:r>
              <a:rPr lang="ru-RU" dirty="0"/>
              <a:t>Внутренняя и внешняя оценка</a:t>
            </a:r>
          </a:p>
          <a:p>
            <a:r>
              <a:rPr lang="ru-RU" dirty="0"/>
              <a:t>Системно-деятельностный, уровневый и комплексный подходы</a:t>
            </a:r>
          </a:p>
          <a:p>
            <a:r>
              <a:rPr lang="ru-RU" dirty="0"/>
              <a:t>Оценка личностных и метапредметных результатов (текущая оценка + мониторинги)</a:t>
            </a:r>
          </a:p>
          <a:p>
            <a:pPr lvl="1"/>
            <a:r>
              <a:rPr lang="ru-RU" dirty="0"/>
              <a:t>Оценка достижения метапредметных результатов осуществляется администрацией образовательной организации в ходе внутреннего мониторинга. Содержание и периодичность внутреннего мониторинга устанавливаются решением педагогического совета образовательной организации. Инструментарий может строиться на межпредметной основе и включать диагностические </a:t>
            </a:r>
            <a:r>
              <a:rPr lang="ru-RU" u="sng" dirty="0"/>
              <a:t>материалы по оценке читательской, естественнонаучной, математической, цифровой, финансовой грамотности</a:t>
            </a:r>
            <a:r>
              <a:rPr lang="ru-RU" dirty="0"/>
              <a:t>, сформированности регулятивных, коммуникативных и познавательных универсальных учебных действий.</a:t>
            </a:r>
          </a:p>
          <a:p>
            <a:r>
              <a:rPr lang="ru-RU" u="sng" dirty="0"/>
              <a:t>Каждый из перечисленных видов диагностики проводится с периодичностью не менее чем один раз в два года.</a:t>
            </a:r>
          </a:p>
          <a:p>
            <a:r>
              <a:rPr lang="ru-RU" u="sng" dirty="0"/>
              <a:t>Групповые и (или) индивидуальные учебные исследования и проекты</a:t>
            </a:r>
          </a:p>
          <a:p>
            <a:r>
              <a:rPr lang="ru-RU" dirty="0"/>
              <a:t>Оценка предметных результатов (ПР, требования к выставлению отметок, график)</a:t>
            </a:r>
          </a:p>
          <a:p>
            <a:endParaRPr lang="ru-RU" dirty="0"/>
          </a:p>
        </p:txBody>
      </p:sp>
    </p:spTree>
    <p:extLst>
      <p:ext uri="{BB962C8B-B14F-4D97-AF65-F5344CB8AC3E}">
        <p14:creationId xmlns:p14="http://schemas.microsoft.com/office/powerpoint/2010/main" val="4089474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80CDB9-61D8-2910-DD07-B46CA0400F2F}"/>
              </a:ext>
            </a:extLst>
          </p:cNvPr>
          <p:cNvSpPr>
            <a:spLocks noGrp="1"/>
          </p:cNvSpPr>
          <p:nvPr>
            <p:ph type="title"/>
          </p:nvPr>
        </p:nvSpPr>
        <p:spPr>
          <a:xfrm>
            <a:off x="838200" y="186267"/>
            <a:ext cx="4636911" cy="617008"/>
          </a:xfrm>
          <a:solidFill>
            <a:schemeClr val="accent6">
              <a:lumMod val="75000"/>
            </a:schemeClr>
          </a:solidFill>
        </p:spPr>
        <p:txBody>
          <a:bodyPr>
            <a:normAutofit fontScale="90000"/>
          </a:bodyPr>
          <a:lstStyle/>
          <a:p>
            <a:pPr algn="ctr"/>
            <a:r>
              <a:rPr lang="ru-RU" b="1" dirty="0"/>
              <a:t>ФОП ООО п. 18</a:t>
            </a:r>
          </a:p>
        </p:txBody>
      </p:sp>
      <p:sp>
        <p:nvSpPr>
          <p:cNvPr id="3" name="Объект 2">
            <a:extLst>
              <a:ext uri="{FF2B5EF4-FFF2-40B4-BE49-F238E27FC236}">
                <a16:creationId xmlns:a16="http://schemas.microsoft.com/office/drawing/2014/main" id="{107A3861-1021-DDA9-3B73-0C4E78338A91}"/>
              </a:ext>
            </a:extLst>
          </p:cNvPr>
          <p:cNvSpPr>
            <a:spLocks noGrp="1"/>
          </p:cNvSpPr>
          <p:nvPr>
            <p:ph idx="1"/>
          </p:nvPr>
        </p:nvSpPr>
        <p:spPr>
          <a:xfrm>
            <a:off x="462844" y="982133"/>
            <a:ext cx="11266312" cy="5689600"/>
          </a:xfrm>
        </p:spPr>
        <p:txBody>
          <a:bodyPr>
            <a:normAutofit fontScale="92500"/>
          </a:bodyPr>
          <a:lstStyle/>
          <a:p>
            <a:r>
              <a:rPr lang="ru-RU" dirty="0"/>
              <a:t>18.26. </a:t>
            </a:r>
            <a:r>
              <a:rPr lang="ru-RU" b="1" dirty="0"/>
              <a:t>Стартовая диагностика </a:t>
            </a:r>
            <a:r>
              <a:rPr lang="ru-RU" dirty="0"/>
              <a:t>проводится администрацией образовательной организации с целью оценки готовности к обучению на уровне основного общего образования.</a:t>
            </a:r>
          </a:p>
          <a:p>
            <a:pPr lvl="1"/>
            <a:r>
              <a:rPr lang="ru-RU" dirty="0"/>
              <a:t>18.26.1. Стартовая диагностика проводится </a:t>
            </a:r>
            <a:r>
              <a:rPr lang="ru-RU" u="sng" dirty="0"/>
              <a:t>в первый год изучения предмета на уровне основного общего образования</a:t>
            </a:r>
            <a:r>
              <a:rPr lang="ru-RU" dirty="0"/>
              <a:t> и является основой для оценки динамики образовательных достижений обучающихся.</a:t>
            </a:r>
          </a:p>
          <a:p>
            <a:pPr lvl="1"/>
            <a:r>
              <a:rPr lang="ru-RU" dirty="0"/>
              <a:t>18.26.2. </a:t>
            </a:r>
            <a:r>
              <a:rPr lang="ru-RU" u="sng" dirty="0"/>
              <a:t>Объектом оценки являются: структура мотивации, сформированность учебной деятельности, владение универсальными и специфическими для основных учебных предметов познавательными средствами</a:t>
            </a:r>
            <a:r>
              <a:rPr lang="ru-RU" dirty="0"/>
              <a:t>, в том числе: средствами работы с информацией, знаково-символическими средствами, логическими операциями.</a:t>
            </a:r>
          </a:p>
          <a:p>
            <a:pPr lvl="1"/>
            <a:r>
              <a:rPr lang="ru-RU" dirty="0"/>
              <a:t>18.26.3. Стартовая диагностика проводится педагогическими работниками с целью оценки готовности к изучению отдельных учебных предметов. Результаты стартовой диагностики являются основанием для корректировки учебных программ и индивидуализации учебного процесса.</a:t>
            </a:r>
          </a:p>
          <a:p>
            <a:r>
              <a:rPr lang="ru-RU" dirty="0"/>
              <a:t>Текущая оценка (формирующая и диагностическая)</a:t>
            </a:r>
          </a:p>
          <a:p>
            <a:r>
              <a:rPr lang="ru-RU" dirty="0"/>
              <a:t>Тематическая оценка</a:t>
            </a:r>
          </a:p>
        </p:txBody>
      </p:sp>
    </p:spTree>
    <p:extLst>
      <p:ext uri="{BB962C8B-B14F-4D97-AF65-F5344CB8AC3E}">
        <p14:creationId xmlns:p14="http://schemas.microsoft.com/office/powerpoint/2010/main" val="2927099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80CDB9-61D8-2910-DD07-B46CA0400F2F}"/>
              </a:ext>
            </a:extLst>
          </p:cNvPr>
          <p:cNvSpPr>
            <a:spLocks noGrp="1"/>
          </p:cNvSpPr>
          <p:nvPr>
            <p:ph type="title"/>
          </p:nvPr>
        </p:nvSpPr>
        <p:spPr>
          <a:xfrm>
            <a:off x="838200" y="186267"/>
            <a:ext cx="4636911" cy="617008"/>
          </a:xfrm>
          <a:solidFill>
            <a:schemeClr val="accent6">
              <a:lumMod val="75000"/>
            </a:schemeClr>
          </a:solidFill>
        </p:spPr>
        <p:txBody>
          <a:bodyPr>
            <a:normAutofit fontScale="90000"/>
          </a:bodyPr>
          <a:lstStyle/>
          <a:p>
            <a:pPr algn="ctr"/>
            <a:r>
              <a:rPr lang="ru-RU" b="1" dirty="0"/>
              <a:t>ФОП СОО п. 18</a:t>
            </a:r>
          </a:p>
        </p:txBody>
      </p:sp>
      <p:sp>
        <p:nvSpPr>
          <p:cNvPr id="3" name="Объект 2">
            <a:extLst>
              <a:ext uri="{FF2B5EF4-FFF2-40B4-BE49-F238E27FC236}">
                <a16:creationId xmlns:a16="http://schemas.microsoft.com/office/drawing/2014/main" id="{107A3861-1021-DDA9-3B73-0C4E78338A91}"/>
              </a:ext>
            </a:extLst>
          </p:cNvPr>
          <p:cNvSpPr>
            <a:spLocks noGrp="1"/>
          </p:cNvSpPr>
          <p:nvPr>
            <p:ph idx="1"/>
          </p:nvPr>
        </p:nvSpPr>
        <p:spPr>
          <a:xfrm>
            <a:off x="462844" y="982133"/>
            <a:ext cx="11266312" cy="5689600"/>
          </a:xfrm>
        </p:spPr>
        <p:txBody>
          <a:bodyPr>
            <a:normAutofit fontScale="85000" lnSpcReduction="10000"/>
          </a:bodyPr>
          <a:lstStyle/>
          <a:p>
            <a:r>
              <a:rPr lang="ru-RU" dirty="0"/>
              <a:t>Цели и направления: образовательные достижения обучающихся, результаты деятельности педагогов, деятельность ОО</a:t>
            </a:r>
          </a:p>
          <a:p>
            <a:r>
              <a:rPr lang="ru-RU" dirty="0"/>
              <a:t>Внутренняя и внешняя оценка</a:t>
            </a:r>
          </a:p>
          <a:p>
            <a:r>
              <a:rPr lang="ru-RU" dirty="0"/>
              <a:t>Системно-деятельностный, уровневый и комплексный подходы</a:t>
            </a:r>
          </a:p>
          <a:p>
            <a:r>
              <a:rPr lang="ru-RU" dirty="0"/>
              <a:t>Оценка личностных и метапредметных результатов (текущая оценка + мониторинги)</a:t>
            </a:r>
          </a:p>
          <a:p>
            <a:pPr lvl="1"/>
            <a:r>
              <a:rPr lang="ru-RU" dirty="0"/>
              <a:t>Оценка достижения метапредметных результатов осуществляется администрацией образовательной организации в ходе внутреннего мониторинга. Содержание и периодичность внутреннего мониторинга устанавливаются решением педагогического совета образовательной организации. Инструментарий может строиться на межпредметной основе и включать диагностические материалы по оценке читательской, естественнонаучной, математической, цифровой, финансовой грамотности, сформированности регулятивных, коммуникативных и познавательных универсальных учебных действий.</a:t>
            </a:r>
          </a:p>
          <a:p>
            <a:r>
              <a:rPr lang="ru-RU" dirty="0"/>
              <a:t>Каждый из перечисленных видов диагностики проводится с периодичностью не менее чем один раз в два года.</a:t>
            </a:r>
          </a:p>
          <a:p>
            <a:r>
              <a:rPr lang="ru-RU" dirty="0"/>
              <a:t>Групповые и (или) индивидуальные учебные исследования и проекты</a:t>
            </a:r>
          </a:p>
          <a:p>
            <a:r>
              <a:rPr lang="ru-RU" dirty="0"/>
              <a:t>Оценка предметных результатов (ПР, требования к выставлению отметок, график)</a:t>
            </a:r>
          </a:p>
          <a:p>
            <a:endParaRPr lang="ru-RU" dirty="0"/>
          </a:p>
        </p:txBody>
      </p:sp>
    </p:spTree>
    <p:extLst>
      <p:ext uri="{BB962C8B-B14F-4D97-AF65-F5344CB8AC3E}">
        <p14:creationId xmlns:p14="http://schemas.microsoft.com/office/powerpoint/2010/main" val="118423900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1857</Words>
  <Application>Microsoft Office PowerPoint</Application>
  <PresentationFormat>Широкоэкранный</PresentationFormat>
  <Paragraphs>353</Paragraphs>
  <Slides>31</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31</vt:i4>
      </vt:variant>
    </vt:vector>
  </HeadingPairs>
  <TitlesOfParts>
    <vt:vector size="36" baseType="lpstr">
      <vt:lpstr>Arial</vt:lpstr>
      <vt:lpstr>Calibri</vt:lpstr>
      <vt:lpstr>Calibri Light</vt:lpstr>
      <vt:lpstr>Times New Roman</vt:lpstr>
      <vt:lpstr>Тема Office</vt:lpstr>
      <vt:lpstr>Система оценки достижения  планируемых результатов освоения основных общеобразовательных программ  в соответствии с требованиями  ФГОС и ФОП</vt:lpstr>
      <vt:lpstr>Презентация PowerPoint</vt:lpstr>
      <vt:lpstr>ФГОС</vt:lpstr>
      <vt:lpstr>ФГОС</vt:lpstr>
      <vt:lpstr>ФОП НОО п. 19</vt:lpstr>
      <vt:lpstr>ФОП НОО п. 19</vt:lpstr>
      <vt:lpstr>ФОП ООО п. 18</vt:lpstr>
      <vt:lpstr>ФОП ООО п. 18</vt:lpstr>
      <vt:lpstr>ФОП СОО п. 18</vt:lpstr>
      <vt:lpstr>ФОП СОО п. 18</vt:lpstr>
      <vt:lpstr>Методические рекомендации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Система оценки достижения  планируемых результатов освоения основных общеобразовательных программ  в соответствии с требованиями  ФГОС и ФОП</dc:title>
  <dc:creator>Марина Бойкина</dc:creator>
  <cp:lastModifiedBy>Бойкина Марина Викторовна</cp:lastModifiedBy>
  <cp:revision>9</cp:revision>
  <dcterms:created xsi:type="dcterms:W3CDTF">2023-11-29T11:07:08Z</dcterms:created>
  <dcterms:modified xsi:type="dcterms:W3CDTF">2024-05-07T08:38:22Z</dcterms:modified>
</cp:coreProperties>
</file>