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5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72" r:id="rId14"/>
    <p:sldId id="268" r:id="rId15"/>
    <p:sldId id="269" r:id="rId16"/>
    <p:sldId id="270" r:id="rId17"/>
    <p:sldId id="274" r:id="rId18"/>
    <p:sldId id="289" r:id="rId19"/>
    <p:sldId id="290" r:id="rId20"/>
    <p:sldId id="291" r:id="rId21"/>
    <p:sldId id="276" r:id="rId22"/>
    <p:sldId id="277" r:id="rId23"/>
    <p:sldId id="278" r:id="rId24"/>
    <p:sldId id="275" r:id="rId25"/>
    <p:sldId id="279" r:id="rId26"/>
    <p:sldId id="280" r:id="rId27"/>
    <p:sldId id="282" r:id="rId28"/>
    <p:sldId id="285" r:id="rId29"/>
    <p:sldId id="283" r:id="rId30"/>
    <p:sldId id="284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84" y="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6C052D-FF59-41B9-959F-E0D03D925D8A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AEFB56-14D2-4A0D-8930-D5501530C7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679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AEFB56-14D2-4A0D-8930-D5501530C7F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761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8199-1BAD-4C7B-BC9E-3D3DBF45B026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8729-939F-4C8B-BB29-E1829C547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8199-1BAD-4C7B-BC9E-3D3DBF45B026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8729-939F-4C8B-BB29-E1829C547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8199-1BAD-4C7B-BC9E-3D3DBF45B026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8729-939F-4C8B-BB29-E1829C54717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8199-1BAD-4C7B-BC9E-3D3DBF45B026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8729-939F-4C8B-BB29-E1829C5471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8199-1BAD-4C7B-BC9E-3D3DBF45B026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8729-939F-4C8B-BB29-E1829C547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8199-1BAD-4C7B-BC9E-3D3DBF45B026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8729-939F-4C8B-BB29-E1829C5471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8199-1BAD-4C7B-BC9E-3D3DBF45B026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8729-939F-4C8B-BB29-E1829C547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8199-1BAD-4C7B-BC9E-3D3DBF45B026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8729-939F-4C8B-BB29-E1829C547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8199-1BAD-4C7B-BC9E-3D3DBF45B026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8729-939F-4C8B-BB29-E1829C5471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8199-1BAD-4C7B-BC9E-3D3DBF45B026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8729-939F-4C8B-BB29-E1829C5471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28199-1BAD-4C7B-BC9E-3D3DBF45B026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8729-939F-4C8B-BB29-E1829C5471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EB28199-1BAD-4C7B-BC9E-3D3DBF45B026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3F38729-939F-4C8B-BB29-E1829C5471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381000" y="2924944"/>
            <a:ext cx="8583488" cy="194421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творческого 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потенциала младших дошкольников через занятия клуба «Почемучка»»</a:t>
            </a:r>
            <a:b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half" idx="2"/>
          </p:nvPr>
        </p:nvSpPr>
        <p:spPr>
          <a:xfrm>
            <a:off x="4067944" y="4653136"/>
            <a:ext cx="4824536" cy="1648432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b="1" i="1" dirty="0" smtClean="0">
                <a:solidFill>
                  <a:schemeClr val="tx1"/>
                </a:solidFill>
              </a:rPr>
              <a:t>Глушкова </a:t>
            </a:r>
            <a:r>
              <a:rPr lang="ru-RU" b="1" i="1" dirty="0">
                <a:solidFill>
                  <a:schemeClr val="tx1"/>
                </a:solidFill>
              </a:rPr>
              <a:t>Светлана </a:t>
            </a:r>
            <a:r>
              <a:rPr lang="ru-RU" b="1" i="1" dirty="0" smtClean="0">
                <a:solidFill>
                  <a:schemeClr val="tx1"/>
                </a:solidFill>
              </a:rPr>
              <a:t>Владимировна</a:t>
            </a:r>
          </a:p>
          <a:p>
            <a:pPr algn="r"/>
            <a:r>
              <a:rPr lang="ru-RU" b="1" i="1" dirty="0">
                <a:solidFill>
                  <a:schemeClr val="tx1"/>
                </a:solidFill>
              </a:rPr>
              <a:t>воспитатель </a:t>
            </a:r>
            <a:r>
              <a:rPr lang="ru-RU" b="1" i="1" dirty="0" smtClean="0">
                <a:solidFill>
                  <a:schemeClr val="tx1"/>
                </a:solidFill>
              </a:rPr>
              <a:t>ГПД</a:t>
            </a:r>
          </a:p>
          <a:p>
            <a:pPr algn="r"/>
            <a:r>
              <a:rPr lang="ru-RU" b="1" i="1" dirty="0" smtClean="0">
                <a:solidFill>
                  <a:schemeClr val="tx1"/>
                </a:solidFill>
              </a:rPr>
              <a:t>первой </a:t>
            </a:r>
            <a:r>
              <a:rPr lang="ru-RU" b="1" i="1" dirty="0" smtClean="0">
                <a:solidFill>
                  <a:schemeClr val="tx1"/>
                </a:solidFill>
              </a:rPr>
              <a:t>квалификационной категории</a:t>
            </a:r>
            <a:endParaRPr lang="ru-RU" b="1" i="1" dirty="0">
              <a:solidFill>
                <a:schemeClr val="tx1"/>
              </a:solidFill>
            </a:endParaRPr>
          </a:p>
          <a:p>
            <a:pPr algn="r"/>
            <a:endParaRPr lang="ru-RU" b="1" i="1" dirty="0">
              <a:solidFill>
                <a:schemeClr val="tx1"/>
              </a:solidFill>
            </a:endParaRPr>
          </a:p>
          <a:p>
            <a:pPr algn="r"/>
            <a:r>
              <a:rPr lang="ru-RU" b="1" i="1" dirty="0">
                <a:solidFill>
                  <a:schemeClr val="tx1"/>
                </a:solidFill>
              </a:rPr>
              <a:t>ГБОУ СОШ № 277</a:t>
            </a:r>
          </a:p>
          <a:p>
            <a:pPr algn="r"/>
            <a:r>
              <a:rPr lang="ru-RU" b="1" i="1" dirty="0">
                <a:solidFill>
                  <a:schemeClr val="tx1"/>
                </a:solidFill>
              </a:rPr>
              <a:t>Кировского района </a:t>
            </a:r>
            <a:r>
              <a:rPr lang="ru-RU" b="1" i="1" dirty="0" smtClean="0">
                <a:solidFill>
                  <a:schemeClr val="tx1"/>
                </a:solidFill>
              </a:rPr>
              <a:t>Санкт-Петербурга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17" name="Рисунок 1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6" b="3246"/>
          <a:stretch>
            <a:fillRect/>
          </a:stretch>
        </p:blipFill>
        <p:spPr>
          <a:xfrm>
            <a:off x="683568" y="548680"/>
            <a:ext cx="4939931" cy="2880320"/>
          </a:xfrm>
          <a:prstGeom prst="roundRect">
            <a:avLst>
              <a:gd name="adj" fmla="val 17618"/>
            </a:avLst>
          </a:prstGeom>
        </p:spPr>
      </p:pic>
    </p:spTree>
    <p:extLst>
      <p:ext uri="{BB962C8B-B14F-4D97-AF65-F5344CB8AC3E}">
        <p14:creationId xmlns:p14="http://schemas.microsoft.com/office/powerpoint/2010/main" val="302741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докладов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деятельность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Заключительное заседание клуба по выбранной теме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изучения темы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1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892480" cy="671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052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Untitled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88913"/>
            <a:ext cx="7802562" cy="533400"/>
          </a:xfrm>
          <a:prstGeom prst="rect">
            <a:avLst/>
          </a:prstGeom>
          <a:noFill/>
        </p:spPr>
      </p:pic>
      <p:pic>
        <p:nvPicPr>
          <p:cNvPr id="27653" name="Picture 5" descr="DSC01425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908050"/>
            <a:ext cx="3709988" cy="2727325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</p:spPr>
      </p:pic>
      <p:pic>
        <p:nvPicPr>
          <p:cNvPr id="27654" name="Picture 6" descr="DSC01427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6775" y="3908425"/>
            <a:ext cx="3709988" cy="2770188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</p:spPr>
      </p:pic>
      <p:pic>
        <p:nvPicPr>
          <p:cNvPr id="27655" name="Picture 7" descr="DSC0144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49800" y="908050"/>
            <a:ext cx="3638550" cy="2730500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</p:spPr>
      </p:pic>
      <p:pic>
        <p:nvPicPr>
          <p:cNvPr id="27657" name="Picture 9" descr="DSC014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650" y="3895725"/>
            <a:ext cx="3711575" cy="2782888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323850" y="223838"/>
            <a:ext cx="8569325" cy="6445250"/>
            <a:chOff x="204" y="164"/>
            <a:chExt cx="5307" cy="3992"/>
          </a:xfrm>
        </p:grpSpPr>
        <p:pic>
          <p:nvPicPr>
            <p:cNvPr id="28679" name="Picture 7" descr="DSC0143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26" y="164"/>
              <a:ext cx="2585" cy="1939"/>
            </a:xfrm>
            <a:prstGeom prst="rect">
              <a:avLst/>
            </a:prstGeom>
            <a:noFill/>
            <a:ln w="63500" cmpd="dbl">
              <a:solidFill>
                <a:srgbClr val="FDD483"/>
              </a:solidFill>
              <a:miter lim="800000"/>
              <a:headEnd/>
              <a:tailEnd/>
            </a:ln>
          </p:spPr>
        </p:pic>
        <p:pic>
          <p:nvPicPr>
            <p:cNvPr id="28682" name="Picture 10" descr="DSC014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4" y="2217"/>
              <a:ext cx="2585" cy="1939"/>
            </a:xfrm>
            <a:prstGeom prst="rect">
              <a:avLst/>
            </a:prstGeom>
            <a:noFill/>
            <a:ln w="63500" cmpd="dbl">
              <a:solidFill>
                <a:srgbClr val="FDD483"/>
              </a:solidFill>
              <a:miter lim="800000"/>
              <a:headEnd/>
              <a:tailEnd/>
            </a:ln>
          </p:spPr>
        </p:pic>
        <p:pic>
          <p:nvPicPr>
            <p:cNvPr id="28683" name="Picture 11" descr="DSC0142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4" y="164"/>
              <a:ext cx="2586" cy="1940"/>
            </a:xfrm>
            <a:prstGeom prst="rect">
              <a:avLst/>
            </a:prstGeom>
            <a:noFill/>
            <a:ln w="63500" cmpd="dbl">
              <a:solidFill>
                <a:srgbClr val="FDD483"/>
              </a:solidFill>
              <a:miter lim="800000"/>
              <a:headEnd/>
              <a:tailEnd/>
            </a:ln>
          </p:spPr>
        </p:pic>
        <p:pic>
          <p:nvPicPr>
            <p:cNvPr id="28685" name="Picture 13" descr="DSC0144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926" y="2217"/>
              <a:ext cx="2585" cy="1939"/>
            </a:xfrm>
            <a:prstGeom prst="rect">
              <a:avLst/>
            </a:prstGeom>
            <a:noFill/>
            <a:ln w="63500" cmpd="dbl">
              <a:solidFill>
                <a:srgbClr val="FDD483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5608" y="118664"/>
            <a:ext cx="774936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Наши 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домашние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библиотеки</a:t>
            </a:r>
          </a:p>
        </p:txBody>
      </p:sp>
      <p:pic>
        <p:nvPicPr>
          <p:cNvPr id="4" name="Рисунок 3" descr="IMG_71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05475" y="947738"/>
            <a:ext cx="2506663" cy="3340100"/>
          </a:xfrm>
          <a:prstGeom prst="rect">
            <a:avLst/>
          </a:prstGeom>
          <a:noFill/>
          <a:ln w="25400">
            <a:solidFill>
              <a:srgbClr val="FDD483"/>
            </a:solidFill>
            <a:miter lim="800000"/>
            <a:headEnd/>
            <a:tailEnd/>
          </a:ln>
          <a:effectLst>
            <a:outerShdw dist="107763" dir="2700000" algn="ctr" rotWithShape="0">
              <a:srgbClr val="993300">
                <a:alpha val="50000"/>
              </a:srgbClr>
            </a:outerShdw>
          </a:effectLst>
        </p:spPr>
      </p:pic>
      <p:pic>
        <p:nvPicPr>
          <p:cNvPr id="5" name="Рисунок 4" descr="книг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933450"/>
            <a:ext cx="4608512" cy="3387725"/>
          </a:xfrm>
          <a:prstGeom prst="rect">
            <a:avLst/>
          </a:prstGeom>
          <a:noFill/>
          <a:ln w="25400">
            <a:solidFill>
              <a:srgbClr val="FDD483"/>
            </a:solidFill>
            <a:miter lim="800000"/>
            <a:headEnd/>
            <a:tailEnd/>
          </a:ln>
          <a:effectLst>
            <a:outerShdw dist="107763" dir="2700000" algn="ctr" rotWithShape="0">
              <a:srgbClr val="993300">
                <a:alpha val="50000"/>
              </a:srgbClr>
            </a:outerShdw>
          </a:effectLst>
        </p:spPr>
      </p:pic>
      <p:sp>
        <p:nvSpPr>
          <p:cNvPr id="15365" name="Rectangle 1"/>
          <p:cNvSpPr>
            <a:spLocks noChangeArrowheads="1"/>
          </p:cNvSpPr>
          <p:nvPr/>
        </p:nvSpPr>
        <p:spPr bwMode="auto">
          <a:xfrm>
            <a:off x="179512" y="4245639"/>
            <a:ext cx="878497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0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В нашей домашней библиотеке много книг.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Это </a:t>
            </a:r>
            <a:r>
              <a:rPr lang="ru-RU" sz="20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энциклопедии, повести, романы, сказки, сборники стихов. </a:t>
            </a:r>
          </a:p>
          <a:p>
            <a:pPr algn="just"/>
            <a:r>
              <a:rPr lang="ru-RU" sz="20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Но одна книга сохранилась с 1915 года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- «</a:t>
            </a:r>
            <a:r>
              <a:rPr lang="ru-RU" sz="20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Кулинарный сборник».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Этот сборник,  </a:t>
            </a:r>
            <a:r>
              <a:rPr lang="ru-RU" sz="20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любимый для всех поколений нашей семьи.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Мы </a:t>
            </a:r>
            <a:r>
              <a:rPr lang="ru-RU" sz="20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пользуемся рецептами из этой книги. 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Страницы пожелтели, но наш прадед сделал новый переплет, и книга сохранилась до наших дней.</a:t>
            </a:r>
            <a:endParaRPr lang="ru-RU" sz="2000" dirty="0" smtClean="0">
              <a:latin typeface="Calibri" pitchFamily="34" charset="0"/>
              <a:ea typeface="Calibri" pitchFamily="34" charset="0"/>
              <a:cs typeface="Arial" charset="0"/>
            </a:endParaRPr>
          </a:p>
          <a:p>
            <a:pPr algn="just" eaLnBrk="0" hangingPunct="0"/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В нашей семье книги переходят от одного поколения к другому, </a:t>
            </a:r>
          </a:p>
          <a:p>
            <a:pPr algn="just" eaLnBrk="0" hangingPunct="0"/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невидимые ниточки связывают нас с нашими предками.</a:t>
            </a:r>
            <a:endParaRPr lang="ru-RU" sz="2000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3512" y="38091"/>
            <a:ext cx="917751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пробуем себя в роли библиотекаря</a:t>
            </a:r>
          </a:p>
        </p:txBody>
      </p:sp>
      <p:pic>
        <p:nvPicPr>
          <p:cNvPr id="4" name="Рисунок 3" descr="IMG_20160908_14583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741363"/>
            <a:ext cx="1998662" cy="2663825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pic>
        <p:nvPicPr>
          <p:cNvPr id="5" name="Рисунок 4" descr="IMG_20160908_15013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975" y="741363"/>
            <a:ext cx="1998663" cy="2663825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pic>
        <p:nvPicPr>
          <p:cNvPr id="6" name="Рисунок 5" descr="IMG_20160908_15004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741363"/>
            <a:ext cx="2016125" cy="2663825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pic>
        <p:nvPicPr>
          <p:cNvPr id="7" name="Рисунок 6" descr="IMG_20160908_14590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3595688"/>
            <a:ext cx="2290762" cy="3054350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pic>
        <p:nvPicPr>
          <p:cNvPr id="8" name="Рисунок 7" descr="IMG_20160908_145908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588" y="741363"/>
            <a:ext cx="2016125" cy="2687637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pic>
        <p:nvPicPr>
          <p:cNvPr id="10" name="Рисунок 9" descr="IMG_20160908_150220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92850" y="3571875"/>
            <a:ext cx="2455863" cy="3097213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pic>
        <p:nvPicPr>
          <p:cNvPr id="6146" name="Picture 2" descr="http://brmtit.ru/sites/default/files/doc/biblio%20%282%2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52656" y="3756581"/>
            <a:ext cx="3598818" cy="2916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64855" y="106363"/>
            <a:ext cx="8396850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с  районной  библиотекой</a:t>
            </a:r>
          </a:p>
        </p:txBody>
      </p:sp>
      <p:pic>
        <p:nvPicPr>
          <p:cNvPr id="14" name="Рисунок 13" descr="xBs22KBCXB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8513" y="836613"/>
            <a:ext cx="2890837" cy="2376487"/>
          </a:xfrm>
          <a:prstGeom prst="rect">
            <a:avLst/>
          </a:prstGeom>
          <a:noFill/>
          <a:ln w="25400">
            <a:solidFill>
              <a:srgbClr val="FDD483"/>
            </a:solidFill>
            <a:miter lim="800000"/>
            <a:headEnd/>
            <a:tailEnd/>
          </a:ln>
          <a:effectLst>
            <a:outerShdw dist="107763" dir="2700000" algn="ctr" rotWithShape="0">
              <a:srgbClr val="CC6600">
                <a:alpha val="50000"/>
              </a:srgbClr>
            </a:outerShdw>
          </a:effectLst>
        </p:spPr>
      </p:pic>
      <p:pic>
        <p:nvPicPr>
          <p:cNvPr id="15" name="Рисунок 14" descr="01qz8lD5-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7363" y="3432175"/>
            <a:ext cx="4576762" cy="3182938"/>
          </a:xfrm>
          <a:prstGeom prst="rect">
            <a:avLst/>
          </a:prstGeom>
          <a:noFill/>
          <a:ln w="25400">
            <a:solidFill>
              <a:srgbClr val="FDD483"/>
            </a:solidFill>
            <a:miter lim="800000"/>
            <a:headEnd/>
            <a:tailEnd/>
          </a:ln>
          <a:effectLst>
            <a:outerShdw dist="107763" dir="2700000" algn="ctr" rotWithShape="0">
              <a:srgbClr val="CC6600">
                <a:alpha val="50000"/>
              </a:srgbClr>
            </a:outerShdw>
          </a:effectLst>
        </p:spPr>
      </p:pic>
      <p:pic>
        <p:nvPicPr>
          <p:cNvPr id="16" name="Рисунок 15" descr="yBePHgjW0h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429000"/>
            <a:ext cx="3878262" cy="3144838"/>
          </a:xfrm>
          <a:prstGeom prst="rect">
            <a:avLst/>
          </a:prstGeom>
          <a:noFill/>
          <a:ln w="25400">
            <a:solidFill>
              <a:srgbClr val="FDD483"/>
            </a:solidFill>
            <a:miter lim="800000"/>
            <a:headEnd/>
            <a:tailEnd/>
          </a:ln>
          <a:effectLst>
            <a:outerShdw dist="107763" dir="2700000" algn="ctr" rotWithShape="0">
              <a:srgbClr val="CC6600">
                <a:alpha val="50000"/>
              </a:srgbClr>
            </a:outerShdw>
          </a:effectLst>
        </p:spPr>
      </p:pic>
      <p:pic>
        <p:nvPicPr>
          <p:cNvPr id="17" name="Рисунок 16" descr="jKMDTFgHY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6525" y="836613"/>
            <a:ext cx="2343150" cy="2376487"/>
          </a:xfrm>
          <a:prstGeom prst="rect">
            <a:avLst/>
          </a:prstGeom>
          <a:noFill/>
          <a:ln w="25400">
            <a:solidFill>
              <a:srgbClr val="FDD483"/>
            </a:solidFill>
            <a:miter lim="800000"/>
            <a:headEnd/>
            <a:tailEnd/>
          </a:ln>
          <a:effectLst>
            <a:outerShdw dist="107763" dir="2700000" algn="ctr" rotWithShape="0">
              <a:srgbClr val="CC6600">
                <a:alpha val="50000"/>
              </a:srgbClr>
            </a:outerShdw>
          </a:effectLst>
        </p:spPr>
      </p:pic>
      <p:pic>
        <p:nvPicPr>
          <p:cNvPr id="25604" name="Picture 4" descr="https://pp.userapi.com/c840223/v840223726/63e01/v1Ru5O7Ia4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836712"/>
            <a:ext cx="3024336" cy="244827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160908_14342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363" y="3933825"/>
            <a:ext cx="2139950" cy="2735263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pic>
        <p:nvPicPr>
          <p:cNvPr id="6" name="Рисунок 5" descr="IMG_20160908_14375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2413" y="765175"/>
            <a:ext cx="2146300" cy="2951163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pic>
        <p:nvPicPr>
          <p:cNvPr id="7" name="Рисунок 6" descr="IMG_20160908_14380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765175"/>
            <a:ext cx="2079625" cy="2951163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pic>
        <p:nvPicPr>
          <p:cNvPr id="9" name="Рисунок 8" descr="IMG_20160908_143725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475" y="765175"/>
            <a:ext cx="2416175" cy="2951163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pic>
        <p:nvPicPr>
          <p:cNvPr id="9218" name="Picture 2" descr="http://time-for-rest.com/uploads/images/news/BibliotekaSamayaBolshaya/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213" y="3921125"/>
            <a:ext cx="5902325" cy="2792413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-64730" y="-108636"/>
            <a:ext cx="934993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мировыми библиотеками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941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5698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389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которая определяет его как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избирательную направленность личности, обращённую к области познания, её предметной стороне, самому процессу овладения знаниями. При этом объектом познавательного интереса является сам процесс познания, который характеризуется стремлением проникнуть в сущность явлений, познанием теоретических, научных основ определённых областей знаний, устойчивым стремлением к постоянному глубокому и основательному их изучению.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1440160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определении познавательного интереса, будем придерживаться позиции Г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И.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Щукиной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88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_04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109538"/>
            <a:ext cx="3192462" cy="3041650"/>
          </a:xfrm>
          <a:prstGeom prst="rect">
            <a:avLst/>
          </a:prstGeom>
          <a:noFill/>
          <a:ln w="25400">
            <a:solidFill>
              <a:srgbClr val="FDD483"/>
            </a:solidFill>
            <a:miter lim="800000"/>
            <a:headEnd/>
            <a:tailEnd/>
          </a:ln>
          <a:effectLst>
            <a:outerShdw dist="107763" dir="2700000" algn="ctr" rotWithShape="0">
              <a:srgbClr val="CC66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DSC_04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0" y="109538"/>
            <a:ext cx="4913313" cy="3062287"/>
          </a:xfrm>
          <a:prstGeom prst="rect">
            <a:avLst/>
          </a:prstGeom>
          <a:noFill/>
          <a:ln w="25400">
            <a:solidFill>
              <a:srgbClr val="FDD483"/>
            </a:solidFill>
            <a:miter lim="800000"/>
            <a:headEnd/>
            <a:tailEnd/>
          </a:ln>
          <a:effectLst>
            <a:outerShdw dist="107763" dir="2700000" algn="ctr" rotWithShape="0">
              <a:srgbClr val="CC66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DSC_047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8" y="3352800"/>
            <a:ext cx="3857625" cy="3330575"/>
          </a:xfrm>
          <a:prstGeom prst="rect">
            <a:avLst/>
          </a:prstGeom>
          <a:noFill/>
          <a:ln w="25400">
            <a:solidFill>
              <a:srgbClr val="FDD483"/>
            </a:solidFill>
            <a:miter lim="800000"/>
            <a:headEnd/>
            <a:tailEnd/>
          </a:ln>
          <a:effectLst>
            <a:outerShdw dist="107763" dir="2700000" algn="ctr" rotWithShape="0">
              <a:srgbClr val="CC66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DSC_04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800" y="3425825"/>
            <a:ext cx="4722813" cy="3260725"/>
          </a:xfrm>
          <a:prstGeom prst="rect">
            <a:avLst/>
          </a:prstGeom>
          <a:noFill/>
          <a:ln w="25400">
            <a:solidFill>
              <a:srgbClr val="FDD483"/>
            </a:solidFill>
            <a:miter lim="800000"/>
            <a:headEnd/>
            <a:tailEnd/>
          </a:ln>
          <a:effectLst>
            <a:outerShdw dist="107763" dir="2700000" algn="ctr" rotWithShape="0">
              <a:srgbClr val="CC66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34893"/>
      </p:ext>
    </p:extLst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Untitled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80988"/>
            <a:ext cx="8520113" cy="483716"/>
          </a:xfrm>
          <a:prstGeom prst="rect">
            <a:avLst/>
          </a:prstGeom>
          <a:noFill/>
        </p:spPr>
      </p:pic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77813" y="836613"/>
            <a:ext cx="8615362" cy="5811837"/>
            <a:chOff x="175" y="527"/>
            <a:chExt cx="5427" cy="3661"/>
          </a:xfrm>
        </p:grpSpPr>
        <p:pic>
          <p:nvPicPr>
            <p:cNvPr id="30725" name="Picture 5" descr="DSC014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5" y="1389"/>
              <a:ext cx="2098" cy="2796"/>
            </a:xfrm>
            <a:prstGeom prst="rect">
              <a:avLst/>
            </a:prstGeom>
            <a:noFill/>
            <a:ln w="63500" cmpd="dbl">
              <a:solidFill>
                <a:srgbClr val="FDD483"/>
              </a:solidFill>
              <a:miter lim="800000"/>
              <a:headEnd/>
              <a:tailEnd/>
            </a:ln>
            <a:effectLst/>
          </p:spPr>
        </p:pic>
        <p:pic>
          <p:nvPicPr>
            <p:cNvPr id="30729" name="Picture 9" descr="DSC01413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1" y="2115"/>
              <a:ext cx="2705" cy="2073"/>
            </a:xfrm>
            <a:prstGeom prst="rect">
              <a:avLst/>
            </a:prstGeom>
            <a:noFill/>
            <a:ln w="63500" cmpd="dbl">
              <a:solidFill>
                <a:srgbClr val="FDD483"/>
              </a:solidFill>
              <a:miter lim="800000"/>
              <a:headEnd/>
              <a:tailEnd/>
            </a:ln>
            <a:effectLst/>
          </p:spPr>
        </p:pic>
        <p:pic>
          <p:nvPicPr>
            <p:cNvPr id="30733" name="Picture 13" descr="DSC01415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57" y="527"/>
              <a:ext cx="1545" cy="2132"/>
            </a:xfrm>
            <a:prstGeom prst="rect">
              <a:avLst/>
            </a:prstGeom>
            <a:noFill/>
            <a:ln w="63500" cmpd="dbl">
              <a:solidFill>
                <a:srgbClr val="FDD483"/>
              </a:solidFill>
              <a:miter lim="800000"/>
              <a:headEnd/>
              <a:tailEnd/>
            </a:ln>
          </p:spPr>
        </p:pic>
        <p:pic>
          <p:nvPicPr>
            <p:cNvPr id="30726" name="Picture 6" descr="DSC0141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29" y="527"/>
              <a:ext cx="2177" cy="1633"/>
            </a:xfrm>
            <a:prstGeom prst="rect">
              <a:avLst/>
            </a:prstGeom>
            <a:noFill/>
            <a:ln w="63500" cmpd="dbl">
              <a:solidFill>
                <a:srgbClr val="FDD483"/>
              </a:solidFill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23850" y="187325"/>
            <a:ext cx="8569325" cy="6515100"/>
            <a:chOff x="204" y="118"/>
            <a:chExt cx="5398" cy="4104"/>
          </a:xfrm>
        </p:grpSpPr>
        <p:pic>
          <p:nvPicPr>
            <p:cNvPr id="31749" name="Picture 5" descr="DSC0141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661"/>
              <a:ext cx="2180" cy="2905"/>
            </a:xfrm>
            <a:prstGeom prst="rect">
              <a:avLst/>
            </a:prstGeom>
            <a:noFill/>
            <a:ln w="63500" cmpd="dbl">
              <a:solidFill>
                <a:srgbClr val="FDD483"/>
              </a:solidFill>
              <a:miter lim="800000"/>
              <a:headEnd/>
              <a:tailEnd/>
            </a:ln>
          </p:spPr>
        </p:pic>
        <p:pic>
          <p:nvPicPr>
            <p:cNvPr id="31751" name="Picture 7" descr="DSC01422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42" y="118"/>
              <a:ext cx="2860" cy="2092"/>
            </a:xfrm>
            <a:prstGeom prst="rect">
              <a:avLst/>
            </a:prstGeom>
            <a:noFill/>
            <a:ln w="63500" cmpd="dbl">
              <a:solidFill>
                <a:srgbClr val="FDD483"/>
              </a:solidFill>
              <a:miter lim="800000"/>
              <a:headEnd/>
              <a:tailEnd/>
            </a:ln>
          </p:spPr>
        </p:pic>
        <p:pic>
          <p:nvPicPr>
            <p:cNvPr id="31750" name="Picture 6" descr="DSC01412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77" y="1686"/>
              <a:ext cx="1874" cy="2536"/>
            </a:xfrm>
            <a:prstGeom prst="rect">
              <a:avLst/>
            </a:prstGeom>
            <a:noFill/>
            <a:ln w="63500" cmpd="dbl">
              <a:solidFill>
                <a:srgbClr val="FDD483"/>
              </a:solidFill>
              <a:miter lim="800000"/>
              <a:headEnd/>
              <a:tailEnd/>
            </a:ln>
          </p:spPr>
        </p:pic>
        <p:pic>
          <p:nvPicPr>
            <p:cNvPr id="31752" name="Picture 8" descr="DSC01419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68" y="2284"/>
              <a:ext cx="1834" cy="1938"/>
            </a:xfrm>
            <a:prstGeom prst="rect">
              <a:avLst/>
            </a:prstGeom>
            <a:noFill/>
            <a:ln w="63500" cmpd="dbl">
              <a:solidFill>
                <a:srgbClr val="FDD483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HK8et5k0Dg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413" y="762000"/>
            <a:ext cx="2678112" cy="3314700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pic>
        <p:nvPicPr>
          <p:cNvPr id="5" name="Рисунок 4" descr="Gn9Iz7pkhYM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4256088"/>
            <a:ext cx="4175125" cy="2413000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pic>
        <p:nvPicPr>
          <p:cNvPr id="6" name="Рисунок 5" descr="uJJTs6cB5w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413" y="4240213"/>
            <a:ext cx="3778250" cy="2427287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pic>
        <p:nvPicPr>
          <p:cNvPr id="8" name="Рисунок 7" descr="6pJ68ltzuc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38525" y="762000"/>
            <a:ext cx="5237163" cy="3300413"/>
          </a:xfrm>
          <a:prstGeom prst="rect">
            <a:avLst/>
          </a:prstGeom>
          <a:noFill/>
          <a:ln w="63500" cmpd="dbl">
            <a:solidFill>
              <a:srgbClr val="FDD483"/>
            </a:solidFill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32802" y="8326"/>
            <a:ext cx="859658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Самый лучший подарок – это книга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19" y="338328"/>
            <a:ext cx="8687047" cy="9304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помочь бездомным животным?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88145"/>
            <a:ext cx="4464496" cy="5209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88145"/>
            <a:ext cx="3646487" cy="4993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11960" y="404664"/>
            <a:ext cx="472286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Изучали научную литературу, сайты приютов Санкт-Петербурга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090" y="1484784"/>
            <a:ext cx="4438650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19064"/>
            <a:ext cx="4246562" cy="484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513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55" y="1484784"/>
            <a:ext cx="3888432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Изучали породы собак и кошек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977680" y="1359021"/>
            <a:ext cx="5184577" cy="5148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484784"/>
            <a:ext cx="1167586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923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83010" y="-1311877"/>
            <a:ext cx="7429500" cy="8892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15416"/>
            <a:ext cx="1656184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98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83060" y="-931540"/>
            <a:ext cx="7029400" cy="8892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132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1323" y="3757558"/>
            <a:ext cx="4289367" cy="295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344" y="274638"/>
            <a:ext cx="8736344" cy="77809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Поездка в приют для животных «Полянка</a:t>
            </a:r>
            <a:r>
              <a:rPr lang="ru-RU" sz="4000" dirty="0" smtClean="0">
                <a:solidFill>
                  <a:schemeClr val="bg1"/>
                </a:solidFill>
              </a:rPr>
              <a:t>»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828256"/>
            <a:ext cx="3744416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91481"/>
            <a:ext cx="5472608" cy="2485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3515">
            <a:off x="366657" y="1989281"/>
            <a:ext cx="1743075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079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Интеллектуальный компонент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Эмоциональный компонент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Волевой компонент 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96144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И.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Щукина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выделила следующие компоненты познавательного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интереса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12393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2299294" cy="283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267" y="1190359"/>
            <a:ext cx="3669962" cy="199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1382">
            <a:off x="5436096" y="3356993"/>
            <a:ext cx="3289239" cy="316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689648"/>
            <a:ext cx="2960595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6425">
            <a:off x="2670537" y="2202469"/>
            <a:ext cx="2338730" cy="13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67923" y="353931"/>
            <a:ext cx="66191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Посетили     </a:t>
            </a:r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«ЗООМИРОК»</a:t>
            </a:r>
            <a:endParaRPr lang="ru-RU" sz="4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3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2700337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Показали первоклассникам спектакль про дружбу, рассказали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приютах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08271"/>
            <a:ext cx="4687844" cy="26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940" y="3979932"/>
            <a:ext cx="5047884" cy="221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639621"/>
            <a:ext cx="1267464" cy="90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748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1388173"/>
            <a:ext cx="3384376" cy="53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498080" cy="49006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Наша работа не прошла зря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1388173"/>
            <a:ext cx="4230103" cy="545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068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13" y="1772816"/>
            <a:ext cx="4369792" cy="327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8328"/>
            <a:ext cx="8964488" cy="125272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Веселое путешествие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«Планету домашних 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животных»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88840"/>
            <a:ext cx="383641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607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Любопытство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Любознательность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Познавательный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Теоретический интерес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исследованиях ученых Н.Г. Морозовой, Г. И.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Щукиной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других определены следующие стадии развития познавательного интереса:</a:t>
            </a:r>
          </a:p>
        </p:txBody>
      </p:sp>
    </p:spTree>
    <p:extLst>
      <p:ext uri="{BB962C8B-B14F-4D97-AF65-F5344CB8AC3E}">
        <p14:creationId xmlns:p14="http://schemas.microsoft.com/office/powerpoint/2010/main" val="134263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Ситуативный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Устойчивый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активный интерес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Личностный интерес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вида познавательного интереса:</a:t>
            </a:r>
          </a:p>
        </p:txBody>
      </p:sp>
    </p:spTree>
    <p:extLst>
      <p:ext uri="{BB962C8B-B14F-4D97-AF65-F5344CB8AC3E}">
        <p14:creationId xmlns:p14="http://schemas.microsoft.com/office/powerpoint/2010/main" val="357192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Естественная, свободная атмосфера, которая вызывает подъем душевных сил ребенка;</a:t>
            </a:r>
          </a:p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Доступность преподавания, его занимательность, которая «отвечает опыту» ребенка, обеспечивает эмоциональный подъем и увлеченность;</a:t>
            </a:r>
          </a:p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Бережное отношение к индивидуальности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словия развития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познавательного интереса</a:t>
            </a:r>
            <a:r>
              <a:rPr lang="ru-RU" sz="4000" b="1" dirty="0" smtClean="0"/>
              <a:t>: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17120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86539" y="2714079"/>
            <a:ext cx="5178860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клуба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«Почемучка»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41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41769"/>
            <a:ext cx="3168352" cy="22032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клуба есть свой девиз и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628801"/>
            <a:ext cx="273630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Пять тысяч Где?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Семь тысяч КАК?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Сто тысяч Почему?</a:t>
            </a:r>
          </a:p>
          <a:p>
            <a:r>
              <a:rPr lang="ru-RU" sz="20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Р. Киплинг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pp.userapi.com/c840432/v840432867/44253/rZBIAfdZLn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905602"/>
            <a:ext cx="3240360" cy="2275847"/>
          </a:xfrm>
          <a:prstGeom prst="rect">
            <a:avLst/>
          </a:prstGeom>
          <a:noFill/>
        </p:spPr>
      </p:pic>
      <p:pic>
        <p:nvPicPr>
          <p:cNvPr id="5124" name="Picture 4" descr="https://pp.userapi.com/c840125/v840125867/6a54f/-RAhH2fbMP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789040"/>
            <a:ext cx="3440744" cy="2376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934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5"/>
            <a:ext cx="7812856" cy="5256584"/>
          </a:xfrm>
        </p:spPr>
        <p:txBody>
          <a:bodyPr>
            <a:no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Стремиться выполнять все задания клуба на отлично.</a:t>
            </a:r>
          </a:p>
          <a:p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Во время обсуждения вопроса, докладов, внимательно слушать, сидеть спокойно, не перебивать.</a:t>
            </a:r>
          </a:p>
          <a:p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Не обижаться на друзей, если у них получилось лучше выполнить задание.</a:t>
            </a:r>
          </a:p>
          <a:p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Работаем над темой всей командой, относимся доброжелательно друг к другу, помогаем тем, у кого не получается что-то.</a:t>
            </a:r>
          </a:p>
          <a:p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Во время заключительного заседание все вопросы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обсуждаем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сообща. Отвечает капитан команды.</a:t>
            </a:r>
          </a:p>
          <a:p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Капитан команды становится знаток, набравшие больше жетонов Мудрой Совы.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клуба «Почемучка»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45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354</TotalTime>
  <Words>524</Words>
  <Application>Microsoft Office PowerPoint</Application>
  <PresentationFormat>Экран (4:3)</PresentationFormat>
  <Paragraphs>73</Paragraphs>
  <Slides>33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Calibri</vt:lpstr>
      <vt:lpstr>Candara</vt:lpstr>
      <vt:lpstr>Symbol</vt:lpstr>
      <vt:lpstr>Times New Roman</vt:lpstr>
      <vt:lpstr>Волна</vt:lpstr>
      <vt:lpstr>«Развитие творческого потенциала младших дошкольников через занятия клуба «Почемучка»»  </vt:lpstr>
      <vt:lpstr>В определении познавательного интереса, будем придерживаться позиции Г. И. Щукиной,</vt:lpstr>
      <vt:lpstr>Г. И. Щукина  выделила следующие компоненты познавательного             интереса:</vt:lpstr>
      <vt:lpstr>В исследованиях ученых Н.Г. Морозовой, Г. И. Щукиной и других определены следующие стадии развития познавательного интереса:</vt:lpstr>
      <vt:lpstr>Три вида познавательного интереса:</vt:lpstr>
      <vt:lpstr>Условия развития  познавательного интереса:</vt:lpstr>
      <vt:lpstr> Структура клуба «Почемучка»</vt:lpstr>
      <vt:lpstr>У клуба есть свой девиз и символ </vt:lpstr>
      <vt:lpstr> Правила клуба «Почемучка»</vt:lpstr>
      <vt:lpstr>Этапы изучения темы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помочь бездомным животным?</vt:lpstr>
      <vt:lpstr>Презентация PowerPoint</vt:lpstr>
      <vt:lpstr>Изучали породы собак и кошек</vt:lpstr>
      <vt:lpstr>Презентация PowerPoint</vt:lpstr>
      <vt:lpstr>Презентация PowerPoint</vt:lpstr>
      <vt:lpstr>Поездка в приют для животных «Полянка»</vt:lpstr>
      <vt:lpstr>Презентация PowerPoint</vt:lpstr>
      <vt:lpstr>Показали первоклассникам спектакль про дружбу, рассказали о приютах.</vt:lpstr>
      <vt:lpstr>Наша работа не прошла зря</vt:lpstr>
      <vt:lpstr>Веселое путешествие  на «Планету домашних животных»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«Развитие познавательного интереса и творческих способностей младших дошкольников через занятия клуба «Почемучка»»</dc:title>
  <dc:creator>Владимир</dc:creator>
  <cp:lastModifiedBy>Наталья Чернышова</cp:lastModifiedBy>
  <cp:revision>37</cp:revision>
  <dcterms:created xsi:type="dcterms:W3CDTF">2018-01-15T07:05:33Z</dcterms:created>
  <dcterms:modified xsi:type="dcterms:W3CDTF">2018-01-17T20:33:36Z</dcterms:modified>
</cp:coreProperties>
</file>