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7" r:id="rId3"/>
    <p:sldId id="258" r:id="rId4"/>
    <p:sldId id="261" r:id="rId5"/>
    <p:sldId id="263" r:id="rId6"/>
    <p:sldId id="265" r:id="rId7"/>
    <p:sldId id="266" r:id="rId8"/>
    <p:sldId id="267" r:id="rId9"/>
    <p:sldId id="270" r:id="rId10"/>
    <p:sldId id="268" r:id="rId11"/>
    <p:sldId id="271" r:id="rId12"/>
    <p:sldId id="272" r:id="rId13"/>
    <p:sldId id="273" r:id="rId14"/>
    <p:sldId id="274" r:id="rId15"/>
    <p:sldId id="275" r:id="rId16"/>
    <p:sldId id="276" r:id="rId17"/>
    <p:sldId id="27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65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3932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85613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7571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710681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5882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3697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785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6088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5388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005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5634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99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838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7867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56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4E69D-930E-45D0-9A95-DB1DF09B15E2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8309BE9-E3E8-43E6-B40C-E90F48BB4E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0709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Проектирование урока с индивидуальным образовательным маршрутом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4223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54039556"/>
              </p:ext>
            </p:extLst>
          </p:nvPr>
        </p:nvGraphicFramePr>
        <p:xfrm>
          <a:off x="1030011" y="2133600"/>
          <a:ext cx="10474602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686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923393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587062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254927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Объяснени</a:t>
                      </a:r>
                      <a:r>
                        <a:rPr lang="ru-RU" sz="1800" baseline="0" dirty="0" smtClean="0"/>
                        <a:t>е (изучение нового): формировать понятие, представление о…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9919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5302455"/>
              </p:ext>
            </p:extLst>
          </p:nvPr>
        </p:nvGraphicFramePr>
        <p:xfrm>
          <a:off x="1030011" y="2133600"/>
          <a:ext cx="10474602" cy="402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0748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870841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481959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349520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Первичное</a:t>
                      </a:r>
                      <a:r>
                        <a:rPr lang="ru-RU" sz="1200" baseline="0" dirty="0" smtClean="0"/>
                        <a:t> закрепление знаний: 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формировать учебные действия по использованию алгоритмов, 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правил; продолжить формирование УУД по работе с оглавлением, иллюстрациями, со словарями учебника и т.д.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i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861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7319072"/>
              </p:ext>
            </p:extLst>
          </p:nvPr>
        </p:nvGraphicFramePr>
        <p:xfrm>
          <a:off x="1030011" y="2133600"/>
          <a:ext cx="10474602" cy="372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6251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839310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621740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745767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Формирование УУД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условиях использования нового содержания: </a:t>
                      </a:r>
                      <a:r>
                        <a:rPr lang="ru-RU" sz="14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закрепить, повторить, продолжить формирование УУД.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425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14517899"/>
              </p:ext>
            </p:extLst>
          </p:nvPr>
        </p:nvGraphicFramePr>
        <p:xfrm>
          <a:off x="1030011" y="2133600"/>
          <a:ext cx="10474602" cy="383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1258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818290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608082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265438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Контроль результатов деятельности учащихся или хода усвоения нового материала </a:t>
                      </a: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проконтролировать умение учеников использовать … при устных ответах; проверить умение учеников использовать ранее изученное правило в новых условиях и т. д.)</a:t>
                      </a:r>
                      <a:endParaRPr lang="ru-RU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dirty="0" smtClean="0"/>
                    </a:p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7316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32346988"/>
              </p:ext>
            </p:extLst>
          </p:nvPr>
        </p:nvGraphicFramePr>
        <p:xfrm>
          <a:off x="1030011" y="2133600"/>
          <a:ext cx="10474602" cy="332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9217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870841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608083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254927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Рефлексия: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ru-RU" sz="11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формировать личную ответственность за результаты коллективной деятельности.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2041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Выход информации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/>
              <a:t>Любая информация запоминается лучше, если вход и выход информации будет выполнен разными способами: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2800" b="1" dirty="0">
              <a:solidFill>
                <a:srgbClr val="8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800000"/>
                </a:solidFill>
              </a:rPr>
              <a:t>послушать учителя – нарисовать,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800000"/>
                </a:solidFill>
              </a:rPr>
              <a:t>прочитать – написать заметку,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800000"/>
                </a:solidFill>
              </a:rPr>
              <a:t>прочитать – рассказать одноклассникам и др.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1468222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Резюме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Составить высказывание из 20 слов, в котором будут слова: обучающиеся с ОВЗ, дифференциация, доступность, взаимодействие.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448630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Рефлексируем</a:t>
            </a:r>
            <a:endParaRPr lang="ru-RU" b="1" dirty="0"/>
          </a:p>
        </p:txBody>
      </p:sp>
      <p:pic>
        <p:nvPicPr>
          <p:cNvPr id="4" name="Рисунок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95945" y="3216166"/>
            <a:ext cx="2107174" cy="2822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8000" y="2690336"/>
            <a:ext cx="6096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sz="1600" u="sng" dirty="0"/>
              <a:t>Каждый ребенок уникален</a:t>
            </a:r>
            <a:r>
              <a:rPr lang="ru-RU" sz="1600" dirty="0"/>
              <a:t>, индивидуален и особенный. </a:t>
            </a:r>
            <a:r>
              <a:rPr lang="ru-RU" sz="1600" u="sng" dirty="0"/>
              <a:t>Он</a:t>
            </a:r>
            <a:r>
              <a:rPr lang="ru-RU" sz="1600" dirty="0"/>
              <a:t> постоянно </a:t>
            </a:r>
            <a:r>
              <a:rPr lang="ru-RU" sz="1600" u="sng" dirty="0" smtClean="0"/>
              <a:t>изучает </a:t>
            </a:r>
            <a:r>
              <a:rPr lang="ru-RU" sz="1600" u="sng" dirty="0"/>
              <a:t>и </a:t>
            </a:r>
            <a:r>
              <a:rPr lang="ru-RU" sz="1600" u="sng" dirty="0" smtClean="0"/>
              <a:t>исследует </a:t>
            </a:r>
            <a:r>
              <a:rPr lang="ru-RU" sz="1600" u="sng" dirty="0"/>
              <a:t>мир</a:t>
            </a:r>
            <a:r>
              <a:rPr lang="ru-RU" sz="1600" dirty="0"/>
              <a:t>, перерабатывая поступающую к нему информацию и </a:t>
            </a:r>
            <a:r>
              <a:rPr lang="ru-RU" sz="1600" u="sng" dirty="0"/>
              <a:t>получает</a:t>
            </a:r>
            <a:r>
              <a:rPr lang="ru-RU" sz="1600" dirty="0"/>
              <a:t>, таким образом, </a:t>
            </a:r>
            <a:r>
              <a:rPr lang="ru-RU" sz="1600" u="sng" dirty="0"/>
              <a:t>новые знания о мире</a:t>
            </a:r>
            <a:r>
              <a:rPr lang="ru-RU" sz="1600" u="sng" dirty="0" smtClean="0"/>
              <a:t>.</a:t>
            </a:r>
            <a:r>
              <a:rPr lang="ru-RU" sz="1600" dirty="0" smtClean="0"/>
              <a:t> </a:t>
            </a:r>
            <a:r>
              <a:rPr lang="ru-RU" sz="1600" u="sng" dirty="0" smtClean="0"/>
              <a:t>Некоторым </a:t>
            </a:r>
            <a:r>
              <a:rPr lang="ru-RU" sz="1600" u="sng" dirty="0"/>
              <a:t>детям </a:t>
            </a:r>
            <a:r>
              <a:rPr lang="ru-RU" sz="1600" dirty="0"/>
              <a:t>чтобы учиться и развиваться, </a:t>
            </a:r>
            <a:r>
              <a:rPr lang="ru-RU" sz="1600" u="sng" dirty="0"/>
              <a:t>необходима</a:t>
            </a:r>
            <a:r>
              <a:rPr lang="ru-RU" sz="1600" dirty="0"/>
              <a:t> дополнительная стимуляция, </a:t>
            </a:r>
            <a:r>
              <a:rPr lang="ru-RU" sz="1600" u="sng" dirty="0"/>
              <a:t>помощь и поддержка взрослых. У них имеются</a:t>
            </a:r>
            <a:r>
              <a:rPr lang="ru-RU" sz="1600" dirty="0"/>
              <a:t> специфические </a:t>
            </a:r>
            <a:r>
              <a:rPr lang="ru-RU" sz="1600" u="sng" dirty="0"/>
              <a:t>проблемы,</a:t>
            </a:r>
            <a:r>
              <a:rPr lang="ru-RU" sz="1600" dirty="0"/>
              <a:t> ограничивающие их способность к развитию, и, как правило, </a:t>
            </a:r>
            <a:r>
              <a:rPr lang="ru-RU" sz="1600" u="sng" dirty="0"/>
              <a:t>они не могут решить эти проблемы без помощи </a:t>
            </a:r>
            <a:r>
              <a:rPr lang="ru-RU" sz="1600" u="sng" dirty="0" smtClean="0"/>
              <a:t>взрослых.</a:t>
            </a:r>
            <a:r>
              <a:rPr lang="ru-RU" altLang="ru-RU" sz="1600" b="1" u="sng" dirty="0" smtClean="0">
                <a:solidFill>
                  <a:srgbClr val="C00000"/>
                </a:solidFill>
              </a:rPr>
              <a:t> </a:t>
            </a:r>
          </a:p>
          <a:p>
            <a:pPr algn="just">
              <a:spcBef>
                <a:spcPct val="0"/>
              </a:spcBef>
            </a:pPr>
            <a:r>
              <a:rPr lang="ru-RU" altLang="ru-RU" sz="1600" b="1" dirty="0" smtClean="0">
                <a:solidFill>
                  <a:srgbClr val="C00000"/>
                </a:solidFill>
              </a:rPr>
              <a:t>Всей </a:t>
            </a:r>
            <a:r>
              <a:rPr lang="ru-RU" altLang="ru-RU" sz="1600" b="1" dirty="0">
                <a:solidFill>
                  <a:srgbClr val="C00000"/>
                </a:solidFill>
              </a:rPr>
              <a:t>командой покажите синхронными движениями значение подчеркнутых слов, пока один член команды выразительно читает всё </a:t>
            </a:r>
            <a:r>
              <a:rPr lang="ru-RU" altLang="ru-RU" sz="1600" b="1" dirty="0" smtClean="0">
                <a:solidFill>
                  <a:srgbClr val="C00000"/>
                </a:solidFill>
              </a:rPr>
              <a:t>определение.</a:t>
            </a:r>
            <a:endParaRPr lang="ru-RU" altLang="ru-RU" sz="1600" b="1" dirty="0">
              <a:solidFill>
                <a:srgbClr val="C00000"/>
              </a:solidFill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61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Шаг первый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Смотрим тему урока в КТП, определяем его место в системе уроков по данной теме,  связь с другими уроками, определяем </a:t>
            </a:r>
            <a:r>
              <a:rPr lang="ru-RU" sz="3200" b="1" dirty="0"/>
              <a:t>тип</a:t>
            </a:r>
            <a:r>
              <a:rPr lang="ru-RU" sz="3200" dirty="0"/>
              <a:t> урока (от этого будет зависеть  результативность), основную цель (выделяем объект прочного усвоения), задачи.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761861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Шаг второй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3200" dirty="0"/>
              <a:t>Просматриваем содержание урока с целью определения его объема, видов деятельности обучающихся, возможности дифференциации. Включаем повторение в структуру урока. 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211759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Шаг третий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Определяем, какие универсальные учебные действия будем формировать на данном уроке.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17475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Шаг четвертый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3600" dirty="0"/>
              <a:t>Определяем трудности, которые будут испытывать обучающиеся с ЗПР при изучении </a:t>
            </a:r>
            <a:r>
              <a:rPr lang="ru-RU" altLang="ru-RU" sz="3600" b="1" dirty="0"/>
              <a:t>данного</a:t>
            </a:r>
            <a:r>
              <a:rPr lang="ru-RU" altLang="ru-RU" sz="3600" dirty="0"/>
              <a:t> материала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819992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Шаг пятый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Приступаем к проектированию урока</a:t>
            </a:r>
          </a:p>
          <a:p>
            <a:pPr marL="0" indent="0">
              <a:buNone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1087661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59421323"/>
              </p:ext>
            </p:extLst>
          </p:nvPr>
        </p:nvGraphicFramePr>
        <p:xfrm>
          <a:off x="1030011" y="2133600"/>
          <a:ext cx="10474602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2072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902372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629104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349520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Организационный момент. </a:t>
                      </a:r>
                      <a:r>
                        <a:rPr lang="ru-RU" sz="1600" baseline="0" dirty="0" smtClean="0"/>
                        <a:t>Организовать целенаправленное внимание на начало урока. </a:t>
                      </a:r>
                      <a:endParaRPr lang="ru-RU" sz="16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054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98155121"/>
              </p:ext>
            </p:extLst>
          </p:nvPr>
        </p:nvGraphicFramePr>
        <p:xfrm>
          <a:off x="1030011" y="2133600"/>
          <a:ext cx="10474602" cy="363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3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723696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296969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Целеполагание:</a:t>
                      </a:r>
                      <a:r>
                        <a:rPr lang="ru-RU" sz="160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формировать представления детей о том, что нового они узнают на уроке и чему научатся.</a:t>
                      </a:r>
                      <a:endParaRPr lang="ru-RU" sz="1600" i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0181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Технологическая карта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10106372"/>
              </p:ext>
            </p:extLst>
          </p:nvPr>
        </p:nvGraphicFramePr>
        <p:xfrm>
          <a:off x="1030011" y="2133600"/>
          <a:ext cx="10474602" cy="3478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989">
                  <a:extLst>
                    <a:ext uri="{9D8B030D-6E8A-4147-A177-3AD203B41FA5}">
                      <a16:colId xmlns:a16="http://schemas.microsoft.com/office/drawing/2014/main" xmlns="" val="1446810996"/>
                    </a:ext>
                  </a:extLst>
                </a:gridCol>
                <a:gridCol w="1912883">
                  <a:extLst>
                    <a:ext uri="{9D8B030D-6E8A-4147-A177-3AD203B41FA5}">
                      <a16:colId xmlns:a16="http://schemas.microsoft.com/office/drawing/2014/main" xmlns="" val="1036302154"/>
                    </a:ext>
                  </a:extLst>
                </a:gridCol>
                <a:gridCol w="1734207">
                  <a:extLst>
                    <a:ext uri="{9D8B030D-6E8A-4147-A177-3AD203B41FA5}">
                      <a16:colId xmlns:a16="http://schemas.microsoft.com/office/drawing/2014/main" xmlns="" val="211105866"/>
                    </a:ext>
                  </a:extLst>
                </a:gridCol>
                <a:gridCol w="1317989">
                  <a:extLst>
                    <a:ext uri="{9D8B030D-6E8A-4147-A177-3AD203B41FA5}">
                      <a16:colId xmlns:a16="http://schemas.microsoft.com/office/drawing/2014/main" xmlns="" val="4108633679"/>
                    </a:ext>
                  </a:extLst>
                </a:gridCol>
                <a:gridCol w="1551335">
                  <a:extLst>
                    <a:ext uri="{9D8B030D-6E8A-4147-A177-3AD203B41FA5}">
                      <a16:colId xmlns:a16="http://schemas.microsoft.com/office/drawing/2014/main" xmlns="" val="1633828238"/>
                    </a:ext>
                  </a:extLst>
                </a:gridCol>
                <a:gridCol w="1940199">
                  <a:extLst>
                    <a:ext uri="{9D8B030D-6E8A-4147-A177-3AD203B41FA5}">
                      <a16:colId xmlns:a16="http://schemas.microsoft.com/office/drawing/2014/main" xmlns="" val="3954452657"/>
                    </a:ext>
                  </a:extLst>
                </a:gridCol>
              </a:tblGrid>
              <a:tr h="386547"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Этап урока, цель этапа</a:t>
                      </a:r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Деятельность учителя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Деятельность обучающихся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dirty="0" smtClean="0"/>
                        <a:t>Формируемые УУД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8448889"/>
                  </a:ext>
                </a:extLst>
              </a:tr>
              <a:tr h="125627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базовом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 повышенном уровне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Индивидуальный маршрут</a:t>
                      </a:r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756415"/>
                  </a:ext>
                </a:extLst>
              </a:tr>
              <a:tr h="1836099">
                <a:tc>
                  <a:txBody>
                    <a:bodyPr/>
                    <a:lstStyle/>
                    <a:p>
                      <a:r>
                        <a:rPr lang="ru-RU" sz="1800" i="0" dirty="0" smtClean="0"/>
                        <a:t>Актуализация</a:t>
                      </a:r>
                      <a:r>
                        <a:rPr lang="ru-RU" sz="1800" i="0" baseline="0" dirty="0" smtClean="0"/>
                        <a:t> знаний: повторить</a:t>
                      </a:r>
                    </a:p>
                    <a:p>
                      <a:r>
                        <a:rPr lang="ru-RU" sz="1800" i="0" baseline="0" dirty="0" smtClean="0"/>
                        <a:t>…, найти…, </a:t>
                      </a:r>
                    </a:p>
                    <a:p>
                      <a:endParaRPr lang="ru-RU" sz="1800" i="0" baseline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177431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8371" y="3489434"/>
            <a:ext cx="1545021" cy="2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595958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300</TotalTime>
  <Words>561</Words>
  <Application>Microsoft Office PowerPoint</Application>
  <PresentationFormat>Произвольный</PresentationFormat>
  <Paragraphs>100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Легкий дым</vt:lpstr>
      <vt:lpstr>Проектирование урока с индивидуальным образовательным маршрутом</vt:lpstr>
      <vt:lpstr>Шаг первый</vt:lpstr>
      <vt:lpstr>Шаг второй</vt:lpstr>
      <vt:lpstr>Шаг третий</vt:lpstr>
      <vt:lpstr>Шаг четвертый</vt:lpstr>
      <vt:lpstr>Шаг пятый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Технологическая карта</vt:lpstr>
      <vt:lpstr>Выход информации</vt:lpstr>
      <vt:lpstr>Резюме</vt:lpstr>
      <vt:lpstr>Рефлексируем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 урока с индивидуальным образовательным маршрутом</dc:title>
  <dc:creator>Смирнова Светлана Анатольевна</dc:creator>
  <cp:lastModifiedBy>user1</cp:lastModifiedBy>
  <cp:revision>19</cp:revision>
  <dcterms:created xsi:type="dcterms:W3CDTF">2018-08-28T09:02:49Z</dcterms:created>
  <dcterms:modified xsi:type="dcterms:W3CDTF">2018-11-20T14:47:13Z</dcterms:modified>
</cp:coreProperties>
</file>