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65" r:id="rId2"/>
    <p:sldId id="381" r:id="rId3"/>
    <p:sldId id="382" r:id="rId4"/>
    <p:sldId id="367" r:id="rId5"/>
    <p:sldId id="372" r:id="rId6"/>
    <p:sldId id="378" r:id="rId7"/>
    <p:sldId id="379" r:id="rId8"/>
    <p:sldId id="373" r:id="rId9"/>
    <p:sldId id="374" r:id="rId10"/>
    <p:sldId id="375" r:id="rId11"/>
    <p:sldId id="376" r:id="rId12"/>
    <p:sldId id="377" r:id="rId13"/>
    <p:sldId id="340" r:id="rId14"/>
    <p:sldId id="368" r:id="rId15"/>
    <p:sldId id="341" r:id="rId16"/>
    <p:sldId id="261" r:id="rId17"/>
    <p:sldId id="269" r:id="rId18"/>
    <p:sldId id="270" r:id="rId19"/>
    <p:sldId id="271" r:id="rId20"/>
    <p:sldId id="272" r:id="rId21"/>
    <p:sldId id="348" r:id="rId22"/>
    <p:sldId id="352" r:id="rId23"/>
    <p:sldId id="353" r:id="rId24"/>
    <p:sldId id="356" r:id="rId25"/>
    <p:sldId id="383" r:id="rId26"/>
    <p:sldId id="384" r:id="rId27"/>
    <p:sldId id="385" r:id="rId28"/>
    <p:sldId id="386" r:id="rId29"/>
    <p:sldId id="38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88" autoAdjust="0"/>
    <p:restoredTop sz="94660"/>
  </p:normalViewPr>
  <p:slideViewPr>
    <p:cSldViewPr>
      <p:cViewPr varScale="1">
        <p:scale>
          <a:sx n="73" d="100"/>
          <a:sy n="73" d="100"/>
        </p:scale>
        <p:origin x="-11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5474A-1864-468D-BAA3-4D951A386467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028AE-4EBA-41F1-B703-48664CC7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0626" y="1142636"/>
            <a:ext cx="4475163" cy="308642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400253"/>
            <a:ext cx="5486976" cy="360057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884088" y="8685104"/>
            <a:ext cx="2972472" cy="45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863" tIns="43089" rIns="82863" bIns="43089" anchor="b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r" hangingPunct="1">
              <a:lnSpc>
                <a:spcPct val="100000"/>
              </a:lnSpc>
              <a:buSzPct val="45000"/>
              <a:buFont typeface="Wingdings" charset="2"/>
              <a:buNone/>
            </a:pPr>
            <a:fld id="{56EB6DE0-5E3A-4562-8AA8-2301C9B90416}" type="slidenum">
              <a:rPr lang="ru-RU" altLang="ru-RU" sz="1100"/>
              <a:pPr algn="r" hangingPunct="1">
                <a:lnSpc>
                  <a:spcPct val="100000"/>
                </a:lnSpc>
                <a:buSzPct val="45000"/>
                <a:buFont typeface="Wingdings" charset="2"/>
                <a:buNone/>
              </a:pPr>
              <a:t>2</a:t>
            </a:fld>
            <a:endParaRPr lang="ru-RU" altLang="ru-RU" sz="11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0626" y="1142636"/>
            <a:ext cx="4475163" cy="308642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400253"/>
            <a:ext cx="5486976" cy="360057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884088" y="8685104"/>
            <a:ext cx="2972472" cy="45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863" tIns="43089" rIns="82863" bIns="43089" anchor="b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r" hangingPunct="1">
              <a:lnSpc>
                <a:spcPct val="100000"/>
              </a:lnSpc>
              <a:buSzPct val="45000"/>
              <a:buFont typeface="Wingdings" charset="2"/>
              <a:buNone/>
            </a:pPr>
            <a:fld id="{56EB6DE0-5E3A-4562-8AA8-2301C9B90416}" type="slidenum">
              <a:rPr lang="ru-RU" altLang="ru-RU" sz="1100"/>
              <a:pPr algn="r" hangingPunct="1">
                <a:lnSpc>
                  <a:spcPct val="100000"/>
                </a:lnSpc>
                <a:buSzPct val="45000"/>
                <a:buFont typeface="Wingdings" charset="2"/>
                <a:buNone/>
              </a:pPr>
              <a:t>3</a:t>
            </a:fld>
            <a:endParaRPr lang="ru-RU" altLang="ru-RU" sz="11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>
            <a:round/>
            <a:headEnd/>
            <a:tailEnd/>
          </a:ln>
        </p:spPr>
        <p:txBody>
          <a:bodyPr/>
          <a:lstStyle/>
          <a:p>
            <a:fld id="{3E5DAE31-508F-4D3B-A579-92E0F2810674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450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solidFill>
            <a:srgbClr val="FFFFFF"/>
          </a:solidFill>
          <a:ln/>
        </p:spPr>
      </p:sp>
      <p:sp>
        <p:nvSpPr>
          <p:cNvPr id="450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321" y="4343510"/>
            <a:ext cx="5487358" cy="4114289"/>
          </a:xfrm>
          <a:noFill/>
        </p:spPr>
        <p:txBody>
          <a:bodyPr wrap="none" anchor="ctr"/>
          <a:lstStyle/>
          <a:p>
            <a:endParaRPr lang="ru-RU" altLang="ru-RU" smtClean="0"/>
          </a:p>
        </p:txBody>
      </p:sp>
      <p:sp>
        <p:nvSpPr>
          <p:cNvPr id="45061" name="Text Box 3"/>
          <p:cNvSpPr txBox="1">
            <a:spLocks noChangeArrowheads="1"/>
          </p:cNvSpPr>
          <p:nvPr/>
        </p:nvSpPr>
        <p:spPr bwMode="auto">
          <a:xfrm>
            <a:off x="3885081" y="8685559"/>
            <a:ext cx="2971321" cy="45698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b"/>
          <a:lstStyle/>
          <a:p>
            <a:pPr algn="r"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491E8FCD-AC08-45F4-9BA2-FEA330270CC4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 algn="r" eaLnBrk="1" hangingPunct="1">
                <a:buSzPct val="100000"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13</a:t>
            </a:fld>
            <a:endParaRPr lang="ru-RU" alt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0626" y="1142636"/>
            <a:ext cx="4475163" cy="308642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400253"/>
            <a:ext cx="5486976" cy="360057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884088" y="8685104"/>
            <a:ext cx="2972472" cy="45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863" tIns="43089" rIns="82863" bIns="43089" anchor="b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r" hangingPunct="1">
              <a:lnSpc>
                <a:spcPct val="100000"/>
              </a:lnSpc>
              <a:buSzPct val="45000"/>
              <a:buFont typeface="Wingdings" charset="2"/>
              <a:buNone/>
            </a:pPr>
            <a:fld id="{56EB6DE0-5E3A-4562-8AA8-2301C9B90416}" type="slidenum">
              <a:rPr lang="ru-RU" altLang="ru-RU" sz="1100"/>
              <a:pPr algn="r" hangingPunct="1">
                <a:lnSpc>
                  <a:spcPct val="100000"/>
                </a:lnSpc>
                <a:buSzPct val="45000"/>
                <a:buFont typeface="Wingdings" charset="2"/>
                <a:buNone/>
              </a:pPr>
              <a:t>25</a:t>
            </a:fld>
            <a:endParaRPr lang="ru-RU" altLang="ru-RU" sz="11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0626" y="1142636"/>
            <a:ext cx="4475163" cy="308642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400253"/>
            <a:ext cx="5486976" cy="360057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884088" y="8685104"/>
            <a:ext cx="2972472" cy="45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863" tIns="43089" rIns="82863" bIns="43089" anchor="b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r" hangingPunct="1">
              <a:lnSpc>
                <a:spcPct val="100000"/>
              </a:lnSpc>
              <a:buSzPct val="45000"/>
              <a:buFont typeface="Wingdings" charset="2"/>
              <a:buNone/>
            </a:pPr>
            <a:fld id="{56EB6DE0-5E3A-4562-8AA8-2301C9B90416}" type="slidenum">
              <a:rPr lang="ru-RU" altLang="ru-RU" sz="1100"/>
              <a:pPr algn="r" hangingPunct="1">
                <a:lnSpc>
                  <a:spcPct val="100000"/>
                </a:lnSpc>
                <a:buSzPct val="45000"/>
                <a:buFont typeface="Wingdings" charset="2"/>
                <a:buNone/>
              </a:pPr>
              <a:t>26</a:t>
            </a:fld>
            <a:endParaRPr lang="ru-RU" altLang="ru-RU" sz="11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0626" y="1142636"/>
            <a:ext cx="4475163" cy="308642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400253"/>
            <a:ext cx="5486976" cy="360057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884088" y="8685104"/>
            <a:ext cx="2972472" cy="45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863" tIns="43089" rIns="82863" bIns="43089" anchor="b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r" hangingPunct="1">
              <a:lnSpc>
                <a:spcPct val="100000"/>
              </a:lnSpc>
              <a:buSzPct val="45000"/>
              <a:buFont typeface="Wingdings" charset="2"/>
              <a:buNone/>
            </a:pPr>
            <a:fld id="{56EB6DE0-5E3A-4562-8AA8-2301C9B90416}" type="slidenum">
              <a:rPr lang="ru-RU" altLang="ru-RU" sz="1100"/>
              <a:pPr algn="r" hangingPunct="1">
                <a:lnSpc>
                  <a:spcPct val="100000"/>
                </a:lnSpc>
                <a:buSzPct val="45000"/>
                <a:buFont typeface="Wingdings" charset="2"/>
                <a:buNone/>
              </a:pPr>
              <a:t>27</a:t>
            </a:fld>
            <a:endParaRPr lang="ru-RU" altLang="ru-RU" sz="11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90626" y="1142636"/>
            <a:ext cx="4475163" cy="308642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400253"/>
            <a:ext cx="5486976" cy="360057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884088" y="8685104"/>
            <a:ext cx="2972472" cy="458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863" tIns="43089" rIns="82863" bIns="43089" anchor="b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r" hangingPunct="1">
              <a:lnSpc>
                <a:spcPct val="100000"/>
              </a:lnSpc>
              <a:buSzPct val="45000"/>
              <a:buFont typeface="Wingdings" charset="2"/>
              <a:buNone/>
            </a:pPr>
            <a:fld id="{56EB6DE0-5E3A-4562-8AA8-2301C9B90416}" type="slidenum">
              <a:rPr lang="ru-RU" altLang="ru-RU" sz="1100"/>
              <a:pPr algn="r" hangingPunct="1">
                <a:lnSpc>
                  <a:spcPct val="100000"/>
                </a:lnSpc>
                <a:buSzPct val="45000"/>
                <a:buFont typeface="Wingdings" charset="2"/>
                <a:buNone/>
              </a:pPr>
              <a:t>28</a:t>
            </a:fld>
            <a:endParaRPr lang="ru-RU" altLang="ru-RU" sz="11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373FD-54F0-4A7D-B6A0-BA42E18D2E9B}" type="datetimeFigureOut">
              <a:rPr lang="ru-RU" smtClean="0"/>
              <a:pPr/>
              <a:t>19.05.2018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0" y="0"/>
            <a:ext cx="10079038" cy="7558088"/>
            <a:chOff x="0" y="0"/>
            <a:chExt cx="6349" cy="4761"/>
          </a:xfrm>
        </p:grpSpPr>
        <p:sp>
          <p:nvSpPr>
            <p:cNvPr id="7" name="Rectangle 2"/>
            <p:cNvSpPr>
              <a:spLocks noChangeArrowheads="1"/>
            </p:cNvSpPr>
            <p:nvPr/>
          </p:nvSpPr>
          <p:spPr bwMode="auto">
            <a:xfrm>
              <a:off x="2" y="0"/>
              <a:ext cx="6347" cy="4761"/>
            </a:xfrm>
            <a:prstGeom prst="rect">
              <a:avLst/>
            </a:prstGeom>
            <a:solidFill>
              <a:srgbClr val="255997"/>
            </a:solidFill>
            <a:ln>
              <a:noFill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888" t="37506" r="8888" b="10745"/>
            <a:stretch>
              <a:fillRect/>
            </a:stretch>
          </p:blipFill>
          <p:spPr bwMode="auto">
            <a:xfrm>
              <a:off x="0" y="935"/>
              <a:ext cx="6339" cy="2649"/>
            </a:xfrm>
            <a:prstGeom prst="rect">
              <a:avLst/>
            </a:prstGeom>
            <a:noFill/>
            <a:ln>
              <a:noFill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 l="8888" t="37506" r="8888" b="10745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0" y="935"/>
              <a:ext cx="6349" cy="2676"/>
            </a:xfrm>
            <a:prstGeom prst="rect">
              <a:avLst/>
            </a:prstGeom>
            <a:solidFill>
              <a:srgbClr val="FFFFFF">
                <a:alpha val="43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99592" y="1928802"/>
            <a:ext cx="8244408" cy="3643338"/>
          </a:xfrm>
        </p:spPr>
        <p:txBody>
          <a:bodyPr>
            <a:normAutofit/>
          </a:bodyPr>
          <a:lstStyle/>
          <a:p>
            <a:endParaRPr lang="ru-RU" b="1" spc="-1" dirty="0" smtClean="0">
              <a:solidFill>
                <a:schemeClr val="accent1">
                  <a:lumMod val="7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ru-RU" b="1" spc="-1" dirty="0" smtClean="0">
              <a:solidFill>
                <a:schemeClr val="accent1">
                  <a:lumMod val="7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ru-RU" b="1" spc="-1" dirty="0" smtClean="0">
                <a:solidFill>
                  <a:schemeClr val="accent1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Трудности школьного обучения:   причины возникновения и их выявление</a:t>
            </a:r>
            <a:endParaRPr lang="ru-RU" dirty="0"/>
          </a:p>
        </p:txBody>
      </p:sp>
      <p:grpSp>
        <p:nvGrpSpPr>
          <p:cNvPr id="14" name="Group 7"/>
          <p:cNvGrpSpPr>
            <a:grpSpLocks noGrp="1"/>
          </p:cNvGrpSpPr>
          <p:nvPr>
            <p:ph type="ctrTitle"/>
          </p:nvPr>
        </p:nvGrpSpPr>
        <p:grpSpPr bwMode="auto">
          <a:xfrm>
            <a:off x="1857356" y="285751"/>
            <a:ext cx="7415232" cy="18253483"/>
            <a:chOff x="556" y="123"/>
            <a:chExt cx="4668" cy="10800"/>
          </a:xfrm>
        </p:grpSpPr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1559" y="123"/>
              <a:ext cx="3665" cy="10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1pPr>
              <a:lvl2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2pPr>
              <a:lvl3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3pPr>
              <a:lvl4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4pPr>
              <a:lvl5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5pPr>
              <a:lvl6pPr marL="25146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6pPr>
              <a:lvl7pPr marL="29718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7pPr>
              <a:lvl8pPr marL="34290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8pPr>
              <a:lvl9pPr marL="38862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9pPr>
            </a:lstStyle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r>
                <a:rPr lang="ru-RU" altLang="ru-RU" sz="2000" b="1" dirty="0">
                  <a:solidFill>
                    <a:srgbClr val="FFFFFF"/>
                  </a:solidFill>
                  <a:latin typeface="Segoe UI Light" pitchFamily="32" charset="0"/>
                </a:rPr>
                <a:t>Российская  Академия наук</a:t>
              </a: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r>
                <a:rPr lang="ru-RU" altLang="ru-RU" sz="2000" b="1" dirty="0">
                  <a:solidFill>
                    <a:srgbClr val="FFFFFF"/>
                  </a:solidFill>
                  <a:latin typeface="Segoe UI Light" pitchFamily="32" charset="0"/>
                </a:rPr>
                <a:t>Издательский комплекс «Наука»</a:t>
              </a: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r>
                <a:rPr lang="ru-RU" altLang="ru-RU" sz="2000" b="1" dirty="0">
                  <a:solidFill>
                    <a:srgbClr val="FFFFFF"/>
                  </a:solidFill>
                  <a:latin typeface="Segoe UI Light" pitchFamily="32" charset="0"/>
                </a:rPr>
                <a:t>Издательство «</a:t>
              </a:r>
              <a:r>
                <a:rPr lang="ru-RU" altLang="ru-RU" sz="2000" b="1" dirty="0" err="1">
                  <a:solidFill>
                    <a:srgbClr val="FFFFFF"/>
                  </a:solidFill>
                  <a:latin typeface="Segoe UI Light" pitchFamily="32" charset="0"/>
                </a:rPr>
                <a:t>Академкнига</a:t>
              </a:r>
              <a:r>
                <a:rPr lang="ru-RU" altLang="ru-RU" sz="2000" b="1" dirty="0">
                  <a:solidFill>
                    <a:srgbClr val="FFFFFF"/>
                  </a:solidFill>
                  <a:latin typeface="Segoe UI Light" pitchFamily="32" charset="0"/>
                </a:rPr>
                <a:t>/Учебник</a:t>
              </a:r>
              <a:r>
                <a:rPr lang="ru-RU" altLang="ru-RU" sz="2000" b="1" dirty="0" smtClean="0">
                  <a:solidFill>
                    <a:srgbClr val="FFFFFF"/>
                  </a:solidFill>
                  <a:latin typeface="Segoe UI Light" pitchFamily="32" charset="0"/>
                </a:rPr>
                <a:t>»</a:t>
              </a: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r>
                <a:rPr lang="ru-RU" altLang="ru-RU" sz="2000" b="1" dirty="0" err="1" smtClean="0">
                  <a:solidFill>
                    <a:srgbClr val="FFFFFF"/>
                  </a:solidFill>
                  <a:latin typeface="Segoe UI Light" pitchFamily="32" charset="0"/>
                </a:rPr>
                <a:t>Крестинина</a:t>
              </a:r>
              <a:r>
                <a:rPr lang="ru-RU" altLang="ru-RU" sz="2000" b="1" dirty="0" smtClean="0">
                  <a:solidFill>
                    <a:srgbClr val="FFFFFF"/>
                  </a:solidFill>
                  <a:latin typeface="Segoe UI Light" pitchFamily="32" charset="0"/>
                </a:rPr>
                <a:t> И.А., к.п.н.,  заведующий кафедрой специального (коррекционного) и инклюзивного  образования ИРО Кировской области, методист издательства «</a:t>
              </a:r>
              <a:r>
                <a:rPr lang="ru-RU" altLang="ru-RU" sz="2000" b="1" dirty="0" err="1" smtClean="0">
                  <a:solidFill>
                    <a:srgbClr val="FFFFFF"/>
                  </a:solidFill>
                  <a:latin typeface="Segoe UI Light" pitchFamily="32" charset="0"/>
                </a:rPr>
                <a:t>Академкнига</a:t>
              </a:r>
              <a:r>
                <a:rPr lang="en-US" altLang="ru-RU" sz="2000" b="1" dirty="0" smtClean="0">
                  <a:solidFill>
                    <a:srgbClr val="FFFFFF"/>
                  </a:solidFill>
                  <a:latin typeface="Segoe UI Light" pitchFamily="32" charset="0"/>
                </a:rPr>
                <a:t>/</a:t>
              </a:r>
              <a:r>
                <a:rPr lang="ru-RU" altLang="ru-RU" sz="2000" b="1" dirty="0" smtClean="0">
                  <a:solidFill>
                    <a:srgbClr val="FFFFFF"/>
                  </a:solidFill>
                  <a:latin typeface="Segoe UI Light" pitchFamily="32" charset="0"/>
                </a:rPr>
                <a:t>Учебник</a:t>
              </a: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>
                <a:solidFill>
                  <a:srgbClr val="FFFFFF"/>
                </a:solidFill>
                <a:latin typeface="Segoe UI Light" pitchFamily="32" charset="0"/>
              </a:endParaRPr>
            </a:p>
          </p:txBody>
        </p:sp>
        <p:pic>
          <p:nvPicPr>
            <p:cNvPr id="16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" y="206"/>
              <a:ext cx="941" cy="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altLang="ru-RU" b="1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Метапредметные</a:t>
            </a: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 трудности</a:t>
            </a:r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b="1" dirty="0" smtClean="0"/>
              <a:t>Регулятивные:</a:t>
            </a:r>
          </a:p>
          <a:p>
            <a:r>
              <a:rPr lang="ru-RU" dirty="0" smtClean="0"/>
              <a:t>трудности в осуществлении действий по образцу и заданному правилу,</a:t>
            </a:r>
          </a:p>
          <a:p>
            <a:r>
              <a:rPr lang="ru-RU" dirty="0" smtClean="0"/>
              <a:t>неумение организовать свою деятельность в соответствии с целью,</a:t>
            </a:r>
          </a:p>
          <a:p>
            <a:r>
              <a:rPr lang="ru-RU" dirty="0" smtClean="0"/>
              <a:t>неумение сопоставлять результат действий с поставленной целью,</a:t>
            </a:r>
          </a:p>
          <a:p>
            <a:r>
              <a:rPr lang="ru-RU" dirty="0" smtClean="0"/>
              <a:t>неумение видеть ошибку и исправлять ее по указанию взрослого,</a:t>
            </a:r>
          </a:p>
          <a:p>
            <a:r>
              <a:rPr lang="ru-RU" dirty="0" smtClean="0"/>
              <a:t>неумение адекватно понимать оценку взрослого и сверстника.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altLang="ru-RU" b="1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Метапредметные</a:t>
            </a: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 трудности</a:t>
            </a:r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b="1" dirty="0" smtClean="0"/>
              <a:t>Коммуникативные:</a:t>
            </a:r>
          </a:p>
          <a:p>
            <a:r>
              <a:rPr lang="ru-RU" dirty="0" smtClean="0"/>
              <a:t>трудности во взаимодействии со взрослыми,</a:t>
            </a:r>
          </a:p>
          <a:p>
            <a:r>
              <a:rPr lang="ru-RU" dirty="0" smtClean="0"/>
              <a:t>трудности во взаимодействии со сверстниками,</a:t>
            </a:r>
          </a:p>
          <a:p>
            <a:r>
              <a:rPr lang="ru-RU" dirty="0" smtClean="0"/>
              <a:t>неумение выражать свои мысли в общении с педагогами,</a:t>
            </a:r>
          </a:p>
          <a:p>
            <a:r>
              <a:rPr lang="ru-RU" dirty="0" smtClean="0"/>
              <a:t>неумение выражать свои мысли в общении со сверстниками,</a:t>
            </a:r>
          </a:p>
          <a:p>
            <a:r>
              <a:rPr lang="ru-RU" dirty="0" smtClean="0"/>
              <a:t>неумение находить способы разрешения конфликтов.</a:t>
            </a:r>
          </a:p>
          <a:p>
            <a:endParaRPr lang="ru-RU" dirty="0" smtClean="0"/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altLang="ru-RU" b="1" dirty="0" err="1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Метапредметные</a:t>
            </a: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 трудности</a:t>
            </a:r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b="1" dirty="0" smtClean="0"/>
              <a:t>Познавательные:</a:t>
            </a:r>
          </a:p>
          <a:p>
            <a:r>
              <a:rPr lang="ru-RU" b="1" dirty="0" err="1" smtClean="0"/>
              <a:t>Общеучебные</a:t>
            </a:r>
            <a:r>
              <a:rPr lang="ru-RU" b="1" dirty="0" smtClean="0"/>
              <a:t>: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кругозор ограничен, знания об окружающем мире бессистемны, отрывочны;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деятельность хаотична, непродуманна, не контролируема.</a:t>
            </a:r>
          </a:p>
          <a:p>
            <a:r>
              <a:rPr lang="ru-RU" b="1" dirty="0" smtClean="0"/>
              <a:t>Знаково-символические: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неумение  использовать знаково-символические средства для решения задач,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трудности в запоминании конфигурации знаков и символов</a:t>
            </a:r>
          </a:p>
          <a:p>
            <a:r>
              <a:rPr lang="ru-RU" b="1" dirty="0" smtClean="0"/>
              <a:t>Информационные: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неумение находить и выделять необходимую информацию,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неумение обрабатывать, анализировать и оценивать информацию,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неумение передавать информацию.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"/>
          <p:cNvSpPr txBox="1">
            <a:spLocks noChangeArrowheads="1"/>
          </p:cNvSpPr>
          <p:nvPr/>
        </p:nvSpPr>
        <p:spPr bwMode="auto">
          <a:xfrm>
            <a:off x="630238" y="-171450"/>
            <a:ext cx="7886700" cy="1862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eaLnBrk="1" hangingPunct="1">
              <a:lnSpc>
                <a:spcPct val="90000"/>
              </a:lnSpc>
              <a:buSzPct val="100000"/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  <a:tab pos="8229600" algn="l"/>
                <a:tab pos="8915400" algn="l"/>
                <a:tab pos="9601200" algn="l"/>
                <a:tab pos="10287000" algn="l"/>
              </a:tabLst>
            </a:pPr>
            <a:r>
              <a:rPr lang="ru-RU" altLang="ru-RU" sz="2800" b="1" dirty="0" smtClean="0">
                <a:solidFill>
                  <a:schemeClr val="accent1">
                    <a:lumMod val="75000"/>
                  </a:schemeClr>
                </a:solidFill>
                <a:latin typeface="Calibri Light" pitchFamily="34" charset="0"/>
              </a:rPr>
              <a:t>Причины трудностей школьного обучения</a:t>
            </a:r>
            <a:endParaRPr lang="ru-RU" altLang="ru-RU" sz="2800" b="1" dirty="0">
              <a:solidFill>
                <a:schemeClr val="accent1">
                  <a:lumMod val="75000"/>
                </a:schemeClr>
              </a:solidFill>
              <a:latin typeface="Calibri Light" pitchFamily="34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038" y="1395413"/>
            <a:ext cx="8351837" cy="460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Как выявить причины трудностей?</a:t>
            </a:r>
            <a:br>
              <a:rPr lang="ru-RU" altLang="ru-RU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915536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/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 </a:t>
            </a:r>
            <a:r>
              <a:rPr lang="ru-RU" b="1" dirty="0" smtClean="0"/>
              <a:t>педагогическая диагностика </a:t>
            </a:r>
            <a:r>
              <a:rPr lang="ru-RU" dirty="0" smtClean="0"/>
              <a:t>(</a:t>
            </a:r>
            <a:r>
              <a:rPr lang="ru-RU" i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включает в себя проверку, контроль, оценивание, накопление статистических данных, анализ и дальнейшее прогнозирование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);</a:t>
            </a: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Calibri" pitchFamily="34" charset="0"/>
              </a:rPr>
              <a:t>логопедическое обследование 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</a:rPr>
              <a:t>(</a:t>
            </a:r>
            <a:r>
              <a:rPr lang="ru-RU" i="1" dirty="0" smtClean="0">
                <a:solidFill>
                  <a:srgbClr val="000000"/>
                </a:solidFill>
                <a:latin typeface="Calibri" pitchFamily="34" charset="0"/>
              </a:rPr>
              <a:t>в</a:t>
            </a:r>
            <a:r>
              <a:rPr lang="ru-RU" i="1" dirty="0" smtClean="0">
                <a:solidFill>
                  <a:srgbClr val="000000"/>
                </a:solidFill>
              </a:rPr>
              <a:t> основе логопедического обследования лежит анализ речевого нарушения</a:t>
            </a:r>
            <a:r>
              <a:rPr lang="ru-RU" dirty="0" smtClean="0">
                <a:solidFill>
                  <a:srgbClr val="000000"/>
                </a:solidFill>
              </a:rPr>
              <a:t>);</a:t>
            </a: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b="1" dirty="0" smtClean="0">
                <a:solidFill>
                  <a:srgbClr val="000000"/>
                </a:solidFill>
              </a:rPr>
              <a:t>психологическое изучение </a:t>
            </a:r>
            <a:r>
              <a:rPr lang="ru-RU" dirty="0" smtClean="0">
                <a:solidFill>
                  <a:srgbClr val="000000"/>
                </a:solidFill>
              </a:rPr>
              <a:t>(</a:t>
            </a:r>
            <a:r>
              <a:rPr lang="ru-RU" i="1" dirty="0" smtClean="0">
                <a:solidFill>
                  <a:srgbClr val="000000"/>
                </a:solidFill>
              </a:rPr>
              <a:t>выявление нарушений психических процессов – памяти, восприятия, внимания, мышления, оценка особенностей интеллекта и личностных свойств в целом)</a:t>
            </a:r>
            <a:r>
              <a:rPr lang="ru-RU" dirty="0" smtClean="0">
                <a:solidFill>
                  <a:srgbClr val="000000"/>
                </a:solidFill>
              </a:rPr>
              <a:t>. </a:t>
            </a: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 smtClean="0"/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Как можно помочь ребёнку?</a:t>
            </a:r>
            <a:br>
              <a:rPr lang="ru-RU" altLang="ru-RU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915536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/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 </a:t>
            </a: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совершенствование движений и сенсомоторного развития;</a:t>
            </a: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коррекция отдельных сторон психической деятельности;</a:t>
            </a: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развитие основных мыслительных операций;</a:t>
            </a: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развитие различных видов мышления;</a:t>
            </a: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 коррекция нарушений в развитии эмоционально-личностной сферы;</a:t>
            </a: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развитие речи, владение техникой речи;</a:t>
            </a: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расширение представлений об окружающем мире;</a:t>
            </a: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коррекция индивидуальных пробелов в знаниях.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Цель коррекционной работы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/>
          </a:p>
          <a:p>
            <a:r>
              <a:rPr lang="ru-RU" dirty="0" smtClean="0"/>
              <a:t> введение </a:t>
            </a:r>
            <a:r>
              <a:rPr lang="ru-RU" dirty="0"/>
              <a:t>в культуру ребёнка, по разным причинам выпадающего из </a:t>
            </a:r>
            <a:r>
              <a:rPr lang="ru-RU" dirty="0" smtClean="0"/>
              <a:t>неё.</a:t>
            </a:r>
          </a:p>
          <a:p>
            <a:r>
              <a:rPr lang="ru-RU" dirty="0" smtClean="0"/>
              <a:t> сделать </a:t>
            </a:r>
            <a:r>
              <a:rPr lang="ru-RU" dirty="0"/>
              <a:t>это можно лишь </a:t>
            </a:r>
            <a:r>
              <a:rPr lang="ru-RU" b="1" dirty="0"/>
              <a:t>в условиях особым образом построенного образования</a:t>
            </a:r>
            <a:r>
              <a:rPr lang="ru-RU" dirty="0"/>
              <a:t>, выделяющего коррекционные задачи, разделы содержания обучения, а также методы, приёмы и средства достижения тех образовательных задач, которые в условиях нормы достигаются традиционными способами.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Особые образовательные потребности обучающихся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обучение </a:t>
            </a:r>
            <a:r>
              <a:rPr lang="ru-RU" dirty="0"/>
              <a:t>должно начинаться сразу же после </a:t>
            </a:r>
            <a:r>
              <a:rPr lang="ru-RU" dirty="0" smtClean="0"/>
              <a:t>выявления трудностей;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необходимо использование специальных методов, приёмов и средств обучения (в том числе специализированных компьютерных технологий), обеспечивающих реализацию «обходных путей» обучения;</a:t>
            </a:r>
          </a:p>
          <a:p>
            <a:r>
              <a:rPr lang="ru-RU" dirty="0" smtClean="0"/>
              <a:t> </a:t>
            </a:r>
            <a:r>
              <a:rPr lang="ru-RU" dirty="0"/>
              <a:t>индивидуализация обучения </a:t>
            </a:r>
            <a:r>
              <a:rPr lang="ru-RU" dirty="0" smtClean="0"/>
              <a:t>ребёнка</a:t>
            </a:r>
            <a:r>
              <a:rPr lang="ru-RU" dirty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следует обеспечить особую пространственную и временную организацию образовательной среды;</a:t>
            </a:r>
          </a:p>
          <a:p>
            <a:r>
              <a:rPr lang="ru-RU" dirty="0" smtClean="0"/>
              <a:t> </a:t>
            </a:r>
            <a:r>
              <a:rPr lang="ru-RU" dirty="0"/>
              <a:t>необходимо максимальное расширение образовательного пространства – выход за пределы образовательной организации.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Специфические образовательные потребности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939336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обеспечении особой пространственной и временной организации образовательной среды с учетом общего состояния здоровья, функционального состояния центральной нервной системы (ЦНС) и </a:t>
            </a:r>
            <a:r>
              <a:rPr lang="ru-RU" dirty="0" err="1"/>
              <a:t>нейродинамики</a:t>
            </a:r>
            <a:r>
              <a:rPr lang="ru-RU" dirty="0"/>
              <a:t> психических процессов у </a:t>
            </a:r>
            <a:r>
              <a:rPr lang="ru-RU" dirty="0" smtClean="0"/>
              <a:t>детей </a:t>
            </a:r>
            <a:r>
              <a:rPr lang="ru-RU" dirty="0"/>
              <a:t>(быстрой истощаемости, низкой работоспособности, пониженного или неустойчивого общего психического тонуса и др.): </a:t>
            </a:r>
          </a:p>
          <a:p>
            <a:r>
              <a:rPr lang="ru-RU" dirty="0"/>
              <a:t>- разнообразие организационных форм и учет индивидуальных возможностей обучающегося, обеспечивающих условия для развития потенциальных возможностей каждого (может быть реализован индивидуальный учебный план); </a:t>
            </a:r>
          </a:p>
          <a:p>
            <a:r>
              <a:rPr lang="ru-RU" dirty="0"/>
              <a:t>- использование </a:t>
            </a:r>
            <a:r>
              <a:rPr lang="ru-RU" dirty="0" err="1"/>
              <a:t>здоровьесберегающих</a:t>
            </a:r>
            <a:r>
              <a:rPr lang="ru-RU" dirty="0"/>
              <a:t> технологий на каждом уроке;</a:t>
            </a:r>
          </a:p>
          <a:p>
            <a:r>
              <a:rPr lang="ru-RU" dirty="0"/>
              <a:t>- комплексное сопровождение, гарантирующее специальную психокоррекционную помощь, направленную на компенсацию искажений и дефицитов эмоционального и познавательного развития и формирование осознанной саморегуляции в условиях учебно-познавательной деятельности и организованного поведения.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Специфические образовательные потребности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9155360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формирование основ умения учиться и способности к организации своей деятельности – стимулирование развития учебной мотивации, познавательной активности; обеспечение непрерывного контроля над становлением учебно-познавательной деятельности ребёнка до достижения уровня, позволяющего сформировать умение принимать, сохранять цели и следовать им в учебной деятельности, умение планировать и контролировать свою деятельность, стремиться к самостоятельному выполнению учебных заданий;</a:t>
            </a:r>
          </a:p>
          <a:p>
            <a:r>
              <a:rPr lang="ru-RU" dirty="0" smtClean="0"/>
              <a:t> </a:t>
            </a:r>
            <a:r>
              <a:rPr lang="ru-RU" dirty="0"/>
              <a:t>стимуляция осмысления ребенком приобретаемых в ходе обучения знаний как пригодных для применения в привычной повседневной жизни;</a:t>
            </a:r>
          </a:p>
          <a:p>
            <a:r>
              <a:rPr lang="ru-RU" dirty="0" smtClean="0"/>
              <a:t> </a:t>
            </a:r>
            <a:r>
              <a:rPr lang="ru-RU" dirty="0"/>
              <a:t>включение в содержание программы отдельных учебных предметов и курсов разделов, содержащих специальный коррекционный компонент; </a:t>
            </a:r>
          </a:p>
          <a:p>
            <a:r>
              <a:rPr lang="ru-RU" dirty="0" smtClean="0"/>
              <a:t> </a:t>
            </a:r>
            <a:r>
              <a:rPr lang="ru-RU" dirty="0"/>
              <a:t>организация процесса обучения с учётом специфики усвоения знаний, умений и </a:t>
            </a:r>
            <a:r>
              <a:rPr lang="ru-RU" dirty="0" smtClean="0"/>
              <a:t>навыков </a:t>
            </a:r>
            <a:r>
              <a:rPr lang="ru-RU" dirty="0"/>
              <a:t>(«пошаговое» предъявление материала, дозированная помощь взрослого, использование специальных методов, приёмов и средств, способствующих как общему развитию ребёнка, так и компенсации индивидуальных недостатков развития).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36001" y="0"/>
            <a:ext cx="9178561" cy="6856560"/>
            <a:chOff x="-25" y="0"/>
            <a:chExt cx="6374" cy="4761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49"/>
              <a:chOff x="-24" y="831"/>
              <a:chExt cx="6347" cy="49"/>
            </a:xfrm>
          </p:grpSpPr>
          <p:sp>
            <p:nvSpPr>
              <p:cNvPr id="8198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199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8201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5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8202" name="Picture 1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8"/>
              <a:chOff x="-24" y="4284"/>
              <a:chExt cx="6347" cy="48"/>
            </a:xfrm>
          </p:grpSpPr>
          <p:sp>
            <p:nvSpPr>
              <p:cNvPr id="8204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205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43896" y="203689"/>
            <a:ext cx="8532000" cy="96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tabLst>
                <a:tab pos="0" algn="l"/>
                <a:tab pos="829452" algn="l"/>
                <a:tab pos="1658904" algn="l"/>
                <a:tab pos="2488357" algn="l"/>
                <a:tab pos="3317809" algn="l"/>
                <a:tab pos="4147261" algn="l"/>
                <a:tab pos="4976713" algn="l"/>
                <a:tab pos="5806166" algn="l"/>
                <a:tab pos="6635618" algn="l"/>
                <a:tab pos="7465070" algn="l"/>
                <a:tab pos="8294522" algn="l"/>
                <a:tab pos="9123975" algn="l"/>
              </a:tabLst>
            </a:pPr>
            <a:r>
              <a:rPr lang="ru-RU" altLang="ru-RU" sz="29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Индивидуальный образовательный маршрут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26362" y="1196765"/>
            <a:ext cx="8425957" cy="4972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 marL="2286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marL="237604" indent="-237604" algn="just">
              <a:buSzPct val="85000"/>
              <a:buBlip>
                <a:blip r:embed="rId6"/>
              </a:buBlip>
              <a:tabLst>
                <a:tab pos="237604" algn="l"/>
                <a:tab pos="1067056" algn="l"/>
                <a:tab pos="1896508" algn="l"/>
                <a:tab pos="2725961" algn="l"/>
                <a:tab pos="3555413" algn="l"/>
                <a:tab pos="4384865" algn="l"/>
                <a:tab pos="5214317" algn="l"/>
                <a:tab pos="6043770" algn="l"/>
                <a:tab pos="6873222" algn="l"/>
                <a:tab pos="7702674" algn="l"/>
                <a:tab pos="8532126" algn="l"/>
                <a:tab pos="9361579" algn="l"/>
              </a:tabLst>
            </a:pPr>
            <a:endParaRPr lang="ru-RU" altLang="ru-RU" sz="2500" b="1" dirty="0" smtClean="0">
              <a:cs typeface="Times New Roman" pitchFamily="18" charset="0"/>
            </a:endParaRPr>
          </a:p>
          <a:p>
            <a:pPr marL="237604" indent="-237604" algn="just">
              <a:buSzPct val="85000"/>
              <a:buBlip>
                <a:blip r:embed="rId6"/>
              </a:buBlip>
              <a:tabLst>
                <a:tab pos="237604" algn="l"/>
                <a:tab pos="1067056" algn="l"/>
                <a:tab pos="1896508" algn="l"/>
                <a:tab pos="2725961" algn="l"/>
                <a:tab pos="3555413" algn="l"/>
                <a:tab pos="4384865" algn="l"/>
                <a:tab pos="5214317" algn="l"/>
                <a:tab pos="6043770" algn="l"/>
                <a:tab pos="6873222" algn="l"/>
                <a:tab pos="7702674" algn="l"/>
                <a:tab pos="8532126" algn="l"/>
                <a:tab pos="9361579" algn="l"/>
              </a:tabLst>
            </a:pPr>
            <a:r>
              <a:rPr lang="ru-RU" altLang="ru-RU" sz="2500" b="1" dirty="0" smtClean="0">
                <a:cs typeface="Times New Roman" pitchFamily="18" charset="0"/>
              </a:rPr>
              <a:t>даёт </a:t>
            </a:r>
            <a:r>
              <a:rPr lang="ru-RU" altLang="ru-RU" sz="2500" b="1" dirty="0">
                <a:cs typeface="Times New Roman" pitchFamily="18" charset="0"/>
              </a:rPr>
              <a:t>представление о видах трудностей, возникающих у ребёнка при освоении основной образовательной </a:t>
            </a:r>
            <a:r>
              <a:rPr lang="ru-RU" altLang="ru-RU" sz="2500" b="1" dirty="0" smtClean="0">
                <a:cs typeface="Times New Roman" pitchFamily="18" charset="0"/>
              </a:rPr>
              <a:t>программы;</a:t>
            </a:r>
          </a:p>
          <a:p>
            <a:pPr marL="237604" indent="-237604" algn="just">
              <a:buSzPct val="85000"/>
              <a:buBlip>
                <a:blip r:embed="rId6"/>
              </a:buBlip>
              <a:tabLst>
                <a:tab pos="237604" algn="l"/>
                <a:tab pos="1067056" algn="l"/>
                <a:tab pos="1896508" algn="l"/>
                <a:tab pos="2725961" algn="l"/>
                <a:tab pos="3555413" algn="l"/>
                <a:tab pos="4384865" algn="l"/>
                <a:tab pos="5214317" algn="l"/>
                <a:tab pos="6043770" algn="l"/>
                <a:tab pos="6873222" algn="l"/>
                <a:tab pos="7702674" algn="l"/>
                <a:tab pos="8532126" algn="l"/>
                <a:tab pos="9361579" algn="l"/>
              </a:tabLst>
            </a:pPr>
            <a:endParaRPr lang="ru-RU" altLang="ru-RU" sz="2500" b="1" dirty="0">
              <a:cs typeface="Times New Roman" pitchFamily="18" charset="0"/>
            </a:endParaRPr>
          </a:p>
          <a:p>
            <a:pPr marL="237604" indent="-237604" algn="just">
              <a:buSzPct val="85000"/>
              <a:buBlip>
                <a:blip r:embed="rId6"/>
              </a:buBlip>
              <a:tabLst>
                <a:tab pos="237604" algn="l"/>
                <a:tab pos="1067056" algn="l"/>
                <a:tab pos="1896508" algn="l"/>
                <a:tab pos="2725961" algn="l"/>
                <a:tab pos="3555413" algn="l"/>
                <a:tab pos="4384865" algn="l"/>
                <a:tab pos="5214317" algn="l"/>
                <a:tab pos="6043770" algn="l"/>
                <a:tab pos="6873222" algn="l"/>
                <a:tab pos="7702674" algn="l"/>
                <a:tab pos="8532126" algn="l"/>
                <a:tab pos="9361579" algn="l"/>
              </a:tabLst>
            </a:pPr>
            <a:r>
              <a:rPr lang="ru-RU" altLang="ru-RU" sz="2500" b="1" dirty="0" smtClean="0">
                <a:cs typeface="Times New Roman" pitchFamily="18" charset="0"/>
              </a:rPr>
              <a:t>раскрывает </a:t>
            </a:r>
            <a:r>
              <a:rPr lang="ru-RU" altLang="ru-RU" sz="2500" b="1" dirty="0">
                <a:cs typeface="Times New Roman" pitchFamily="18" charset="0"/>
              </a:rPr>
              <a:t>причину, лежащую в основе трудностей; </a:t>
            </a:r>
          </a:p>
          <a:p>
            <a:pPr marL="237604" indent="-237604" algn="just">
              <a:buSzPct val="85000"/>
              <a:tabLst>
                <a:tab pos="237604" algn="l"/>
                <a:tab pos="1067056" algn="l"/>
                <a:tab pos="1896508" algn="l"/>
                <a:tab pos="2725961" algn="l"/>
                <a:tab pos="3555413" algn="l"/>
                <a:tab pos="4384865" algn="l"/>
                <a:tab pos="5214317" algn="l"/>
                <a:tab pos="6043770" algn="l"/>
                <a:tab pos="6873222" algn="l"/>
                <a:tab pos="7702674" algn="l"/>
                <a:tab pos="8532126" algn="l"/>
                <a:tab pos="9361579" algn="l"/>
              </a:tabLst>
            </a:pPr>
            <a:endParaRPr lang="ru-RU" altLang="ru-RU" sz="2500" b="1" dirty="0"/>
          </a:p>
          <a:p>
            <a:pPr marL="237604" indent="-237604" algn="just">
              <a:buSzPct val="85000"/>
              <a:buBlip>
                <a:blip r:embed="rId6"/>
              </a:buBlip>
              <a:tabLst>
                <a:tab pos="237604" algn="l"/>
                <a:tab pos="1067056" algn="l"/>
                <a:tab pos="1896508" algn="l"/>
                <a:tab pos="2725961" algn="l"/>
                <a:tab pos="3555413" algn="l"/>
                <a:tab pos="4384865" algn="l"/>
                <a:tab pos="5214317" algn="l"/>
                <a:tab pos="6043770" algn="l"/>
                <a:tab pos="6873222" algn="l"/>
                <a:tab pos="7702674" algn="l"/>
                <a:tab pos="8532126" algn="l"/>
                <a:tab pos="9361579" algn="l"/>
              </a:tabLst>
            </a:pPr>
            <a:r>
              <a:rPr lang="ru-RU" altLang="ru-RU" sz="2500" b="1" dirty="0">
                <a:cs typeface="Times New Roman" pitchFamily="18" charset="0"/>
              </a:rPr>
              <a:t>содержит примерные виды деятельности, осуществляемые субъектами </a:t>
            </a:r>
            <a:r>
              <a:rPr lang="ru-RU" altLang="ru-RU" sz="2500" b="1" dirty="0" smtClean="0">
                <a:cs typeface="Times New Roman" pitchFamily="18" charset="0"/>
              </a:rPr>
              <a:t>сопровождения и задания </a:t>
            </a:r>
            <a:r>
              <a:rPr lang="ru-RU" altLang="ru-RU" sz="2500" b="1" dirty="0">
                <a:cs typeface="Times New Roman" pitchFamily="18" charset="0"/>
              </a:rPr>
              <a:t>для коррекции. </a:t>
            </a:r>
          </a:p>
        </p:txBody>
      </p:sp>
    </p:spTree>
    <p:extLst>
      <p:ext uri="{BB962C8B-B14F-4D97-AF65-F5344CB8AC3E}">
        <p14:creationId xmlns:p14="http://schemas.microsoft.com/office/powerpoint/2010/main" xmlns="" val="39226382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Специфические образовательные потребности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формирование позиции личностной идентификации себя, как члена общества, знающего и соблюдающего принятые социальные нормы, осознающего ответственность за свое поведение и поступки;</a:t>
            </a:r>
          </a:p>
          <a:p>
            <a:r>
              <a:rPr lang="ru-RU" dirty="0" smtClean="0"/>
              <a:t> </a:t>
            </a:r>
            <a:r>
              <a:rPr lang="ru-RU" dirty="0"/>
              <a:t>развитие и закрепление навыков коммуникации, приёмов конструктивного общения и сотрудничества в разных социальных ситуациях (с членами семьи, со сверстниками, со взрослыми), умения избегать конфликтов и стремиться находить выходы из проблемных ситуаций;</a:t>
            </a:r>
          </a:p>
          <a:p>
            <a:r>
              <a:rPr lang="ru-RU" dirty="0" smtClean="0"/>
              <a:t> </a:t>
            </a:r>
            <a:r>
              <a:rPr lang="ru-RU" dirty="0"/>
              <a:t>формирование навыков социально одобряемого поведения в условиях максимально расширенных социальных контактов;</a:t>
            </a:r>
          </a:p>
          <a:p>
            <a:r>
              <a:rPr lang="ru-RU" dirty="0" smtClean="0"/>
              <a:t> </a:t>
            </a:r>
            <a:r>
              <a:rPr lang="ru-RU" dirty="0"/>
              <a:t>обеспечение взаимодействия семьи и образовательного учреждения (организация сотрудничества с родителями, активизация ресурсов семьи для формирования самостоятельного, но социально приемлемого поведения, для усвоения нравственных и общекультурных ценностей).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40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sz="40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altLang="ru-RU" sz="40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Типичные трудности при обучении письму, задания для коррекции  </a:t>
            </a:r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5900" indent="-215900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728663" algn="l"/>
                <a:tab pos="1414463" algn="l"/>
                <a:tab pos="2100263" algn="l"/>
                <a:tab pos="2786063" algn="l"/>
                <a:tab pos="3471863" algn="l"/>
                <a:tab pos="4157663" algn="l"/>
                <a:tab pos="4843463" algn="l"/>
                <a:tab pos="5529263" algn="l"/>
                <a:tab pos="6215063" algn="l"/>
                <a:tab pos="6900863" algn="l"/>
                <a:tab pos="7586663" algn="l"/>
                <a:tab pos="8272463" algn="l"/>
                <a:tab pos="8958263" algn="l"/>
                <a:tab pos="9644063" algn="l"/>
                <a:tab pos="10329863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трудности формирования зрительного образа буквы</a:t>
            </a:r>
            <a:r>
              <a:rPr lang="ru-RU" altLang="ru-RU" i="1" dirty="0" smtClean="0">
                <a:solidFill>
                  <a:srgbClr val="000000"/>
                </a:solidFill>
                <a:latin typeface="Calibri" pitchFamily="34" charset="0"/>
              </a:rPr>
              <a:t>; </a:t>
            </a:r>
          </a:p>
          <a:p>
            <a:pPr marL="215900" indent="-215900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728663" algn="l"/>
                <a:tab pos="1414463" algn="l"/>
                <a:tab pos="2100263" algn="l"/>
                <a:tab pos="2786063" algn="l"/>
                <a:tab pos="3471863" algn="l"/>
                <a:tab pos="4157663" algn="l"/>
                <a:tab pos="4843463" algn="l"/>
                <a:tab pos="5529263" algn="l"/>
                <a:tab pos="6215063" algn="l"/>
                <a:tab pos="6900863" algn="l"/>
                <a:tab pos="7586663" algn="l"/>
                <a:tab pos="8272463" algn="l"/>
                <a:tab pos="8958263" algn="l"/>
                <a:tab pos="9644063" algn="l"/>
                <a:tab pos="10329863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не «видит» строку</a:t>
            </a:r>
            <a:r>
              <a:rPr lang="ru-RU" altLang="ru-RU" i="1" dirty="0" smtClean="0">
                <a:solidFill>
                  <a:srgbClr val="000000"/>
                </a:solidFill>
                <a:latin typeface="Calibri" pitchFamily="34" charset="0"/>
              </a:rPr>
              <a:t>;</a:t>
            </a:r>
          </a:p>
          <a:p>
            <a:pPr marL="215900" indent="-215900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728663" algn="l"/>
                <a:tab pos="1414463" algn="l"/>
                <a:tab pos="2100263" algn="l"/>
                <a:tab pos="2786063" algn="l"/>
                <a:tab pos="3471863" algn="l"/>
                <a:tab pos="4157663" algn="l"/>
                <a:tab pos="4843463" algn="l"/>
                <a:tab pos="5529263" algn="l"/>
                <a:tab pos="6215063" algn="l"/>
                <a:tab pos="6900863" algn="l"/>
                <a:tab pos="7586663" algn="l"/>
                <a:tab pos="8272463" algn="l"/>
                <a:tab pos="8958263" algn="l"/>
                <a:tab pos="9644063" algn="l"/>
                <a:tab pos="10329863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пишет лишние элементы</a:t>
            </a:r>
            <a:r>
              <a:rPr lang="ru-RU" altLang="ru-RU" i="1" dirty="0" smtClean="0">
                <a:solidFill>
                  <a:srgbClr val="000000"/>
                </a:solidFill>
                <a:latin typeface="Calibri" pitchFamily="34" charset="0"/>
              </a:rPr>
              <a:t>;</a:t>
            </a:r>
          </a:p>
          <a:p>
            <a:pPr marL="215900" indent="-215900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728663" algn="l"/>
                <a:tab pos="1414463" algn="l"/>
                <a:tab pos="2100263" algn="l"/>
                <a:tab pos="2786063" algn="l"/>
                <a:tab pos="3471863" algn="l"/>
                <a:tab pos="4157663" algn="l"/>
                <a:tab pos="4843463" algn="l"/>
                <a:tab pos="5529263" algn="l"/>
                <a:tab pos="6215063" algn="l"/>
                <a:tab pos="6900863" algn="l"/>
                <a:tab pos="7586663" algn="l"/>
                <a:tab pos="8272463" algn="l"/>
                <a:tab pos="8958263" algn="l"/>
                <a:tab pos="9644063" algn="l"/>
                <a:tab pos="10329863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пропуски и замены согласных и гласных</a:t>
            </a:r>
            <a:r>
              <a:rPr lang="ru-RU" altLang="ru-RU" i="1" dirty="0" smtClean="0">
                <a:solidFill>
                  <a:srgbClr val="000000"/>
                </a:solidFill>
                <a:latin typeface="Calibri" pitchFamily="34" charset="0"/>
              </a:rPr>
              <a:t>.</a:t>
            </a: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(азбука, </a:t>
            </a:r>
            <a:r>
              <a:rPr lang="ru-RU" altLang="ru-RU" sz="2000" i="1" dirty="0" err="1" smtClean="0">
                <a:solidFill>
                  <a:srgbClr val="000000"/>
                </a:solidFill>
                <a:latin typeface="Calibri" pitchFamily="34" charset="0"/>
              </a:rPr>
              <a:t>рус.яз</a:t>
            </a: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 тетрадь 1 </a:t>
            </a:r>
            <a:r>
              <a:rPr lang="ru-RU" altLang="ru-RU" sz="2000" i="1" dirty="0" err="1" smtClean="0">
                <a:solidFill>
                  <a:srgbClr val="000000"/>
                </a:solidFill>
                <a:latin typeface="Calibri" pitchFamily="34" charset="0"/>
              </a:rPr>
              <a:t>кл</a:t>
            </a: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 с.6-8)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Типичные трудности при обучении чтению, задания для коррекции </a:t>
            </a:r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69863" indent="-169863">
              <a:lnSpc>
                <a:spcPct val="90000"/>
              </a:lnSpc>
              <a:spcBef>
                <a:spcPts val="1338"/>
              </a:spcBef>
              <a:spcAft>
                <a:spcPts val="875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плохо запоминает конфигурацию букв;</a:t>
            </a:r>
          </a:p>
          <a:p>
            <a:pPr marL="169863" indent="-169863">
              <a:lnSpc>
                <a:spcPct val="90000"/>
              </a:lnSpc>
              <a:spcBef>
                <a:spcPts val="1338"/>
              </a:spcBef>
              <a:spcAft>
                <a:spcPts val="875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затруднения в различении близких по конфигурации букв;</a:t>
            </a:r>
          </a:p>
          <a:p>
            <a:pPr marL="169863" indent="-169863">
              <a:lnSpc>
                <a:spcPct val="90000"/>
              </a:lnSpc>
              <a:spcBef>
                <a:spcPts val="1338"/>
              </a:spcBef>
              <a:spcAft>
                <a:spcPts val="875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замена букв при чтении (наращивание, работа с фоном;,</a:t>
            </a:r>
          </a:p>
          <a:p>
            <a:pPr marL="169863" indent="-169863">
              <a:lnSpc>
                <a:spcPct val="90000"/>
              </a:lnSpc>
              <a:spcBef>
                <a:spcPts val="1338"/>
              </a:spcBef>
              <a:spcAft>
                <a:spcPts val="875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«механическое чтение» (работа с фоном, словари, вопросы); лит.чтение тетрадь 1 </a:t>
            </a:r>
            <a:r>
              <a:rPr lang="ru-RU" altLang="ru-RU" dirty="0" err="1" smtClean="0">
                <a:solidFill>
                  <a:srgbClr val="000000"/>
                </a:solidFill>
                <a:latin typeface="Calibri" pitchFamily="34" charset="0"/>
              </a:rPr>
              <a:t>кл</a:t>
            </a: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, с.5</a:t>
            </a:r>
          </a:p>
          <a:p>
            <a:pPr marL="169863" indent="-169863">
              <a:lnSpc>
                <a:spcPct val="90000"/>
              </a:lnSpc>
              <a:spcBef>
                <a:spcPts val="1338"/>
              </a:spcBef>
              <a:spcAft>
                <a:spcPts val="875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медленный темп чтения (выборочное чтение с.45, достраивание предложений с.48, повторное чтение с.52).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1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sz="31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altLang="ru-RU" sz="31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Типичные трудности при обучении математике, задания для коррекции </a:t>
            </a:r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69863" indent="-169863">
              <a:lnSpc>
                <a:spcPct val="70000"/>
              </a:lnSpc>
              <a:spcBef>
                <a:spcPts val="1625"/>
              </a:spcBef>
              <a:spcAft>
                <a:spcPts val="1163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проблемы пространственной ориентировки (</a:t>
            </a:r>
            <a:r>
              <a:rPr lang="ru-RU" altLang="ru-RU" i="1" dirty="0" smtClean="0">
                <a:solidFill>
                  <a:srgbClr val="000000"/>
                </a:solidFill>
                <a:latin typeface="Calibri" pitchFamily="34" charset="0"/>
              </a:rPr>
              <a:t>ориентировка в пространстве, </a:t>
            </a: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Математика  1 </a:t>
            </a:r>
            <a:r>
              <a:rPr lang="ru-RU" altLang="ru-RU" sz="2000" i="1" dirty="0" err="1" smtClean="0">
                <a:solidFill>
                  <a:srgbClr val="000000"/>
                </a:solidFill>
                <a:latin typeface="Calibri" pitchFamily="34" charset="0"/>
              </a:rPr>
              <a:t>кл</a:t>
            </a: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 с.9, тетрадь с.7-8;</a:t>
            </a:r>
          </a:p>
          <a:p>
            <a:pPr marL="169863" indent="-169863">
              <a:lnSpc>
                <a:spcPct val="70000"/>
              </a:lnSpc>
              <a:spcBef>
                <a:spcPts val="1625"/>
              </a:spcBef>
              <a:spcAft>
                <a:spcPts val="1163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err="1" smtClean="0">
                <a:solidFill>
                  <a:srgbClr val="000000"/>
                </a:solidFill>
                <a:latin typeface="Calibri" pitchFamily="34" charset="0"/>
              </a:rPr>
              <a:t>неразличение</a:t>
            </a: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, неправильное называние геометрических фигур</a:t>
            </a:r>
            <a:r>
              <a:rPr lang="ru-RU" altLang="ru-RU" i="1" dirty="0" smtClean="0">
                <a:solidFill>
                  <a:srgbClr val="000000"/>
                </a:solidFill>
                <a:latin typeface="Calibri" pitchFamily="34" charset="0"/>
              </a:rPr>
              <a:t>; </a:t>
            </a: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тетрадь 1 </a:t>
            </a:r>
            <a:r>
              <a:rPr lang="ru-RU" altLang="ru-RU" sz="2000" i="1" dirty="0" err="1" smtClean="0">
                <a:solidFill>
                  <a:srgbClr val="000000"/>
                </a:solidFill>
                <a:latin typeface="Calibri" pitchFamily="34" charset="0"/>
              </a:rPr>
              <a:t>кл</a:t>
            </a: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 математика  с.9,11,12.</a:t>
            </a:r>
          </a:p>
          <a:p>
            <a:pPr marL="169863" indent="-169863">
              <a:lnSpc>
                <a:spcPct val="70000"/>
              </a:lnSpc>
              <a:spcBef>
                <a:spcPts val="1625"/>
              </a:spcBef>
              <a:spcAft>
                <a:spcPts val="1163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неумение пользоваться математической терминологией; </a:t>
            </a: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Математика 2 класс 2 часть с.42, 3 </a:t>
            </a:r>
            <a:r>
              <a:rPr lang="ru-RU" altLang="ru-RU" sz="2000" i="1" dirty="0" err="1" smtClean="0">
                <a:solidFill>
                  <a:srgbClr val="000000"/>
                </a:solidFill>
                <a:latin typeface="Calibri" pitchFamily="34" charset="0"/>
              </a:rPr>
              <a:t>кл</a:t>
            </a: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. с.48</a:t>
            </a:r>
          </a:p>
          <a:p>
            <a:pPr marL="169863" indent="-169863">
              <a:lnSpc>
                <a:spcPct val="70000"/>
              </a:lnSpc>
              <a:spcBef>
                <a:spcPts val="1625"/>
              </a:spcBef>
              <a:spcAft>
                <a:spcPts val="1163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проблемы в понимании математических отношений; </a:t>
            </a: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Математика тетрадь с. 148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1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sz="31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altLang="ru-RU" sz="31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Типичные трудности при обучении окружающему миру, задания для коррекции </a:t>
            </a: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5900" indent="-215900">
              <a:lnSpc>
                <a:spcPct val="80000"/>
              </a:lnSpc>
              <a:spcBef>
                <a:spcPts val="1338"/>
              </a:spcBef>
              <a:spcAft>
                <a:spcPts val="5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728663" algn="l"/>
                <a:tab pos="1414463" algn="l"/>
                <a:tab pos="2100263" algn="l"/>
                <a:tab pos="2786063" algn="l"/>
                <a:tab pos="3471863" algn="l"/>
                <a:tab pos="4157663" algn="l"/>
                <a:tab pos="4843463" algn="l"/>
                <a:tab pos="5529263" algn="l"/>
                <a:tab pos="6215063" algn="l"/>
                <a:tab pos="6900863" algn="l"/>
                <a:tab pos="7586663" algn="l"/>
                <a:tab pos="8272463" algn="l"/>
                <a:tab pos="8958263" algn="l"/>
                <a:tab pos="9644063" algn="l"/>
                <a:tab pos="10329863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низкий уровень представлений об окружающем мире</a:t>
            </a:r>
          </a:p>
          <a:p>
            <a:pPr marL="215900" indent="-215900">
              <a:lnSpc>
                <a:spcPct val="80000"/>
              </a:lnSpc>
              <a:spcBef>
                <a:spcPts val="1338"/>
              </a:spcBef>
              <a:spcAft>
                <a:spcPts val="5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728663" algn="l"/>
                <a:tab pos="1414463" algn="l"/>
                <a:tab pos="2100263" algn="l"/>
                <a:tab pos="2786063" algn="l"/>
                <a:tab pos="3471863" algn="l"/>
                <a:tab pos="4157663" algn="l"/>
                <a:tab pos="4843463" algn="l"/>
                <a:tab pos="5529263" algn="l"/>
                <a:tab pos="6215063" algn="l"/>
                <a:tab pos="6900863" algn="l"/>
                <a:tab pos="7586663" algn="l"/>
                <a:tab pos="8272463" algn="l"/>
                <a:tab pos="8958263" algn="l"/>
                <a:tab pos="9644063" algn="l"/>
                <a:tab pos="10329863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мал словарный запас</a:t>
            </a:r>
          </a:p>
          <a:p>
            <a:pPr marL="215900" indent="-215900">
              <a:lnSpc>
                <a:spcPct val="80000"/>
              </a:lnSpc>
              <a:spcBef>
                <a:spcPts val="1338"/>
              </a:spcBef>
              <a:spcAft>
                <a:spcPts val="5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728663" algn="l"/>
                <a:tab pos="1414463" algn="l"/>
                <a:tab pos="2100263" algn="l"/>
                <a:tab pos="2786063" algn="l"/>
                <a:tab pos="3471863" algn="l"/>
                <a:tab pos="4157663" algn="l"/>
                <a:tab pos="4843463" algn="l"/>
                <a:tab pos="5529263" algn="l"/>
                <a:tab pos="6215063" algn="l"/>
                <a:tab pos="6900863" algn="l"/>
                <a:tab pos="7586663" algn="l"/>
                <a:tab pos="8272463" algn="l"/>
                <a:tab pos="8958263" algn="l"/>
                <a:tab pos="9644063" algn="l"/>
                <a:tab pos="10329863" algn="l"/>
              </a:tabLst>
            </a:pPr>
            <a:r>
              <a:rPr lang="ru-RU" altLang="ru-RU" dirty="0" smtClean="0">
                <a:solidFill>
                  <a:srgbClr val="000000"/>
                </a:solidFill>
                <a:latin typeface="Calibri" pitchFamily="34" charset="0"/>
              </a:rPr>
              <a:t>трудности, связанные с недостаточно развитыми мотивами учения </a:t>
            </a:r>
          </a:p>
          <a:p>
            <a:pPr marL="215900" indent="-215900">
              <a:lnSpc>
                <a:spcPct val="80000"/>
              </a:lnSpc>
              <a:spcBef>
                <a:spcPts val="1338"/>
              </a:spcBef>
              <a:spcAft>
                <a:spcPts val="588"/>
              </a:spcAft>
              <a:buClr>
                <a:srgbClr val="000000"/>
              </a:buClr>
              <a:buSzPct val="106000"/>
              <a:buNone/>
              <a:tabLst>
                <a:tab pos="728663" algn="l"/>
                <a:tab pos="1414463" algn="l"/>
                <a:tab pos="2100263" algn="l"/>
                <a:tab pos="2786063" algn="l"/>
                <a:tab pos="3471863" algn="l"/>
                <a:tab pos="4157663" algn="l"/>
                <a:tab pos="4843463" algn="l"/>
                <a:tab pos="5529263" algn="l"/>
                <a:tab pos="6215063" algn="l"/>
                <a:tab pos="6900863" algn="l"/>
                <a:tab pos="7586663" algn="l"/>
                <a:tab pos="8272463" algn="l"/>
                <a:tab pos="8958263" algn="l"/>
                <a:tab pos="9644063" algn="l"/>
                <a:tab pos="10329863" algn="l"/>
              </a:tabLst>
            </a:pPr>
            <a:r>
              <a:rPr lang="ru-RU" altLang="ru-RU" sz="2000" i="1" dirty="0" smtClean="0">
                <a:solidFill>
                  <a:srgbClr val="000000"/>
                </a:solidFill>
                <a:latin typeface="Calibri" pitchFamily="34" charset="0"/>
              </a:rPr>
              <a:t>Тренажер с. 20, 2 </a:t>
            </a:r>
            <a:r>
              <a:rPr lang="ru-RU" altLang="ru-RU" sz="2000" i="1" dirty="0" err="1" smtClean="0">
                <a:solidFill>
                  <a:srgbClr val="000000"/>
                </a:solidFill>
                <a:latin typeface="Calibri" pitchFamily="34" charset="0"/>
              </a:rPr>
              <a:t>кл</a:t>
            </a:r>
            <a:endParaRPr lang="ru-RU" altLang="ru-RU" sz="2000" i="1" dirty="0" smtClean="0">
              <a:solidFill>
                <a:srgbClr val="000000"/>
              </a:solidFill>
              <a:latin typeface="Calibri" pitchFamily="34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36001" y="0"/>
            <a:ext cx="9178561" cy="6856560"/>
            <a:chOff x="-25" y="0"/>
            <a:chExt cx="6374" cy="4761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49"/>
              <a:chOff x="-24" y="831"/>
              <a:chExt cx="6347" cy="49"/>
            </a:xfrm>
          </p:grpSpPr>
          <p:sp>
            <p:nvSpPr>
              <p:cNvPr id="8198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199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8201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5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8202" name="Picture 1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8"/>
              <a:chOff x="-24" y="4284"/>
              <a:chExt cx="6347" cy="48"/>
            </a:xfrm>
          </p:grpSpPr>
          <p:sp>
            <p:nvSpPr>
              <p:cNvPr id="8204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205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26902" y="228106"/>
            <a:ext cx="8532000" cy="96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hangingPunct="1">
              <a:lnSpc>
                <a:spcPct val="90000"/>
              </a:lnSpc>
            </a:pPr>
            <a:r>
              <a:rPr lang="ru-RU" altLang="ru-RU" sz="2900" b="1" dirty="0">
                <a:solidFill>
                  <a:srgbClr val="0070C0"/>
                </a:solidFill>
                <a:latin typeface="Calibri" pitchFamily="34" charset="0"/>
              </a:rPr>
              <a:t>Механизмы адаптации программы</a:t>
            </a:r>
          </a:p>
          <a:p>
            <a:pPr eaLnBrk="1" hangingPunct="1">
              <a:lnSpc>
                <a:spcPct val="90000"/>
              </a:lnSpc>
            </a:pPr>
            <a:endParaRPr lang="ru-RU" altLang="ru-RU" sz="2900" b="1" dirty="0">
              <a:solidFill>
                <a:srgbClr val="0070C0"/>
              </a:solidFill>
              <a:latin typeface="Calibri" pitchFamily="34" charset="0"/>
              <a:ea typeface="Microsoft YaHei" pitchFamily="34" charset="-122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26362" y="1338620"/>
            <a:ext cx="8425957" cy="437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 marL="2286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just">
              <a:lnSpc>
                <a:spcPct val="90000"/>
              </a:lnSpc>
              <a:spcBef>
                <a:spcPts val="1474"/>
              </a:spcBef>
              <a:spcAft>
                <a:spcPts val="794"/>
              </a:spcAft>
              <a:buSzPct val="77000"/>
            </a:pPr>
            <a:r>
              <a:rPr lang="ru-RU" altLang="ru-RU" sz="2200" dirty="0" smtClean="0">
                <a:latin typeface="Calibri" pitchFamily="34" charset="0"/>
              </a:rPr>
              <a:t>1. Уменьшение </a:t>
            </a:r>
            <a:r>
              <a:rPr lang="ru-RU" altLang="ru-RU" sz="2200" dirty="0">
                <a:latin typeface="Calibri" pitchFamily="34" charset="0"/>
              </a:rPr>
              <a:t>объема изучаемого материала или заданий </a:t>
            </a:r>
            <a:r>
              <a:rPr lang="ru-RU" altLang="ru-RU" sz="2200" i="1" dirty="0">
                <a:latin typeface="Calibri" pitchFamily="34" charset="0"/>
              </a:rPr>
              <a:t>Русский язык 1 класс, с.67, упр. 32; с.69, упр.34</a:t>
            </a:r>
          </a:p>
          <a:p>
            <a:pPr algn="just">
              <a:lnSpc>
                <a:spcPct val="90000"/>
              </a:lnSpc>
              <a:spcBef>
                <a:spcPts val="1474"/>
              </a:spcBef>
              <a:spcAft>
                <a:spcPts val="794"/>
              </a:spcAft>
              <a:buSzPct val="77000"/>
            </a:pPr>
            <a:r>
              <a:rPr lang="ru-RU" altLang="ru-RU" sz="2200" dirty="0">
                <a:latin typeface="Calibri" pitchFamily="34" charset="0"/>
              </a:rPr>
              <a:t>2. При отборе содержания придерживаться принципа выраженной практической  направленности и максимальной связи с реальной жизнью учащегося; </a:t>
            </a:r>
            <a:r>
              <a:rPr lang="ru-RU" altLang="ru-RU" sz="2200" dirty="0" err="1">
                <a:latin typeface="Calibri" pitchFamily="34" charset="0"/>
              </a:rPr>
              <a:t>Окруж.мир</a:t>
            </a:r>
            <a:r>
              <a:rPr lang="ru-RU" altLang="ru-RU" sz="2200" dirty="0">
                <a:latin typeface="Calibri" pitchFamily="34" charset="0"/>
              </a:rPr>
              <a:t> тетрадь 1 </a:t>
            </a:r>
            <a:r>
              <a:rPr lang="ru-RU" altLang="ru-RU" sz="2200" dirty="0" err="1">
                <a:latin typeface="Calibri" pitchFamily="34" charset="0"/>
              </a:rPr>
              <a:t>кл</a:t>
            </a:r>
            <a:r>
              <a:rPr lang="ru-RU" altLang="ru-RU" sz="2200" dirty="0">
                <a:latin typeface="Calibri" pitchFamily="34" charset="0"/>
              </a:rPr>
              <a:t> с </a:t>
            </a:r>
            <a:r>
              <a:rPr lang="ru-RU" altLang="ru-RU" sz="2200" dirty="0" smtClean="0">
                <a:latin typeface="Calibri" pitchFamily="34" charset="0"/>
              </a:rPr>
              <a:t>3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</a:pPr>
            <a:r>
              <a:rPr lang="ru-RU" altLang="ru-RU" sz="2200" dirty="0" smtClean="0">
                <a:latin typeface="Calibri" pitchFamily="34" charset="0"/>
              </a:rPr>
              <a:t>3.  </a:t>
            </a:r>
            <a:r>
              <a:rPr lang="ru-RU" altLang="ru-RU" sz="2200" dirty="0">
                <a:latin typeface="Calibri" pitchFamily="34" charset="0"/>
              </a:rPr>
              <a:t>Использование заданий разных уровней </a:t>
            </a:r>
            <a:r>
              <a:rPr lang="ru-RU" altLang="ru-RU" sz="2200" dirty="0" err="1">
                <a:latin typeface="Calibri" pitchFamily="34" charset="0"/>
              </a:rPr>
              <a:t>обученности</a:t>
            </a:r>
            <a:r>
              <a:rPr lang="ru-RU" altLang="ru-RU" sz="2200" dirty="0">
                <a:latin typeface="Calibri" pitchFamily="34" charset="0"/>
              </a:rPr>
              <a:t>: </a:t>
            </a:r>
          </a:p>
          <a:p>
            <a:pPr algn="just">
              <a:lnSpc>
                <a:spcPct val="60000"/>
              </a:lnSpc>
              <a:spcBef>
                <a:spcPts val="680"/>
              </a:spcBef>
            </a:pPr>
            <a:endParaRPr lang="ru-RU" altLang="ru-RU" sz="2200" dirty="0">
              <a:latin typeface="Calibri" pitchFamily="34" charset="0"/>
            </a:endParaRPr>
          </a:p>
          <a:p>
            <a:pPr algn="just">
              <a:lnSpc>
                <a:spcPct val="60000"/>
              </a:lnSpc>
              <a:spcBef>
                <a:spcPts val="680"/>
              </a:spcBef>
            </a:pPr>
            <a:r>
              <a:rPr lang="ru-RU" altLang="ru-RU" sz="2200" dirty="0" smtClean="0">
                <a:latin typeface="Calibri" pitchFamily="34" charset="0"/>
              </a:rPr>
              <a:t>         </a:t>
            </a:r>
            <a:r>
              <a:rPr lang="ru-RU" altLang="ru-RU" sz="2200" i="1" dirty="0" smtClean="0">
                <a:latin typeface="Calibri" pitchFamily="34" charset="0"/>
              </a:rPr>
              <a:t>Знание </a:t>
            </a:r>
            <a:r>
              <a:rPr lang="ru-RU" altLang="ru-RU" sz="2200" i="1" dirty="0">
                <a:latin typeface="Calibri" pitchFamily="34" charset="0"/>
              </a:rPr>
              <a:t>степени </a:t>
            </a:r>
            <a:r>
              <a:rPr lang="ru-RU" altLang="ru-RU" sz="2200" i="1" dirty="0" err="1">
                <a:latin typeface="Calibri" pitchFamily="34" charset="0"/>
              </a:rPr>
              <a:t>обученности</a:t>
            </a:r>
            <a:r>
              <a:rPr lang="ru-RU" altLang="ru-RU" sz="2200" i="1" dirty="0">
                <a:latin typeface="Calibri" pitchFamily="34" charset="0"/>
              </a:rPr>
              <a:t> ребёнка позволяет реализовать индивидуальный образовательный маршрут на уроке, а также оказывать ребёнку дозированную помощь (стимулирующую, направляющую, обучающую).</a:t>
            </a:r>
          </a:p>
          <a:p>
            <a:pPr algn="just">
              <a:lnSpc>
                <a:spcPct val="60000"/>
              </a:lnSpc>
              <a:spcBef>
                <a:spcPts val="680"/>
              </a:spcBef>
            </a:pPr>
            <a:r>
              <a:rPr lang="ru-RU" altLang="ru-RU" sz="2200" dirty="0">
                <a:latin typeface="Calibri" pitchFamily="34" charset="0"/>
              </a:rPr>
              <a:t>(</a:t>
            </a:r>
            <a:r>
              <a:rPr lang="ru-RU" altLang="ru-RU" sz="2200" i="1" dirty="0">
                <a:latin typeface="Calibri" pitchFamily="34" charset="0"/>
              </a:rPr>
              <a:t>Маркирование трудных заданий жёлтым цветом)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</a:pPr>
            <a:r>
              <a:rPr lang="ru-RU" altLang="ru-RU" sz="2200" dirty="0">
                <a:latin typeface="Times New Roman" pitchFamily="18" charset="0"/>
              </a:rPr>
              <a:t> </a:t>
            </a:r>
          </a:p>
          <a:p>
            <a:pPr algn="just">
              <a:lnSpc>
                <a:spcPct val="90000"/>
              </a:lnSpc>
              <a:spcBef>
                <a:spcPts val="1474"/>
              </a:spcBef>
              <a:spcAft>
                <a:spcPts val="794"/>
              </a:spcAft>
              <a:buSzPct val="77000"/>
            </a:pPr>
            <a:endParaRPr lang="ru-RU" altLang="ru-RU" sz="1300" dirty="0">
              <a:latin typeface="Calibri" pitchFamily="34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846387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36001" y="0"/>
            <a:ext cx="9178561" cy="6856560"/>
            <a:chOff x="-25" y="0"/>
            <a:chExt cx="6374" cy="4761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49"/>
              <a:chOff x="-24" y="831"/>
              <a:chExt cx="6347" cy="49"/>
            </a:xfrm>
          </p:grpSpPr>
          <p:sp>
            <p:nvSpPr>
              <p:cNvPr id="8198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199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8201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5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8202" name="Picture 1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8"/>
              <a:chOff x="-24" y="4284"/>
              <a:chExt cx="6347" cy="48"/>
            </a:xfrm>
          </p:grpSpPr>
          <p:sp>
            <p:nvSpPr>
              <p:cNvPr id="8204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205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38987" y="213006"/>
            <a:ext cx="8532000" cy="96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hangingPunct="1">
              <a:lnSpc>
                <a:spcPct val="90000"/>
              </a:lnSpc>
            </a:pPr>
            <a:endParaRPr lang="ru-RU" altLang="ru-RU" sz="2900" b="1" dirty="0" smtClean="0">
              <a:solidFill>
                <a:srgbClr val="0070C0"/>
              </a:solidFill>
              <a:latin typeface="Calibri" pitchFamily="34" charset="0"/>
            </a:endParaRPr>
          </a:p>
          <a:p>
            <a:pPr hangingPunct="1">
              <a:lnSpc>
                <a:spcPct val="90000"/>
              </a:lnSpc>
            </a:pPr>
            <a:r>
              <a:rPr lang="ru-RU" altLang="ru-RU" sz="2900" b="1" dirty="0" smtClean="0">
                <a:solidFill>
                  <a:srgbClr val="0070C0"/>
                </a:solidFill>
                <a:latin typeface="Calibri" pitchFamily="34" charset="0"/>
              </a:rPr>
              <a:t>Механизмы </a:t>
            </a:r>
            <a:r>
              <a:rPr lang="ru-RU" altLang="ru-RU" sz="2900" b="1" dirty="0">
                <a:solidFill>
                  <a:srgbClr val="0070C0"/>
                </a:solidFill>
                <a:latin typeface="Calibri" pitchFamily="34" charset="0"/>
              </a:rPr>
              <a:t>адаптации программы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40302" y="1338620"/>
            <a:ext cx="8425957" cy="437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 marL="2286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just" hangingPunct="1">
              <a:lnSpc>
                <a:spcPct val="90000"/>
              </a:lnSpc>
            </a:pPr>
            <a:r>
              <a:rPr lang="ru-RU" b="1" dirty="0" smtClean="0"/>
              <a:t>   </a:t>
            </a:r>
          </a:p>
          <a:p>
            <a:pPr algn="just" hangingPunct="1">
              <a:lnSpc>
                <a:spcPct val="90000"/>
              </a:lnSpc>
            </a:pPr>
            <a:endParaRPr lang="ru-RU" b="1" dirty="0"/>
          </a:p>
          <a:p>
            <a:pPr algn="just" hangingPunct="1">
              <a:lnSpc>
                <a:spcPct val="90000"/>
              </a:lnSpc>
            </a:pPr>
            <a:r>
              <a:rPr lang="ru-RU" b="1" dirty="0" smtClean="0"/>
              <a:t>  </a:t>
            </a:r>
            <a:r>
              <a:rPr lang="ru-RU" altLang="ru-RU" sz="2200" dirty="0">
                <a:latin typeface="Calibri" pitchFamily="34" charset="0"/>
              </a:rPr>
              <a:t>4. Индивидуальные </a:t>
            </a:r>
            <a:r>
              <a:rPr lang="ru-RU" altLang="ru-RU" sz="2200" dirty="0" err="1">
                <a:latin typeface="Calibri" pitchFamily="34" charset="0"/>
              </a:rPr>
              <a:t>КИМы</a:t>
            </a:r>
            <a:r>
              <a:rPr lang="ru-RU" altLang="ru-RU" sz="2200" dirty="0">
                <a:latin typeface="Calibri" pitchFamily="34" charset="0"/>
              </a:rPr>
              <a:t>, индивидуальные критерии оценки                 </a:t>
            </a:r>
            <a:r>
              <a:rPr lang="ru-RU" altLang="ru-RU" sz="2200" i="1" dirty="0">
                <a:latin typeface="Calibri" pitchFamily="34" charset="0"/>
              </a:rPr>
              <a:t>( контрольно-измерительные материалы )</a:t>
            </a:r>
          </a:p>
          <a:p>
            <a:pPr algn="just" hangingPunct="1">
              <a:lnSpc>
                <a:spcPct val="90000"/>
              </a:lnSpc>
            </a:pPr>
            <a:endParaRPr lang="ru-RU" altLang="ru-RU" sz="2200" dirty="0" smtClean="0">
              <a:latin typeface="Calibri" pitchFamily="34" charset="0"/>
            </a:endParaRPr>
          </a:p>
          <a:p>
            <a:pPr algn="just" hangingPunct="1">
              <a:lnSpc>
                <a:spcPct val="90000"/>
              </a:lnSpc>
            </a:pPr>
            <a:r>
              <a:rPr lang="ru-RU" altLang="ru-RU" sz="2200" dirty="0" smtClean="0">
                <a:latin typeface="Calibri" pitchFamily="34" charset="0"/>
              </a:rPr>
              <a:t>   5</a:t>
            </a:r>
            <a:r>
              <a:rPr lang="ru-RU" altLang="ru-RU" sz="2200" dirty="0">
                <a:latin typeface="Calibri" pitchFamily="34" charset="0"/>
              </a:rPr>
              <a:t>. Индивидуальное сопровождение путем использования на уроке различного  дидактического и раздаточного  материала, разработанного специально для данного ученика (схемы, таблицы, картинки и т.д.)</a:t>
            </a:r>
          </a:p>
          <a:p>
            <a:pPr algn="just" hangingPunct="1">
              <a:lnSpc>
                <a:spcPct val="90000"/>
              </a:lnSpc>
            </a:pPr>
            <a:r>
              <a:rPr lang="ru-RU" altLang="ru-RU" sz="2200" i="1" dirty="0" smtClean="0">
                <a:latin typeface="Calibri" pitchFamily="34" charset="0"/>
              </a:rPr>
              <a:t>    (</a:t>
            </a:r>
            <a:r>
              <a:rPr lang="ru-RU" altLang="ru-RU" sz="2200" i="1" dirty="0">
                <a:latin typeface="Calibri" pitchFamily="34" charset="0"/>
              </a:rPr>
              <a:t>конструирование букв</a:t>
            </a:r>
            <a:r>
              <a:rPr lang="ru-RU" altLang="ru-RU" sz="2200" i="1" dirty="0" smtClean="0">
                <a:latin typeface="Calibri" pitchFamily="34" charset="0"/>
              </a:rPr>
              <a:t>)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</a:pPr>
            <a:r>
              <a:rPr lang="ru-RU" altLang="ru-RU" sz="2200" i="1" dirty="0">
                <a:latin typeface="Calibri" pitchFamily="34" charset="0"/>
              </a:rPr>
              <a:t> </a:t>
            </a:r>
            <a:r>
              <a:rPr lang="ru-RU" altLang="ru-RU" sz="2200" i="1" dirty="0" smtClean="0">
                <a:latin typeface="Calibri" pitchFamily="34" charset="0"/>
              </a:rPr>
              <a:t>   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27846387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36001" y="0"/>
            <a:ext cx="9178561" cy="6856560"/>
            <a:chOff x="-25" y="0"/>
            <a:chExt cx="6374" cy="4761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49"/>
              <a:chOff x="-24" y="831"/>
              <a:chExt cx="6347" cy="49"/>
            </a:xfrm>
          </p:grpSpPr>
          <p:sp>
            <p:nvSpPr>
              <p:cNvPr id="8198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199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8201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5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8202" name="Picture 1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8"/>
              <a:chOff x="-24" y="4284"/>
              <a:chExt cx="6347" cy="48"/>
            </a:xfrm>
          </p:grpSpPr>
          <p:sp>
            <p:nvSpPr>
              <p:cNvPr id="8204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205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38987" y="213006"/>
            <a:ext cx="8532000" cy="96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hangingPunct="1">
              <a:lnSpc>
                <a:spcPct val="90000"/>
              </a:lnSpc>
            </a:pPr>
            <a:endParaRPr lang="ru-RU" altLang="ru-RU" sz="2900" b="1" dirty="0" smtClean="0">
              <a:solidFill>
                <a:srgbClr val="0070C0"/>
              </a:solidFill>
              <a:latin typeface="Calibri" pitchFamily="34" charset="0"/>
            </a:endParaRPr>
          </a:p>
          <a:p>
            <a:pPr hangingPunct="1">
              <a:lnSpc>
                <a:spcPct val="90000"/>
              </a:lnSpc>
            </a:pPr>
            <a:r>
              <a:rPr lang="ru-RU" altLang="ru-RU" sz="2900" b="1" dirty="0" smtClean="0">
                <a:solidFill>
                  <a:srgbClr val="0070C0"/>
                </a:solidFill>
                <a:latin typeface="Calibri" pitchFamily="34" charset="0"/>
              </a:rPr>
              <a:t>Механизмы </a:t>
            </a:r>
            <a:r>
              <a:rPr lang="ru-RU" altLang="ru-RU" sz="2900" b="1" dirty="0">
                <a:solidFill>
                  <a:srgbClr val="0070C0"/>
                </a:solidFill>
                <a:latin typeface="Calibri" pitchFamily="34" charset="0"/>
              </a:rPr>
              <a:t>адаптации программы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40302" y="1338620"/>
            <a:ext cx="8425957" cy="437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 marL="2286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just" hangingPunct="1">
              <a:lnSpc>
                <a:spcPct val="90000"/>
              </a:lnSpc>
            </a:pPr>
            <a:r>
              <a:rPr lang="ru-RU" b="1" dirty="0" smtClean="0"/>
              <a:t>     </a:t>
            </a:r>
            <a:r>
              <a:rPr lang="ru-RU" altLang="ru-RU" b="1" dirty="0">
                <a:latin typeface="Calibri" pitchFamily="34" charset="0"/>
              </a:rPr>
              <a:t>6. Дозированная помощь со стороны учителя: 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Times New Roman" pitchFamily="18" charset="0"/>
              <a:buChar char="-"/>
            </a:pPr>
            <a:r>
              <a:rPr lang="ru-RU" altLang="ru-RU" b="1" dirty="0" smtClean="0">
                <a:latin typeface="Calibri" pitchFamily="34" charset="0"/>
              </a:rPr>
              <a:t>стимулирующая</a:t>
            </a:r>
            <a:r>
              <a:rPr lang="ru-RU" altLang="ru-RU" b="1" dirty="0">
                <a:latin typeface="Calibri" pitchFamily="34" charset="0"/>
              </a:rPr>
              <a:t>: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интрига УМК «ПНШ» (помощь героям)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создание игровой ситуации (использование дидактической и сюжетно-ролевой игры на уроках окружающего мира) 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плакаты Летучей мыши на уроках русского языка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Times New Roman" pitchFamily="18" charset="0"/>
              <a:buChar char="-"/>
            </a:pPr>
            <a:r>
              <a:rPr lang="ru-RU" altLang="ru-RU" dirty="0">
                <a:latin typeface="Calibri" pitchFamily="34" charset="0"/>
              </a:rPr>
              <a:t> </a:t>
            </a:r>
            <a:r>
              <a:rPr lang="ru-RU" altLang="ru-RU" b="1" dirty="0">
                <a:latin typeface="Calibri" pitchFamily="34" charset="0"/>
              </a:rPr>
              <a:t>направляющая: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</a:pPr>
            <a:r>
              <a:rPr lang="ru-RU" altLang="ru-RU" dirty="0" smtClean="0">
                <a:latin typeface="Calibri" pitchFamily="34" charset="0"/>
              </a:rPr>
              <a:t>    </a:t>
            </a:r>
            <a:r>
              <a:rPr lang="ru-RU" altLang="ru-RU" dirty="0">
                <a:latin typeface="Calibri" pitchFamily="34" charset="0"/>
              </a:rPr>
              <a:t>знаки – помощники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использование цвета для маркирования заданий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пространственное ориентирование на странице учебника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работа со словарями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составление плана действий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Times New Roman" pitchFamily="18" charset="0"/>
              <a:buChar char="-"/>
            </a:pPr>
            <a:r>
              <a:rPr lang="ru-RU" altLang="ru-RU" b="1" dirty="0">
                <a:latin typeface="Calibri" pitchFamily="34" charset="0"/>
              </a:rPr>
              <a:t> обучающая: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работа по образцу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работа по алгоритму (</a:t>
            </a:r>
            <a:r>
              <a:rPr lang="ru-RU" altLang="ru-RU" dirty="0" err="1">
                <a:latin typeface="Calibri" pitchFamily="34" charset="0"/>
              </a:rPr>
              <a:t>звуко</a:t>
            </a:r>
            <a:r>
              <a:rPr lang="ru-RU" altLang="ru-RU" dirty="0">
                <a:latin typeface="Calibri" pitchFamily="34" charset="0"/>
              </a:rPr>
              <a:t>-буквенный, морфологический, разбор слова)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работа с таблицей сложения, умножения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  <a:buFont typeface="Arial" charset="0"/>
              <a:buChar char="•"/>
            </a:pPr>
            <a:r>
              <a:rPr lang="ru-RU" altLang="ru-RU" dirty="0">
                <a:latin typeface="Calibri" pitchFamily="34" charset="0"/>
              </a:rPr>
              <a:t>Работа со списком орфограмм </a:t>
            </a:r>
          </a:p>
          <a:p>
            <a:pPr algn="just">
              <a:lnSpc>
                <a:spcPct val="70000"/>
              </a:lnSpc>
              <a:spcBef>
                <a:spcPts val="680"/>
              </a:spcBef>
            </a:pPr>
            <a:r>
              <a:rPr lang="ru-RU" altLang="ru-RU" dirty="0">
                <a:latin typeface="Calibri" pitchFamily="34" charset="0"/>
              </a:rPr>
              <a:t>    (ТПО «Русский язык»    3 класс)</a:t>
            </a:r>
          </a:p>
          <a:p>
            <a:pPr algn="just" hangingPunct="1">
              <a:lnSpc>
                <a:spcPct val="90000"/>
              </a:lnSpc>
            </a:pPr>
            <a:r>
              <a:rPr lang="ru-RU" altLang="ru-RU" i="1" dirty="0" smtClean="0">
                <a:latin typeface="Calibri" pitchFamily="34" charset="0"/>
              </a:rPr>
              <a:t>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60628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36001" y="0"/>
            <a:ext cx="9178561" cy="6856560"/>
            <a:chOff x="-25" y="0"/>
            <a:chExt cx="6374" cy="4761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49"/>
              <a:chOff x="-24" y="831"/>
              <a:chExt cx="6347" cy="49"/>
            </a:xfrm>
          </p:grpSpPr>
          <p:sp>
            <p:nvSpPr>
              <p:cNvPr id="8198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199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8201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5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8202" name="Picture 1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8"/>
              <a:chOff x="-24" y="4284"/>
              <a:chExt cx="6347" cy="48"/>
            </a:xfrm>
          </p:grpSpPr>
          <p:sp>
            <p:nvSpPr>
              <p:cNvPr id="8204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205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38987" y="213006"/>
            <a:ext cx="8532000" cy="96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hangingPunct="1">
              <a:lnSpc>
                <a:spcPct val="90000"/>
              </a:lnSpc>
            </a:pPr>
            <a:endParaRPr lang="ru-RU" altLang="ru-RU" sz="2900" b="1" dirty="0" smtClean="0">
              <a:solidFill>
                <a:srgbClr val="0070C0"/>
              </a:solidFill>
              <a:latin typeface="Calibri" pitchFamily="34" charset="0"/>
            </a:endParaRPr>
          </a:p>
          <a:p>
            <a:pPr hangingPunct="1">
              <a:lnSpc>
                <a:spcPct val="90000"/>
              </a:lnSpc>
            </a:pPr>
            <a:r>
              <a:rPr lang="ru-RU" altLang="ru-RU" sz="2900" b="1" dirty="0" smtClean="0">
                <a:solidFill>
                  <a:srgbClr val="0070C0"/>
                </a:solidFill>
                <a:latin typeface="Calibri" pitchFamily="34" charset="0"/>
              </a:rPr>
              <a:t>Механизмы </a:t>
            </a:r>
            <a:r>
              <a:rPr lang="ru-RU" altLang="ru-RU" sz="2900" b="1" dirty="0">
                <a:solidFill>
                  <a:srgbClr val="0070C0"/>
                </a:solidFill>
                <a:latin typeface="Calibri" pitchFamily="34" charset="0"/>
              </a:rPr>
              <a:t>адаптации программы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40302" y="1338620"/>
            <a:ext cx="8425957" cy="437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 marL="2286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just" hangingPunct="1">
              <a:lnSpc>
                <a:spcPct val="90000"/>
              </a:lnSpc>
            </a:pPr>
            <a:r>
              <a:rPr lang="ru-RU" b="1" dirty="0" smtClean="0"/>
              <a:t>   </a:t>
            </a:r>
          </a:p>
          <a:p>
            <a:pPr algn="just" hangingPunct="1">
              <a:lnSpc>
                <a:spcPct val="90000"/>
              </a:lnSpc>
            </a:pPr>
            <a:r>
              <a:rPr lang="ru-RU" altLang="ru-RU" sz="2500" dirty="0">
                <a:latin typeface="Calibri" pitchFamily="34" charset="0"/>
              </a:rPr>
              <a:t>7.Наставничество на уроке со стороны других учащихся</a:t>
            </a:r>
          </a:p>
          <a:p>
            <a:pPr algn="just" hangingPunct="1">
              <a:lnSpc>
                <a:spcPct val="90000"/>
              </a:lnSpc>
            </a:pPr>
            <a:endParaRPr lang="ru-RU" altLang="ru-RU" sz="2500" dirty="0">
              <a:latin typeface="Calibri" pitchFamily="34" charset="0"/>
            </a:endParaRPr>
          </a:p>
          <a:p>
            <a:pPr algn="just" hangingPunct="1">
              <a:lnSpc>
                <a:spcPct val="90000"/>
              </a:lnSpc>
            </a:pPr>
            <a:r>
              <a:rPr lang="ru-RU" altLang="ru-RU" sz="2500" i="1" dirty="0">
                <a:latin typeface="Calibri" pitchFamily="34" charset="0"/>
              </a:rPr>
              <a:t>(работа консультантов, групповые и парные формы работы)</a:t>
            </a:r>
          </a:p>
          <a:p>
            <a:pPr algn="just" hangingPunct="1">
              <a:lnSpc>
                <a:spcPct val="90000"/>
              </a:lnSpc>
            </a:pPr>
            <a:endParaRPr lang="ru-RU" altLang="ru-RU" sz="2500" i="1" dirty="0">
              <a:latin typeface="Calibri" pitchFamily="34" charset="0"/>
            </a:endParaRPr>
          </a:p>
          <a:p>
            <a:pPr algn="just" hangingPunct="1">
              <a:lnSpc>
                <a:spcPct val="90000"/>
              </a:lnSpc>
            </a:pPr>
            <a:endParaRPr lang="ru-RU" altLang="ru-RU" sz="2500" dirty="0">
              <a:latin typeface="Calibri" pitchFamily="34" charset="0"/>
            </a:endParaRPr>
          </a:p>
          <a:p>
            <a:pPr algn="just" hangingPunct="1">
              <a:lnSpc>
                <a:spcPct val="90000"/>
              </a:lnSpc>
            </a:pPr>
            <a:r>
              <a:rPr lang="ru-RU" altLang="ru-RU" sz="2500" dirty="0">
                <a:latin typeface="Calibri" pitchFamily="34" charset="0"/>
                <a:cs typeface="Times New Roman" pitchFamily="18" charset="0"/>
              </a:rPr>
              <a:t>8. </a:t>
            </a:r>
            <a:r>
              <a:rPr lang="ru-RU" altLang="ru-RU" sz="2500" dirty="0" err="1">
                <a:latin typeface="Calibri" pitchFamily="34" charset="0"/>
                <a:cs typeface="Times New Roman" pitchFamily="18" charset="0"/>
              </a:rPr>
              <a:t>Тьюторство</a:t>
            </a:r>
            <a:r>
              <a:rPr lang="ru-RU" altLang="ru-RU" sz="2500" dirty="0">
                <a:latin typeface="Calibri" pitchFamily="34" charset="0"/>
                <a:cs typeface="Times New Roman" pitchFamily="18" charset="0"/>
              </a:rPr>
              <a:t>.</a:t>
            </a:r>
          </a:p>
          <a:p>
            <a:pPr algn="just" hangingPunct="1">
              <a:lnSpc>
                <a:spcPct val="90000"/>
              </a:lnSpc>
            </a:pPr>
            <a:endParaRPr lang="ru-RU" sz="2500" b="1" dirty="0"/>
          </a:p>
        </p:txBody>
      </p:sp>
    </p:spTree>
    <p:extLst>
      <p:ext uri="{BB962C8B-B14F-4D97-AF65-F5344CB8AC3E}">
        <p14:creationId xmlns:p14="http://schemas.microsoft.com/office/powerpoint/2010/main" xmlns="" val="27360628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322"/>
            <a:ext cx="9144000" cy="6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-36001" y="0"/>
            <a:ext cx="9178561" cy="6856560"/>
            <a:chOff x="-25" y="0"/>
            <a:chExt cx="6374" cy="4761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49"/>
              <a:chOff x="-24" y="831"/>
              <a:chExt cx="6347" cy="49"/>
            </a:xfrm>
          </p:grpSpPr>
          <p:sp>
            <p:nvSpPr>
              <p:cNvPr id="8198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199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8201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5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8202" name="Picture 1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8"/>
              <a:chOff x="-24" y="4284"/>
              <a:chExt cx="6347" cy="48"/>
            </a:xfrm>
          </p:grpSpPr>
          <p:sp>
            <p:nvSpPr>
              <p:cNvPr id="8204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205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26902" y="228106"/>
            <a:ext cx="8532000" cy="96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>
              <a:tabLst>
                <a:tab pos="0" algn="l"/>
                <a:tab pos="829452" algn="l"/>
                <a:tab pos="1658904" algn="l"/>
                <a:tab pos="2488357" algn="l"/>
                <a:tab pos="3317809" algn="l"/>
                <a:tab pos="4147261" algn="l"/>
                <a:tab pos="4976713" algn="l"/>
                <a:tab pos="5806166" algn="l"/>
                <a:tab pos="6635618" algn="l"/>
                <a:tab pos="7465070" algn="l"/>
                <a:tab pos="8294522" algn="l"/>
                <a:tab pos="9123975" algn="l"/>
              </a:tabLst>
            </a:pPr>
            <a:r>
              <a:rPr lang="ru-RU" altLang="ru-RU" sz="2900" b="1" dirty="0">
                <a:solidFill>
                  <a:srgbClr val="0070C0"/>
                </a:solidFill>
                <a:latin typeface="Calibri" pitchFamily="34" charset="0"/>
                <a:cs typeface="Arial" charset="0"/>
              </a:rPr>
              <a:t>Индивидуальный образовательный маршрут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26362" y="1338620"/>
            <a:ext cx="8425957" cy="437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9" tIns="42452" rIns="81639" bIns="42452"/>
          <a:lstStyle>
            <a:lvl1pPr marL="228600" indent="-22860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algn="just">
              <a:tabLst>
                <a:tab pos="0" algn="l"/>
                <a:tab pos="829452" algn="l"/>
                <a:tab pos="1658904" algn="l"/>
                <a:tab pos="2488357" algn="l"/>
                <a:tab pos="3317809" algn="l"/>
                <a:tab pos="4147261" algn="l"/>
                <a:tab pos="4976713" algn="l"/>
                <a:tab pos="5806166" algn="l"/>
                <a:tab pos="6635618" algn="l"/>
                <a:tab pos="7465070" algn="l"/>
                <a:tab pos="8294522" algn="l"/>
                <a:tab pos="9123975" algn="l"/>
              </a:tabLst>
            </a:pPr>
            <a:r>
              <a:rPr lang="ru-RU" altLang="ru-RU" sz="2200" b="1" dirty="0">
                <a:cs typeface="Times New Roman" pitchFamily="18" charset="0"/>
              </a:rPr>
              <a:t>Разрабатывается на основе следующих документов: </a:t>
            </a:r>
            <a:endParaRPr lang="ru-RU" altLang="ru-RU" sz="2200" b="1" dirty="0" smtClean="0">
              <a:cs typeface="Times New Roman" pitchFamily="18" charset="0"/>
            </a:endParaRPr>
          </a:p>
          <a:p>
            <a:pPr algn="just">
              <a:tabLst>
                <a:tab pos="0" algn="l"/>
                <a:tab pos="829452" algn="l"/>
                <a:tab pos="1658904" algn="l"/>
                <a:tab pos="2488357" algn="l"/>
                <a:tab pos="3317809" algn="l"/>
                <a:tab pos="4147261" algn="l"/>
                <a:tab pos="4976713" algn="l"/>
                <a:tab pos="5806166" algn="l"/>
                <a:tab pos="6635618" algn="l"/>
                <a:tab pos="7465070" algn="l"/>
                <a:tab pos="8294522" algn="l"/>
                <a:tab pos="9123975" algn="l"/>
              </a:tabLst>
            </a:pPr>
            <a:endParaRPr lang="ru-RU" altLang="ru-RU" sz="2200" b="1" dirty="0">
              <a:cs typeface="Times New Roman" pitchFamily="18" charset="0"/>
            </a:endParaRPr>
          </a:p>
          <a:p>
            <a:pPr algn="just">
              <a:buClr>
                <a:srgbClr val="353535"/>
              </a:buClr>
              <a:buSzPct val="85000"/>
              <a:buBlip>
                <a:blip r:embed="rId6"/>
              </a:buBlip>
              <a:tabLst>
                <a:tab pos="0" algn="l"/>
                <a:tab pos="829452" algn="l"/>
                <a:tab pos="1658904" algn="l"/>
                <a:tab pos="2488357" algn="l"/>
                <a:tab pos="3317809" algn="l"/>
                <a:tab pos="4147261" algn="l"/>
                <a:tab pos="4976713" algn="l"/>
                <a:tab pos="5806166" algn="l"/>
                <a:tab pos="6635618" algn="l"/>
                <a:tab pos="7465070" algn="l"/>
                <a:tab pos="8294522" algn="l"/>
                <a:tab pos="9123975" algn="l"/>
              </a:tabLst>
            </a:pPr>
            <a:r>
              <a:rPr lang="ru-RU" altLang="ru-RU" sz="2200" dirty="0">
                <a:cs typeface="Times New Roman" pitchFamily="18" charset="0"/>
              </a:rPr>
              <a:t>диагностической карты трудностей, возникающих у детей при освоении основной образовательной </a:t>
            </a:r>
            <a:r>
              <a:rPr lang="ru-RU" altLang="ru-RU" sz="2200" dirty="0" smtClean="0">
                <a:cs typeface="Times New Roman" pitchFamily="18" charset="0"/>
              </a:rPr>
              <a:t>программы;</a:t>
            </a:r>
          </a:p>
          <a:p>
            <a:pPr algn="just">
              <a:buClr>
                <a:srgbClr val="353535"/>
              </a:buClr>
              <a:buSzPct val="85000"/>
              <a:buBlip>
                <a:blip r:embed="rId6"/>
              </a:buBlip>
              <a:tabLst>
                <a:tab pos="0" algn="l"/>
                <a:tab pos="829452" algn="l"/>
                <a:tab pos="1658904" algn="l"/>
                <a:tab pos="2488357" algn="l"/>
                <a:tab pos="3317809" algn="l"/>
                <a:tab pos="4147261" algn="l"/>
                <a:tab pos="4976713" algn="l"/>
                <a:tab pos="5806166" algn="l"/>
                <a:tab pos="6635618" algn="l"/>
                <a:tab pos="7465070" algn="l"/>
                <a:tab pos="8294522" algn="l"/>
                <a:tab pos="9123975" algn="l"/>
              </a:tabLst>
            </a:pPr>
            <a:endParaRPr lang="ru-RU" altLang="ru-RU" sz="2200" dirty="0">
              <a:cs typeface="Times New Roman" pitchFamily="18" charset="0"/>
            </a:endParaRPr>
          </a:p>
          <a:p>
            <a:pPr algn="just">
              <a:buClr>
                <a:srgbClr val="353535"/>
              </a:buClr>
              <a:buSzPct val="85000"/>
              <a:buBlip>
                <a:blip r:embed="rId6"/>
              </a:buBlip>
              <a:tabLst>
                <a:tab pos="0" algn="l"/>
                <a:tab pos="829452" algn="l"/>
                <a:tab pos="1658904" algn="l"/>
                <a:tab pos="2488357" algn="l"/>
                <a:tab pos="3317809" algn="l"/>
                <a:tab pos="4147261" algn="l"/>
                <a:tab pos="4976713" algn="l"/>
                <a:tab pos="5806166" algn="l"/>
                <a:tab pos="6635618" algn="l"/>
                <a:tab pos="7465070" algn="l"/>
                <a:tab pos="8294522" algn="l"/>
                <a:tab pos="9123975" algn="l"/>
              </a:tabLst>
            </a:pPr>
            <a:r>
              <a:rPr lang="ru-RU" altLang="ru-RU" sz="2200" dirty="0" smtClean="0">
                <a:cs typeface="Times New Roman" pitchFamily="18" charset="0"/>
              </a:rPr>
              <a:t>карты </a:t>
            </a:r>
            <a:r>
              <a:rPr lang="ru-RU" altLang="ru-RU" sz="2200" dirty="0">
                <a:cs typeface="Times New Roman" pitchFamily="18" charset="0"/>
              </a:rPr>
              <a:t>психолого-педагогического сопровождения детей, отражающей наиболее типичные трудности; причину возникновения данной трудности, комплекс заданий для коррекционной работы по преодолению трудностей.</a:t>
            </a:r>
          </a:p>
          <a:p>
            <a:pPr algn="just"/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39226382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>Почему  ребёнок не справляется с заданием?</a:t>
            </a:r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Интересуется предлагаемым заданием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Понимает инструкцию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Способен целенаправленно действовать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Может планировать свои действия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Замечает ошибки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Может самостоятельно исправить ошибки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Критически относится к своим достижениям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Проявляет правильные эмоциональные реакции на замечания и поощрения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Способен к сотрудничеству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Способен к переносу выполненного задания с помощью взрослого на аналогичное задание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r>
              <a:rPr lang="ru-RU" dirty="0" smtClean="0"/>
              <a:t>Способен дать словесный отчёт о своих действиях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b="1" dirty="0" smtClean="0">
                <a:solidFill>
                  <a:schemeClr val="tx2"/>
                </a:solidFill>
              </a:rPr>
              <a:t>Трудности в обучении чтению, письму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Трудности формирования способа вычленения звука из слова и умения называть выделенный звук.</a:t>
            </a:r>
          </a:p>
          <a:p>
            <a:r>
              <a:rPr lang="ru-RU" dirty="0" smtClean="0"/>
              <a:t>Трудности в различении звуков по сенсорным признакам: гласные – согласные, глухие – звонкие, твердые – мягкие, их условных обозначений.</a:t>
            </a:r>
          </a:p>
          <a:p>
            <a:r>
              <a:rPr lang="ru-RU" dirty="0" smtClean="0"/>
              <a:t>Трудности в работе с условно-графической схемой слова и предложения.</a:t>
            </a:r>
          </a:p>
          <a:p>
            <a:r>
              <a:rPr lang="ru-RU" dirty="0" smtClean="0"/>
              <a:t>Трудность в воспроизведении слов разной слоговой структуры и </a:t>
            </a:r>
            <a:r>
              <a:rPr lang="ru-RU" dirty="0" err="1" smtClean="0"/>
              <a:t>звуконаполняемости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Трудности в упражнениях на преобразование слов путем замены, перестановки, добавления звуков . 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9073008" cy="115212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Трудности в ознакомлении с окружающим миром и развитие речи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Трудность в обогащении и активизации словаря. Овладение качественным и количественным словарем по разным лексическим темам.</a:t>
            </a:r>
          </a:p>
          <a:p>
            <a:r>
              <a:rPr lang="ru-RU" dirty="0" smtClean="0"/>
              <a:t>Трудность в правильном согласовании существительных с прилагательными и числительными в роде, числе и падеже.</a:t>
            </a:r>
          </a:p>
          <a:p>
            <a:r>
              <a:rPr lang="ru-RU" dirty="0" smtClean="0"/>
              <a:t>Трудности в овладении некоторыми способами словообразования: использование существительных с уменьшительно-ласкательными суффиксами, слов с разными приставками, родственных слов.</a:t>
            </a:r>
          </a:p>
          <a:p>
            <a:r>
              <a:rPr lang="ru-RU" dirty="0" smtClean="0"/>
              <a:t>Трудности в понимании значения предлогов и слов, выражающих пространственные отношения предметов.</a:t>
            </a:r>
          </a:p>
          <a:p>
            <a:r>
              <a:rPr lang="ru-RU" dirty="0" smtClean="0"/>
              <a:t>Трудности в составлении  различных видов рассказов.</a:t>
            </a:r>
          </a:p>
          <a:p>
            <a:r>
              <a:rPr lang="ru-RU" dirty="0" smtClean="0"/>
              <a:t>Трудности в составлении  всех типов предложений.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b="1" dirty="0" smtClean="0">
                <a:solidFill>
                  <a:schemeClr val="tx2"/>
                </a:solidFill>
              </a:rPr>
              <a:t>Трудности в изучении математики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Трудности в понимании смысла слов: между, раньше, позже; понятий (сегодня, завтра, вчера); частей суток, дней недели, времен года;  их последовательности.</a:t>
            </a:r>
          </a:p>
          <a:p>
            <a:r>
              <a:rPr lang="ru-RU" dirty="0" smtClean="0"/>
              <a:t>Трудности в счете в прямом и обратном порядке, от заданного числа до другого.</a:t>
            </a:r>
          </a:p>
          <a:p>
            <a:r>
              <a:rPr lang="ru-RU" dirty="0" smtClean="0"/>
              <a:t>Трудности в счете предметов на слух, по осязанию, в счете движений.</a:t>
            </a:r>
          </a:p>
          <a:p>
            <a:r>
              <a:rPr lang="ru-RU" dirty="0" smtClean="0"/>
              <a:t>Трудности различения количественных и порядковых числительных (сколько, который).</a:t>
            </a:r>
          </a:p>
          <a:p>
            <a:r>
              <a:rPr lang="ru-RU" dirty="0" smtClean="0"/>
              <a:t>Трудности соотнесения цифры, числа и количества.</a:t>
            </a:r>
          </a:p>
          <a:p>
            <a:r>
              <a:rPr lang="ru-RU" dirty="0" smtClean="0"/>
              <a:t>Трудности в практическом иллюстрировании состава чисел от 2 до 10 из отдельных единиц и из двух меньших чисел.</a:t>
            </a:r>
          </a:p>
          <a:p>
            <a:r>
              <a:rPr lang="ru-RU" dirty="0" smtClean="0"/>
              <a:t>Трудности в использовании  условной мерки.</a:t>
            </a:r>
          </a:p>
          <a:p>
            <a:r>
              <a:rPr lang="ru-RU" dirty="0" smtClean="0"/>
              <a:t>Трудности в овладении действиями сложения, вычитания, сравнения (использование математических знаков +, -, ‹, ›, =).</a:t>
            </a:r>
          </a:p>
          <a:p>
            <a:r>
              <a:rPr lang="ru-RU" dirty="0" smtClean="0"/>
              <a:t>Трудности в составлении и решении арифметических задач.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b="1" dirty="0" smtClean="0">
                <a:solidFill>
                  <a:schemeClr val="tx2"/>
                </a:solidFill>
              </a:rPr>
              <a:t>Трудности в изучении математики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ru-RU" sz="4200" dirty="0" smtClean="0"/>
              <a:t>неспособность записать число (величину) и дать его (ее) характеристику</a:t>
            </a:r>
          </a:p>
          <a:p>
            <a:pPr lvl="0"/>
            <a:r>
              <a:rPr lang="ru-RU" sz="4200" dirty="0" smtClean="0"/>
              <a:t>проблемы пространственной ориентировки, </a:t>
            </a:r>
            <a:r>
              <a:rPr lang="ru-RU" sz="4200" dirty="0" err="1" smtClean="0"/>
              <a:t>неразличение</a:t>
            </a:r>
            <a:r>
              <a:rPr lang="ru-RU" sz="4200" dirty="0" smtClean="0"/>
              <a:t>, неправильное называние геометрических фигур, форм окружающего;</a:t>
            </a:r>
          </a:p>
          <a:p>
            <a:pPr lvl="0"/>
            <a:r>
              <a:rPr lang="ru-RU" sz="4200" dirty="0" smtClean="0"/>
              <a:t>смешение математических понятий (периметр и площадь, частное и разность и т.п.);</a:t>
            </a:r>
          </a:p>
          <a:p>
            <a:pPr lvl="0"/>
            <a:r>
              <a:rPr lang="ru-RU" sz="4200" dirty="0" smtClean="0"/>
              <a:t>неспособность установить зависимость между величинами (часть- целое; скорость-время-длина пути при равномерном прямолинейном движении; цена-количество стоимость и др.), решить текстовую задачу в 1-2 действия;</a:t>
            </a:r>
          </a:p>
          <a:p>
            <a:pPr lvl="0"/>
            <a:r>
              <a:rPr lang="ru-RU" sz="4200" dirty="0" smtClean="0"/>
              <a:t>неумение пользоваться математической терминологией;</a:t>
            </a:r>
          </a:p>
          <a:p>
            <a:pPr lvl="0"/>
            <a:r>
              <a:rPr lang="ru-RU" sz="4200" dirty="0" smtClean="0"/>
              <a:t>неумение применить алгоритм (способ, прием) выполнения арифметического действия;</a:t>
            </a:r>
          </a:p>
          <a:p>
            <a:pPr lvl="0"/>
            <a:r>
              <a:rPr lang="ru-RU" sz="4200" dirty="0" smtClean="0"/>
              <a:t>неумение использовать свойства арифметических действий при выполнении вычислений; </a:t>
            </a:r>
          </a:p>
          <a:p>
            <a:pPr lvl="0"/>
            <a:r>
              <a:rPr lang="ru-RU" sz="4200" dirty="0" smtClean="0"/>
              <a:t>неспособность установить порядок действий в числовом выражении и найти его значение с использованием изученных алгоритмов;</a:t>
            </a:r>
          </a:p>
          <a:p>
            <a:pPr lvl="0"/>
            <a:r>
              <a:rPr lang="ru-RU" sz="4200" dirty="0" smtClean="0"/>
              <a:t>проблемы в понимании математических отношений (больше/меньше, выше/ниже, дороже/дешевле; «больше/меньше на...», «больше/меньше в ...», «на сколько (во сколько раз) больше/меньше» и др.).</a:t>
            </a:r>
          </a:p>
          <a:p>
            <a:pPr marL="169863" indent="-169863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:a14="http://schemas.microsoft.com/office/drawing/2010/main" xmlns="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</a:rPr>
            </a:br>
            <a:r>
              <a:rPr lang="ru-RU" dirty="0" smtClean="0"/>
              <a:t> </a:t>
            </a:r>
            <a:r>
              <a:rPr lang="ru-RU" b="1" dirty="0" smtClean="0">
                <a:solidFill>
                  <a:schemeClr val="tx2"/>
                </a:solidFill>
              </a:rPr>
              <a:t>Трудности межличностных отношений </a:t>
            </a:r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sz="4500" b="1" dirty="0" smtClean="0"/>
              <a:t>Характер взаимодействия ученика и учителя: </a:t>
            </a:r>
            <a:r>
              <a:rPr lang="ru-RU" sz="4500" dirty="0" smtClean="0"/>
              <a:t>непонимание, неготовность услышать учителя (взрослого), психологическая «несовместимость; боязнь критики, негативной оценки; отсутствие положительного опыта общения со взрослыми.</a:t>
            </a:r>
          </a:p>
          <a:p>
            <a:pPr algn="just"/>
            <a:r>
              <a:rPr lang="ru-RU" sz="4500" b="1" dirty="0" smtClean="0"/>
              <a:t>Взаимодействие ученика и других учеников: </a:t>
            </a:r>
            <a:r>
              <a:rPr lang="ru-RU" sz="4500" dirty="0" err="1" smtClean="0"/>
              <a:t>эгоцентричность</a:t>
            </a:r>
            <a:r>
              <a:rPr lang="ru-RU" sz="4500" dirty="0" smtClean="0"/>
              <a:t>, неумение общаться, повышенная тревожность; неумение строить совместную деятельность; заниженная (завышенная) самооценка.</a:t>
            </a:r>
          </a:p>
          <a:p>
            <a:pPr lvl="0" algn="just"/>
            <a:r>
              <a:rPr lang="ru-RU" sz="4500" dirty="0" smtClean="0"/>
              <a:t>Другие трудности.</a:t>
            </a:r>
          </a:p>
          <a:p>
            <a:pPr marL="169863" indent="-169863" algn="just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1991</Words>
  <Application>Microsoft Office PowerPoint</Application>
  <PresentationFormat>Экран (4:3)</PresentationFormat>
  <Paragraphs>286</Paragraphs>
  <Slides>29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 Почему  ребёнок не справляется с заданием? </vt:lpstr>
      <vt:lpstr> Трудности в обучении чтению, письму </vt:lpstr>
      <vt:lpstr>Трудности в ознакомлении с окружающим миром и развитие речи</vt:lpstr>
      <vt:lpstr> Трудности в изучении математики </vt:lpstr>
      <vt:lpstr> Трудности в изучении математики </vt:lpstr>
      <vt:lpstr>  Трудности межличностных отношений  </vt:lpstr>
      <vt:lpstr> Метапредметные трудности </vt:lpstr>
      <vt:lpstr> Метапредметные трудности </vt:lpstr>
      <vt:lpstr> Метапредметные трудности </vt:lpstr>
      <vt:lpstr>Слайд 13</vt:lpstr>
      <vt:lpstr>Как выявить причины трудностей? </vt:lpstr>
      <vt:lpstr>Как можно помочь ребёнку? </vt:lpstr>
      <vt:lpstr>Цель коррекционной работы</vt:lpstr>
      <vt:lpstr>Особые образовательные потребности обучающихся</vt:lpstr>
      <vt:lpstr>Специфические образовательные потребности </vt:lpstr>
      <vt:lpstr>Специфические образовательные потребности  </vt:lpstr>
      <vt:lpstr>Специфические образовательные потребности </vt:lpstr>
      <vt:lpstr> Типичные трудности при обучении письму, задания для коррекции   </vt:lpstr>
      <vt:lpstr> Типичные трудности при обучении чтению, задания для коррекции  </vt:lpstr>
      <vt:lpstr> Типичные трудности при обучении математике, задания для коррекции  </vt:lpstr>
      <vt:lpstr> Типичные трудности при обучении окружающему миру, задания для коррекции  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Отдельные вопросы реализации основных образовательных программ начального и основного общего образования.</dc:title>
  <dc:creator>Дом</dc:creator>
  <cp:lastModifiedBy>user1</cp:lastModifiedBy>
  <cp:revision>106</cp:revision>
  <dcterms:created xsi:type="dcterms:W3CDTF">2016-11-04T11:45:14Z</dcterms:created>
  <dcterms:modified xsi:type="dcterms:W3CDTF">2018-05-19T15:20:03Z</dcterms:modified>
</cp:coreProperties>
</file>