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5" r:id="rId2"/>
    <p:sldId id="367" r:id="rId3"/>
    <p:sldId id="368" r:id="rId4"/>
    <p:sldId id="341" r:id="rId5"/>
    <p:sldId id="365" r:id="rId6"/>
    <p:sldId id="366" r:id="rId7"/>
    <p:sldId id="269" r:id="rId8"/>
    <p:sldId id="270" r:id="rId9"/>
    <p:sldId id="271" r:id="rId10"/>
    <p:sldId id="272" r:id="rId11"/>
    <p:sldId id="344" r:id="rId12"/>
    <p:sldId id="346" r:id="rId13"/>
    <p:sldId id="369" r:id="rId14"/>
    <p:sldId id="370" r:id="rId15"/>
    <p:sldId id="371" r:id="rId16"/>
    <p:sldId id="3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>
      <p:cViewPr varScale="1">
        <p:scale>
          <a:sx n="73" d="100"/>
          <a:sy n="73" d="100"/>
        </p:scale>
        <p:origin x="-13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B5474A-1864-468D-BAA3-4D951A386467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8028AE-4EBA-41F1-B703-48664CC7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373FD-54F0-4A7D-B6A0-BA42E18D2E9B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373FD-54F0-4A7D-B6A0-BA42E18D2E9B}" type="datetimeFigureOut">
              <a:rPr lang="ru-RU" smtClean="0"/>
              <a:pPr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7890A-73BD-416C-9BB8-D8504B48A5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"/>
          <p:cNvGrpSpPr>
            <a:grpSpLocks/>
          </p:cNvGrpSpPr>
          <p:nvPr/>
        </p:nvGrpSpPr>
        <p:grpSpPr bwMode="auto">
          <a:xfrm>
            <a:off x="0" y="0"/>
            <a:ext cx="10080625" cy="7558088"/>
            <a:chOff x="0" y="0"/>
            <a:chExt cx="6350" cy="4761"/>
          </a:xfrm>
        </p:grpSpPr>
        <p:sp>
          <p:nvSpPr>
            <p:cNvPr id="7" name="Rectangle 2"/>
            <p:cNvSpPr>
              <a:spLocks noChangeArrowheads="1"/>
            </p:cNvSpPr>
            <p:nvPr/>
          </p:nvSpPr>
          <p:spPr bwMode="auto">
            <a:xfrm>
              <a:off x="2" y="0"/>
              <a:ext cx="6347" cy="4761"/>
            </a:xfrm>
            <a:prstGeom prst="rect">
              <a:avLst/>
            </a:prstGeom>
            <a:solidFill>
              <a:srgbClr val="255997"/>
            </a:solidFill>
            <a:ln>
              <a:noFill/>
            </a:ln>
            <a:effectLst>
              <a:outerShdw dist="38184" dir="2700000" algn="ctr" rotWithShape="0">
                <a:srgbClr val="000000">
                  <a:alpha val="40033"/>
                </a:srgbClr>
              </a:outerShdw>
            </a:effectLst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888" t="37506" r="8888" b="10745"/>
            <a:stretch>
              <a:fillRect/>
            </a:stretch>
          </p:blipFill>
          <p:spPr bwMode="auto">
            <a:xfrm>
              <a:off x="5" y="1131"/>
              <a:ext cx="6339" cy="2649"/>
            </a:xfrm>
            <a:prstGeom prst="rect">
              <a:avLst/>
            </a:prstGeom>
            <a:noFill/>
            <a:ln>
              <a:noFill/>
            </a:ln>
            <a:effectLst>
              <a:outerShdw dist="38184" dir="2700000" algn="ctr" rotWithShape="0">
                <a:srgbClr val="000000">
                  <a:alpha val="40033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 l="8888" t="37506" r="8888" b="10745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0" y="1131"/>
              <a:ext cx="6349" cy="2649"/>
            </a:xfrm>
            <a:prstGeom prst="rect">
              <a:avLst/>
            </a:prstGeom>
            <a:solidFill>
              <a:srgbClr val="FFFFFF">
                <a:alpha val="43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99592" y="1928802"/>
            <a:ext cx="8244408" cy="3643338"/>
          </a:xfrm>
        </p:spPr>
        <p:txBody>
          <a:bodyPr>
            <a:normAutofit/>
          </a:bodyPr>
          <a:lstStyle/>
          <a:p>
            <a:endParaRPr lang="ru-RU" b="1" spc="-1" dirty="0" smtClean="0">
              <a:solidFill>
                <a:schemeClr val="accent1">
                  <a:lumMod val="75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ru-RU" b="1" dirty="0" smtClean="0">
                <a:solidFill>
                  <a:schemeClr val="tx2"/>
                </a:solidFill>
              </a:rPr>
              <a:t>Обучение детей с особыми образовательными потребностями в условиях «обычной» школы: нормативные требования и практика организации </a:t>
            </a:r>
            <a:endParaRPr lang="ru-RU" b="1" dirty="0">
              <a:solidFill>
                <a:schemeClr val="tx2"/>
              </a:solidFill>
            </a:endParaRPr>
          </a:p>
        </p:txBody>
      </p:sp>
      <p:grpSp>
        <p:nvGrpSpPr>
          <p:cNvPr id="14" name="Group 7"/>
          <p:cNvGrpSpPr>
            <a:grpSpLocks noGrp="1"/>
          </p:cNvGrpSpPr>
          <p:nvPr/>
        </p:nvGrpSpPr>
        <p:grpSpPr bwMode="auto">
          <a:xfrm>
            <a:off x="1857356" y="285751"/>
            <a:ext cx="7683196" cy="8405053"/>
            <a:chOff x="556" y="123"/>
            <a:chExt cx="4668" cy="4973"/>
          </a:xfrm>
        </p:grpSpPr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1559" y="123"/>
              <a:ext cx="3665" cy="49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1pPr>
              <a:lvl2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2pPr>
              <a:lvl3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3pPr>
              <a:lvl4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4pPr>
              <a:lvl5pPr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5pPr>
              <a:lvl6pPr marL="2514600" indent="-228600" defTabSz="449263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6pPr>
              <a:lvl7pPr marL="2971800" indent="-228600" defTabSz="449263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7pPr>
              <a:lvl8pPr marL="3429000" indent="-228600" defTabSz="449263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8pPr>
              <a:lvl9pPr marL="3886200" indent="-228600" defTabSz="449263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tabLst>
                  <a:tab pos="723900" algn="l"/>
                  <a:tab pos="1447800" algn="l"/>
                  <a:tab pos="2171700" algn="l"/>
                  <a:tab pos="2895600" algn="l"/>
                  <a:tab pos="3619500" algn="l"/>
                  <a:tab pos="4343400" algn="l"/>
                  <a:tab pos="5067300" algn="l"/>
                  <a:tab pos="5791200" algn="l"/>
                </a:tabLst>
                <a:defRPr>
                  <a:solidFill>
                    <a:srgbClr val="000000"/>
                  </a:solidFill>
                  <a:latin typeface="Arial" charset="0"/>
                  <a:cs typeface="Arial Unicode MS" charset="0"/>
                </a:defRPr>
              </a:lvl9pPr>
            </a:lstStyle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r>
                <a:rPr lang="ru-RU" altLang="ru-RU" sz="2000" b="1" dirty="0">
                  <a:solidFill>
                    <a:srgbClr val="FFFFFF"/>
                  </a:solidFill>
                  <a:latin typeface="Segoe UI Light" pitchFamily="32" charset="0"/>
                </a:rPr>
                <a:t>Российская  Академия наук</a:t>
              </a: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r>
                <a:rPr lang="ru-RU" altLang="ru-RU" sz="2000" b="1" dirty="0">
                  <a:solidFill>
                    <a:srgbClr val="FFFFFF"/>
                  </a:solidFill>
                  <a:latin typeface="Segoe UI Light" pitchFamily="32" charset="0"/>
                </a:rPr>
                <a:t>Издательский комплекс «Наука»</a:t>
              </a: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r>
                <a:rPr lang="ru-RU" altLang="ru-RU" sz="2000" b="1" dirty="0">
                  <a:solidFill>
                    <a:srgbClr val="FFFFFF"/>
                  </a:solidFill>
                  <a:latin typeface="Segoe UI Light" pitchFamily="32" charset="0"/>
                </a:rPr>
                <a:t>Издательство «Академкнига/Учебник</a:t>
              </a:r>
              <a:r>
                <a:rPr lang="ru-RU" altLang="ru-RU" sz="2000" b="1" dirty="0" smtClean="0">
                  <a:solidFill>
                    <a:srgbClr val="FFFFFF"/>
                  </a:solidFill>
                  <a:latin typeface="Segoe UI Light" pitchFamily="32" charset="0"/>
                </a:rPr>
                <a:t>»</a:t>
              </a:r>
              <a:endParaRPr lang="en-US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 smtClean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>
                <a:lnSpc>
                  <a:spcPct val="100000"/>
                </a:lnSpc>
              </a:pPr>
              <a:r>
                <a:rPr lang="ru-RU" sz="2000" b="1" spc="-1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Segoe UI Light"/>
                </a:rPr>
                <a:t>Крестинина  Ирина Алексеевна, </a:t>
              </a:r>
              <a:endParaRPr lang="ru-RU" sz="2000" spc="-1" dirty="0">
                <a:uFill>
                  <a:solidFill>
                    <a:srgbClr val="FFFFFF"/>
                  </a:solidFill>
                </a:uFill>
                <a:latin typeface="Arial"/>
              </a:endParaRPr>
            </a:p>
            <a:p>
              <a:r>
                <a:rPr lang="ru-RU" sz="2000" b="1" spc="-1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Segoe UI Light"/>
                </a:rPr>
                <a:t>к.п.н., </a:t>
              </a:r>
              <a:r>
                <a:rPr lang="ru-RU" sz="2000" b="1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Segoe UI Light"/>
                </a:rPr>
                <a:t> </a:t>
              </a:r>
              <a:r>
                <a:rPr lang="ru-RU" sz="2000" b="1" spc="-1" dirty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Segoe UI Light"/>
                </a:rPr>
                <a:t>Почетный работник общего образования </a:t>
              </a:r>
              <a:r>
                <a:rPr lang="ru-RU" sz="2000" b="1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Segoe UI Light"/>
                </a:rPr>
                <a:t>РФ, методист научно-методического отдела издательства </a:t>
              </a:r>
              <a:r>
                <a:rPr lang="en-US" sz="2000" b="1" spc="-1" dirty="0" smtClean="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Segoe UI Light"/>
                </a:rPr>
                <a:t> </a:t>
              </a:r>
              <a:r>
                <a:rPr lang="ru-RU" altLang="ru-RU" sz="2000" b="1" dirty="0" smtClean="0">
                  <a:solidFill>
                    <a:srgbClr val="FFFFFF"/>
                  </a:solidFill>
                  <a:latin typeface="Segoe UI Light" pitchFamily="32" charset="0"/>
                </a:rPr>
                <a:t>Академкнига/Учебник</a:t>
              </a:r>
              <a:r>
                <a:rPr lang="ru-RU" altLang="ru-RU" sz="2000" b="1" dirty="0">
                  <a:solidFill>
                    <a:srgbClr val="FFFFFF"/>
                  </a:solidFill>
                  <a:latin typeface="Segoe UI Light" pitchFamily="32" charset="0"/>
                </a:rPr>
                <a:t>»</a:t>
              </a:r>
              <a:endParaRPr lang="en-US" altLang="ru-RU" sz="2000" b="1" dirty="0">
                <a:solidFill>
                  <a:srgbClr val="FFFFFF"/>
                </a:solidFill>
                <a:latin typeface="Segoe UI Light" pitchFamily="32" charset="0"/>
              </a:endParaRPr>
            </a:p>
            <a:p>
              <a:endParaRPr lang="en-US" altLang="ru-RU" sz="2000" b="1" dirty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>
                <a:lnSpc>
                  <a:spcPct val="100000"/>
                </a:lnSpc>
              </a:pPr>
              <a:endParaRPr lang="ru-RU" sz="2000" spc="-1" dirty="0">
                <a:uFill>
                  <a:solidFill>
                    <a:srgbClr val="FFFFFF"/>
                  </a:solidFill>
                </a:uFill>
                <a:latin typeface="Arial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en-US" altLang="ru-RU" sz="2000" b="1" dirty="0">
                <a:solidFill>
                  <a:srgbClr val="FFFFFF"/>
                </a:solidFill>
                <a:latin typeface="Segoe UI Light" pitchFamily="32" charset="0"/>
              </a:endParaRPr>
            </a:p>
            <a:p>
              <a:pPr hangingPunct="1">
                <a:lnSpc>
                  <a:spcPct val="100000"/>
                </a:lnSpc>
                <a:buClrTx/>
                <a:buFontTx/>
                <a:buNone/>
              </a:pPr>
              <a:endParaRPr lang="ru-RU" altLang="ru-RU" sz="2000" b="1" dirty="0">
                <a:solidFill>
                  <a:srgbClr val="FFFFFF"/>
                </a:solidFill>
                <a:latin typeface="Segoe UI Light" pitchFamily="32" charset="0"/>
              </a:endParaRPr>
            </a:p>
          </p:txBody>
        </p:sp>
        <p:pic>
          <p:nvPicPr>
            <p:cNvPr id="16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" y="206"/>
              <a:ext cx="941" cy="5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Задача сопровождения</a:t>
            </a:r>
            <a:endParaRPr lang="ru-RU" dirty="0"/>
          </a:p>
        </p:txBody>
      </p:sp>
      <p:sp>
        <p:nvSpPr>
          <p:cNvPr id="17" name="Содержимое 16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 smtClean="0">
                <a:solidFill>
                  <a:schemeClr val="tx2"/>
                </a:solidFill>
              </a:rPr>
              <a:t>        постоянная поддержка участниками образовательного процесса </a:t>
            </a:r>
            <a:r>
              <a:rPr lang="ru-RU" b="1" dirty="0" smtClean="0">
                <a:solidFill>
                  <a:schemeClr val="tx2"/>
                </a:solidFill>
              </a:rPr>
              <a:t>равновесия</a:t>
            </a:r>
            <a:r>
              <a:rPr lang="ru-RU" dirty="0" smtClean="0">
                <a:solidFill>
                  <a:schemeClr val="tx2"/>
                </a:solidFill>
              </a:rPr>
              <a:t> между реальными возможностями ребенка и объемом образовательного воздействия со стороны субъектов образовательной среды.</a:t>
            </a:r>
          </a:p>
          <a:p>
            <a:pPr algn="just">
              <a:buNone/>
            </a:pPr>
            <a:r>
              <a:rPr lang="ru-RU" i="1" dirty="0" smtClean="0">
                <a:solidFill>
                  <a:schemeClr val="tx2"/>
                </a:solidFill>
              </a:rPr>
              <a:t>        (это очень важно при определении механизмов адаптации образовательной программы под особые образовательные потребности ребёнка с ОВЗ)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  <a:t/>
            </a:r>
            <a:br>
              <a:rPr lang="ru-RU" altLang="ru-RU" b="1" dirty="0" smtClean="0">
                <a:solidFill>
                  <a:srgbClr val="000000"/>
                </a:solidFill>
                <a:latin typeface="Calibri" pitchFamily="34" charset="0"/>
              </a:rPr>
            </a:br>
            <a:r>
              <a:rPr lang="ru-RU" b="1" i="1" dirty="0" smtClean="0"/>
              <a:t> </a:t>
            </a:r>
            <a:r>
              <a:rPr lang="ru-RU" b="1" dirty="0" smtClean="0">
                <a:solidFill>
                  <a:schemeClr val="tx2"/>
                </a:solidFill>
              </a:rPr>
              <a:t>Непрерывность сопровождения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 </a:t>
            </a:r>
            <a:r>
              <a:rPr lang="ru-RU" dirty="0" smtClean="0">
                <a:solidFill>
                  <a:schemeClr val="tx2"/>
                </a:solidFill>
              </a:rPr>
              <a:t>гарантируется ребёнку на всех этапах помощи при решении проблемы. Специалистом сопровождения прекращается поддержка ребёнка только тогда, когда проблема будет полностью решена либо путь решения станет очевиден. Данный принцип означает и то, что дети, находящиеся под постоянным воздействием факторов риска (например: ребёнок-сирота, хронически больной ребёнок, ребёнок в системе специального образования и т.д.), будут обеспечены непрерывным сопровождением в течение всего периода их становления.</a:t>
            </a:r>
          </a:p>
          <a:p>
            <a:pPr>
              <a:buNone/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Психолого-педагогическое сопровождение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         </a:t>
            </a:r>
          </a:p>
          <a:p>
            <a:r>
              <a:rPr lang="ru-RU" sz="3800" dirty="0" smtClean="0">
                <a:solidFill>
                  <a:schemeClr val="tx2"/>
                </a:solidFill>
              </a:rPr>
              <a:t>это не единовременная помощь, а долговременная поддержка, в основе которой заложена четкая организация, направленная на выбор варианта решения актуальных проблем ребёнка.</a:t>
            </a:r>
          </a:p>
          <a:p>
            <a:r>
              <a:rPr lang="ru-RU" sz="3800" dirty="0" smtClean="0">
                <a:solidFill>
                  <a:schemeClr val="tx2"/>
                </a:solidFill>
              </a:rPr>
              <a:t>это система взаимосвязанных (по целям, времени, задачам) согласованных действий всех специалистов образовательной организации, направленных на оказание всесторонней помощи ребёнку (родителям, педагогам) в выявлении проблем его развития, поиск их эффективного решения и всестороннее развитие задатков, возможностей и способностей.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(Важным является утверждение о том, что носителем проблемы развития ребёнка с ОВЗ в каждом конкретном случае выступает и сам ребёнок, и его родители, и педагоги, и ближайшее окружение).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chemeClr val="tx2"/>
                </a:solidFill>
              </a:rPr>
              <a:t>Место  АООП в сфере общего образования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         </a:t>
            </a:r>
          </a:p>
          <a:p>
            <a:pPr algn="ctr">
              <a:buFontTx/>
              <a:buNone/>
            </a:pPr>
            <a:r>
              <a:rPr lang="ru-RU" altLang="ru-RU" dirty="0" smtClean="0">
                <a:solidFill>
                  <a:schemeClr val="tx2"/>
                </a:solidFill>
              </a:rPr>
              <a:t>АООП разрабатывается на базе </a:t>
            </a:r>
            <a:r>
              <a:rPr lang="ru-RU" altLang="ru-RU" b="1" dirty="0" smtClean="0">
                <a:solidFill>
                  <a:schemeClr val="tx2"/>
                </a:solidFill>
              </a:rPr>
              <a:t>примерной АООП</a:t>
            </a:r>
          </a:p>
          <a:p>
            <a:pPr algn="ctr">
              <a:buFontTx/>
              <a:buNone/>
            </a:pPr>
            <a:r>
              <a:rPr lang="ru-RU" altLang="ru-RU" b="1" dirty="0" smtClean="0">
                <a:solidFill>
                  <a:schemeClr val="tx2"/>
                </a:solidFill>
              </a:rPr>
              <a:t>    </a:t>
            </a:r>
            <a:r>
              <a:rPr lang="ru-RU" altLang="ru-RU" dirty="0" smtClean="0">
                <a:solidFill>
                  <a:schemeClr val="tx2"/>
                </a:solidFill>
              </a:rPr>
              <a:t>на уровень образования для отдельного класса, группы или отдельного ребёнка.</a:t>
            </a:r>
          </a:p>
          <a:p>
            <a:pPr algn="ctr">
              <a:buFontTx/>
              <a:buNone/>
            </a:pPr>
            <a:r>
              <a:rPr lang="ru-RU" altLang="ru-RU" dirty="0" smtClean="0"/>
              <a:t>   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Алгоритм разработки АООП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         </a:t>
            </a:r>
          </a:p>
          <a:p>
            <a:pPr marL="0" indent="0">
              <a:buFontTx/>
              <a:buNone/>
              <a:defRPr/>
            </a:pP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</a:t>
            </a:r>
            <a:r>
              <a:rPr lang="ru-RU" sz="36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зтап</a:t>
            </a:r>
            <a:endParaRPr lang="ru-RU" sz="36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Tx/>
              <a:buNone/>
              <a:defRPr/>
            </a:pP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Вход (пусковой механизм) – заключение ПМПК </a:t>
            </a:r>
          </a:p>
          <a:p>
            <a:pPr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педагогической команды для проектирования АООП (рабочие группы по разделам)  </a:t>
            </a:r>
          </a:p>
          <a:p>
            <a:pPr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нормативно-правового обеспечения проектирования АООП  </a:t>
            </a:r>
          </a:p>
          <a:p>
            <a:pPr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методических рекомендаций по проектированию АООП  </a:t>
            </a:r>
          </a:p>
          <a:p>
            <a:pPr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опыта ОО, реализующих АООП  </a:t>
            </a:r>
          </a:p>
          <a:p>
            <a:pPr marL="0" indent="0">
              <a:buFontTx/>
              <a:buNone/>
              <a:defRPr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 (продукты): </a:t>
            </a:r>
          </a:p>
          <a:p>
            <a:pPr marL="0" indent="0">
              <a:buFontTx/>
              <a:buNone/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•Локальные акты (приказы, Положения…..)  </a:t>
            </a:r>
          </a:p>
          <a:p>
            <a:pPr marL="0" indent="0">
              <a:buFontTx/>
              <a:buNone/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•Четкое разграничение обязанностей и зон ответственности педагогической команды; </a:t>
            </a:r>
          </a:p>
          <a:p>
            <a:pPr marL="0" indent="0">
              <a:buFontTx/>
              <a:buNone/>
              <a:defRPr/>
            </a:pP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•Проблемный анализ дефицитов, ресурсов и условий образовательной организации по реализации АООП.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endParaRPr lang="ru-RU" dirty="0" smtClean="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Алгоритм разработки АООП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         </a:t>
            </a:r>
          </a:p>
          <a:p>
            <a:pPr marL="0" indent="0">
              <a:buFontTx/>
              <a:buNone/>
            </a:pPr>
            <a:r>
              <a:rPr lang="ru-RU" sz="11200" b="1" dirty="0" smtClean="0">
                <a:solidFill>
                  <a:schemeClr val="tx2"/>
                </a:solidFill>
              </a:rPr>
              <a:t>Основной этап</a:t>
            </a:r>
            <a:r>
              <a:rPr lang="ru-RU" sz="11200" dirty="0" smtClean="0">
                <a:solidFill>
                  <a:schemeClr val="tx2"/>
                </a:solidFill>
              </a:rPr>
              <a:t>  </a:t>
            </a:r>
          </a:p>
          <a:p>
            <a:pPr marL="0" indent="0">
              <a:buFontTx/>
              <a:buNone/>
            </a:pPr>
            <a:r>
              <a:rPr lang="ru-RU" sz="11200" b="1" dirty="0" smtClean="0">
                <a:solidFill>
                  <a:schemeClr val="tx2"/>
                </a:solidFill>
              </a:rPr>
              <a:t>Вход </a:t>
            </a:r>
            <a:r>
              <a:rPr lang="ru-RU" sz="11200" dirty="0" smtClean="0">
                <a:solidFill>
                  <a:schemeClr val="tx2"/>
                </a:solidFill>
              </a:rPr>
              <a:t>(пусковой механизм) – структура АООП </a:t>
            </a:r>
          </a:p>
          <a:p>
            <a:pPr marL="0" indent="0">
              <a:buFontTx/>
              <a:buNone/>
            </a:pPr>
            <a:r>
              <a:rPr lang="ru-RU" sz="11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Выход (продукты): </a:t>
            </a:r>
            <a:r>
              <a:rPr lang="ru-RU" sz="1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наполненные содержанием разделы программы (целевой, содержательный, организационный)</a:t>
            </a:r>
          </a:p>
          <a:p>
            <a:pPr marL="0" indent="0">
              <a:buFontTx/>
              <a:buNone/>
            </a:pPr>
            <a:endParaRPr lang="ru-RU" sz="11200" b="1" dirty="0" smtClean="0">
              <a:solidFill>
                <a:schemeClr val="tx2"/>
              </a:solidFill>
            </a:endParaRPr>
          </a:p>
          <a:p>
            <a:pPr marL="0" indent="0">
              <a:buFontTx/>
              <a:buNone/>
            </a:pPr>
            <a:r>
              <a:rPr lang="ru-RU" sz="11200" b="1" dirty="0" smtClean="0">
                <a:solidFill>
                  <a:schemeClr val="tx2"/>
                </a:solidFill>
              </a:rPr>
              <a:t>Заключительный этап </a:t>
            </a:r>
          </a:p>
          <a:p>
            <a:pPr marL="0" indent="0">
              <a:buFontTx/>
              <a:buNone/>
            </a:pPr>
            <a:r>
              <a:rPr lang="ru-RU" sz="1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11200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Самоэкспертиза</a:t>
            </a:r>
            <a:r>
              <a:rPr lang="ru-RU" sz="1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и первичная коррекция АООП;  </a:t>
            </a:r>
          </a:p>
          <a:p>
            <a:pPr marL="0" indent="0">
              <a:buFontTx/>
              <a:buNone/>
            </a:pPr>
            <a:r>
              <a:rPr lang="ru-RU" sz="1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• Информирование коллектива о ходе работы, организация обсуждения и утверждения АООП; </a:t>
            </a:r>
          </a:p>
          <a:p>
            <a:pPr marL="0" indent="0">
              <a:buFontTx/>
              <a:buNone/>
            </a:pPr>
            <a:r>
              <a:rPr lang="ru-RU" sz="1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• Утверждение АООП (по факту прихода ребенка в ОО). </a:t>
            </a:r>
          </a:p>
          <a:p>
            <a:pPr>
              <a:buNone/>
            </a:pPr>
            <a:r>
              <a:rPr lang="ru-RU" sz="11200" dirty="0" smtClean="0">
                <a:solidFill>
                  <a:schemeClr val="tx2"/>
                </a:solidFill>
              </a:rPr>
              <a:t> </a:t>
            </a:r>
          </a:p>
          <a:p>
            <a:pPr>
              <a:buNone/>
            </a:pPr>
            <a:r>
              <a:rPr lang="ru-RU" sz="11200" dirty="0" smtClean="0">
                <a:solidFill>
                  <a:schemeClr val="tx2"/>
                </a:solidFill>
              </a:rPr>
              <a:t> </a:t>
            </a:r>
            <a:endParaRPr lang="ru-RU" sz="11200" dirty="0" smtClean="0">
              <a:solidFill>
                <a:schemeClr val="accent1">
                  <a:lumMod val="7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b="1" dirty="0" smtClean="0">
                <a:solidFill>
                  <a:schemeClr val="tx2"/>
                </a:solidFill>
              </a:rPr>
              <a:t>Документы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8" name="Содержимое 17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         </a:t>
            </a:r>
            <a:r>
              <a:rPr lang="ru-RU" altLang="ru-RU" dirty="0" smtClean="0">
                <a:solidFill>
                  <a:schemeClr val="tx2"/>
                </a:solidFill>
              </a:rPr>
              <a:t> Закон об образовании в РФ,   ФГОС ОВЗ, Примерные АООП определенной </a:t>
            </a:r>
            <a:r>
              <a:rPr lang="ru-RU" altLang="ru-RU" smtClean="0">
                <a:solidFill>
                  <a:schemeClr val="tx2"/>
                </a:solidFill>
              </a:rPr>
              <a:t>категории обучающихся с ОВЗ, </a:t>
            </a:r>
            <a:r>
              <a:rPr lang="ru-RU" altLang="ru-RU" dirty="0" smtClean="0">
                <a:solidFill>
                  <a:schemeClr val="tx2"/>
                </a:solidFill>
              </a:rPr>
              <a:t>а также иные документы</a:t>
            </a:r>
            <a:endParaRPr lang="ru-RU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Основные понятия  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9083352" cy="4525963"/>
          </a:xfrm>
        </p:spPr>
        <p:txBody>
          <a:bodyPr>
            <a:normAutofit fontScale="85000" lnSpcReduction="10000"/>
          </a:bodyPr>
          <a:lstStyle/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 психолого-педагогическое сопровождение</a:t>
            </a:r>
          </a:p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обучающиеся с ограниченными возможностями 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здоровья (особыми образовательными потребностями)</a:t>
            </a:r>
            <a:endParaRPr lang="ru-RU" sz="40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инклюзивное образование</a:t>
            </a:r>
          </a:p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адаптированная программа (АООП)</a:t>
            </a:r>
          </a:p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индивидуальный учебный план</a:t>
            </a:r>
          </a:p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>индивидуальный образовательный маршрут</a:t>
            </a:r>
            <a:endParaRPr lang="ru-RU" sz="40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798763" lvl="6" indent="-169863" algn="just">
              <a:lnSpc>
                <a:spcPct val="90000"/>
              </a:lnSpc>
              <a:spcBef>
                <a:spcPts val="463"/>
              </a:spcBef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Инклюзивное образование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9227368" cy="48531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      – это динамически развивающийся процесс. </a:t>
            </a:r>
          </a:p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       Не факт, не событие, не отчетный показатель, а именно процесс развития и изменений в политике, культуре и практике образования на основе принципов инклюзии. В основе этого процесса положена идеология «включающего общества», </a:t>
            </a:r>
            <a:r>
              <a:rPr lang="ru-RU" b="1" dirty="0" smtClean="0">
                <a:solidFill>
                  <a:schemeClr val="tx2"/>
                </a:solidFill>
              </a:rPr>
              <a:t>адаптации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i="1" dirty="0" smtClean="0">
                <a:solidFill>
                  <a:schemeClr val="tx2"/>
                </a:solidFill>
              </a:rPr>
              <a:t>образовательной среды, программ и условий обучения.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</a:rPr>
              <a:t>В</a:t>
            </a:r>
            <a:r>
              <a:rPr lang="ru-RU" sz="3200" b="1" dirty="0" smtClean="0">
                <a:solidFill>
                  <a:schemeClr val="tx2"/>
                </a:solidFill>
              </a:rPr>
              <a:t>опрос адаптации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pPr algn="just">
              <a:buNone/>
            </a:pPr>
            <a:r>
              <a:rPr lang="ru-RU" dirty="0" smtClean="0"/>
              <a:t> </a:t>
            </a:r>
          </a:p>
          <a:p>
            <a:pPr algn="just"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        Что подвержено адаптации: ребёнок под условия среды или среда под возможности ребёнка?</a:t>
            </a:r>
            <a:endParaRPr lang="ru-RU" dirty="0" smtClean="0">
              <a:solidFill>
                <a:schemeClr val="tx2"/>
              </a:solidFill>
            </a:endParaRPr>
          </a:p>
          <a:p>
            <a:pPr marL="169863" indent="-169863" algn="just">
              <a:lnSpc>
                <a:spcPct val="90000"/>
              </a:lnSpc>
              <a:spcBef>
                <a:spcPts val="1038"/>
              </a:spcBef>
              <a:spcAft>
                <a:spcPts val="288"/>
              </a:spcAft>
              <a:buClr>
                <a:srgbClr val="000000"/>
              </a:buClr>
              <a:buSzPct val="77000"/>
              <a:buBlip>
                <a:blip r:embed="rId5"/>
              </a:buBlip>
              <a:tabLst>
                <a:tab pos="682625" algn="l"/>
                <a:tab pos="1368425" algn="l"/>
                <a:tab pos="2054225" algn="l"/>
                <a:tab pos="2740025" algn="l"/>
                <a:tab pos="3425825" algn="l"/>
                <a:tab pos="4111625" algn="l"/>
                <a:tab pos="4797425" algn="l"/>
                <a:tab pos="5483225" algn="l"/>
                <a:tab pos="6169025" algn="l"/>
                <a:tab pos="6854825" algn="l"/>
                <a:tab pos="7540625" algn="l"/>
                <a:tab pos="8226425" algn="l"/>
                <a:tab pos="8912225" algn="l"/>
                <a:tab pos="9598025" algn="l"/>
                <a:tab pos="10283825" algn="l"/>
              </a:tabLst>
            </a:pP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0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Главный принцип инклюзивного образования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16832"/>
            <a:ext cx="9073008" cy="4525963"/>
          </a:xfrm>
        </p:spPr>
        <p:txBody>
          <a:bodyPr/>
          <a:lstStyle/>
          <a:p>
            <a:endParaRPr lang="ru-RU" b="1" dirty="0" smtClean="0"/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1484784"/>
            <a:ext cx="936104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ClrTx/>
              <a:buNone/>
            </a:pPr>
            <a:r>
              <a:rPr lang="ru-RU" sz="2000" dirty="0" smtClean="0"/>
              <a:t>  </a:t>
            </a:r>
          </a:p>
          <a:p>
            <a:pPr marL="514350" indent="-514350">
              <a:buClrTx/>
              <a:buNone/>
            </a:pPr>
            <a:r>
              <a:rPr lang="ru-RU" sz="2000" dirty="0" smtClean="0"/>
              <a:t>   </a:t>
            </a:r>
            <a:r>
              <a:rPr lang="ru-RU" sz="4000" dirty="0" smtClean="0">
                <a:solidFill>
                  <a:schemeClr val="tx2"/>
                </a:solidFill>
              </a:rPr>
              <a:t>– «не ребёнок подгоняется под существующие в образовательном учреждении условия и нормы, а, наоборот, вся система образования подстраивается под потребности и возможности конкретного ребенка».</a:t>
            </a:r>
            <a:endParaRPr lang="ru-RU" sz="4000" b="1" dirty="0" smtClean="0">
              <a:solidFill>
                <a:schemeClr val="tx2"/>
              </a:solidFill>
            </a:endParaRPr>
          </a:p>
          <a:p>
            <a:pPr marL="457200" indent="-457200">
              <a:buClrTx/>
              <a:buAutoNum type="arabicPeriod" startAt="3"/>
            </a:pPr>
            <a:endParaRPr lang="ru-RU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ClrTx/>
              <a:buNone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</a:p>
          <a:p>
            <a:pPr marL="514350" indent="-514350">
              <a:buClrTx/>
              <a:buNone/>
            </a:pP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Включение детей с ОВЗ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2"/>
                </a:solidFill>
              </a:rPr>
              <a:t>адаптированные программы обучения,</a:t>
            </a:r>
          </a:p>
          <a:p>
            <a:r>
              <a:rPr lang="ru-RU" sz="4000" dirty="0" smtClean="0">
                <a:solidFill>
                  <a:schemeClr val="tx2"/>
                </a:solidFill>
              </a:rPr>
              <a:t> специальные условия, </a:t>
            </a:r>
          </a:p>
          <a:p>
            <a:r>
              <a:rPr lang="ru-RU" sz="4000" dirty="0" smtClean="0">
                <a:solidFill>
                  <a:schemeClr val="tx2"/>
                </a:solidFill>
              </a:rPr>
              <a:t>психолого-педагогическое сопровождение</a:t>
            </a:r>
            <a:endParaRPr lang="ru-RU" sz="4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Специальные образовательные условия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i="1" dirty="0" smtClean="0">
                <a:solidFill>
                  <a:schemeClr val="tx2"/>
                </a:solidFill>
              </a:rPr>
              <a:t>(</a:t>
            </a:r>
            <a:r>
              <a:rPr lang="ru-RU" sz="3600" i="1" dirty="0" smtClean="0">
                <a:solidFill>
                  <a:schemeClr val="tx2"/>
                </a:solidFill>
              </a:rPr>
              <a:t>вариант 7.2.)</a:t>
            </a:r>
            <a:endParaRPr lang="ru-RU" sz="3600" i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специальные образовательные программы и методы обучения и воспитания,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 специальные учебники, учебные пособия, дидактические материалы,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 специальных технических средств обучения коллективного и индивидуального пользования,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 предоставление услуг ассистента (помощника), оказывающего учащимся необходимую техническую помощь,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 проведение групповых и индивидуальных коррекционных занятий,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 обеспечение доступа в здания организаций, осуществляющих образовательную деятельность и другие условия, без которых невозможно или затруднено освоение образовательных программ обучающимися с ОВЗ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tx2"/>
                </a:solidFill>
              </a:rPr>
              <a:t>Адаптированная  программа      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939336" cy="452596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не предполагает индивидуальных вариантов 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 подразумевает индивидуализацию методов и форм обучения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 поддержку (сопровождение) на основе общего контекста содержания обучения и учебного взаимодействия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0" y="1587"/>
            <a:ext cx="10118726" cy="7558088"/>
            <a:chOff x="-25" y="0"/>
            <a:chExt cx="6374" cy="476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49" cy="47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" y="0"/>
              <a:ext cx="6374" cy="47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-25" y="0"/>
              <a:ext cx="6374" cy="4761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8" name="Group 5"/>
            <p:cNvGrpSpPr>
              <a:grpSpLocks/>
            </p:cNvGrpSpPr>
            <p:nvPr/>
          </p:nvGrpSpPr>
          <p:grpSpPr bwMode="auto">
            <a:xfrm>
              <a:off x="-24" y="831"/>
              <a:ext cx="6347" cy="50"/>
              <a:chOff x="-24" y="831"/>
              <a:chExt cx="6347" cy="50"/>
            </a:xfrm>
          </p:grpSpPr>
          <p:sp>
            <p:nvSpPr>
              <p:cNvPr id="15" name="Line 6"/>
              <p:cNvSpPr>
                <a:spLocks noChangeShapeType="1"/>
              </p:cNvSpPr>
              <p:nvPr/>
            </p:nvSpPr>
            <p:spPr bwMode="auto">
              <a:xfrm>
                <a:off x="-24" y="881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6" name="Line 7"/>
              <p:cNvSpPr>
                <a:spLocks noChangeShapeType="1"/>
              </p:cNvSpPr>
              <p:nvPr/>
            </p:nvSpPr>
            <p:spPr bwMode="auto">
              <a:xfrm>
                <a:off x="-24" y="831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399" y="4393"/>
              <a:ext cx="4049" cy="267"/>
              <a:chOff x="399" y="4393"/>
              <a:chExt cx="4049" cy="267"/>
            </a:xfrm>
          </p:grpSpPr>
          <p:sp>
            <p:nvSpPr>
              <p:cNvPr id="13" name="Text Box 9"/>
              <p:cNvSpPr txBox="1">
                <a:spLocks noChangeArrowheads="1"/>
              </p:cNvSpPr>
              <p:nvPr/>
            </p:nvSpPr>
            <p:spPr bwMode="auto">
              <a:xfrm>
                <a:off x="785" y="4425"/>
                <a:ext cx="3663" cy="2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1pPr>
                <a:lvl2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2pPr>
                <a:lvl3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3pPr>
                <a:lvl4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4pPr>
                <a:lvl5pPr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5pPr>
                <a:lvl6pPr marL="25146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6pPr>
                <a:lvl7pPr marL="29718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7pPr>
                <a:lvl8pPr marL="34290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8pPr>
                <a:lvl9pPr marL="3886200" indent="-228600" defTabSz="449263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  <a:tab pos="5791200" algn="l"/>
                  </a:tabLst>
                  <a:defRPr>
                    <a:solidFill>
                      <a:srgbClr val="000000"/>
                    </a:solidFill>
                    <a:latin typeface="Arial" charset="0"/>
                    <a:cs typeface="Arial Unicode MS" charset="0"/>
                  </a:defRPr>
                </a:lvl9pPr>
              </a:lstStyle>
              <a:p>
                <a:pPr hangingPunct="1">
                  <a:lnSpc>
                    <a:spcPct val="100000"/>
                  </a:lnSpc>
                  <a:buClrTx/>
                  <a:buFontTx/>
                  <a:buNone/>
                </a:pPr>
                <a:r>
                  <a:rPr lang="ru-RU" altLang="ru-RU" sz="1600" b="1" dirty="0">
                    <a:solidFill>
                      <a:srgbClr val="255997"/>
                    </a:solidFill>
                    <a:latin typeface="Segoe UI Light" pitchFamily="32" charset="0"/>
                  </a:rPr>
                  <a:t>Издательство «Академкнига/Учебник»</a:t>
                </a:r>
              </a:p>
            </p:txBody>
          </p:sp>
          <p:pic>
            <p:nvPicPr>
              <p:cNvPr id="14" name="Picture 1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" y="4393"/>
                <a:ext cx="426" cy="26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blipFill dpi="0" rotWithShape="0">
                      <a:blip/>
                      <a:srcRect/>
                      <a:stretch>
                        <a:fillRect/>
                      </a:stretch>
                    </a:blipFill>
                  </a14:hiddenFill>
                </a:ext>
                <a:ext uri="{91240B29-F687-4F45-9708-019B960494DF}">
                  <a14:hiddenLine xmlns="" xmlns:a14="http://schemas.microsoft.com/office/drawing/2010/main" w="9525" cap="flat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10" name="Group 11"/>
            <p:cNvGrpSpPr>
              <a:grpSpLocks/>
            </p:cNvGrpSpPr>
            <p:nvPr/>
          </p:nvGrpSpPr>
          <p:grpSpPr bwMode="auto">
            <a:xfrm>
              <a:off x="-24" y="4284"/>
              <a:ext cx="6347" cy="49"/>
              <a:chOff x="-24" y="4284"/>
              <a:chExt cx="6347" cy="49"/>
            </a:xfrm>
          </p:grpSpPr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-24" y="4284"/>
                <a:ext cx="6347" cy="0"/>
              </a:xfrm>
              <a:prstGeom prst="line">
                <a:avLst/>
              </a:prstGeom>
              <a:noFill/>
              <a:ln w="3816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-24" y="4333"/>
                <a:ext cx="6347" cy="0"/>
              </a:xfrm>
              <a:prstGeom prst="line">
                <a:avLst/>
              </a:prstGeom>
              <a:noFill/>
              <a:ln w="3240" cap="sq">
                <a:solidFill>
                  <a:srgbClr val="255997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Сопровождение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915536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tx2"/>
                </a:solidFill>
              </a:rPr>
              <a:t>    - </a:t>
            </a:r>
            <a:r>
              <a:rPr lang="ru-RU" sz="4000" b="1" i="1" dirty="0" smtClean="0">
                <a:solidFill>
                  <a:schemeClr val="tx2"/>
                </a:solidFill>
              </a:rPr>
              <a:t>особый вид помощи детям</a:t>
            </a:r>
            <a:r>
              <a:rPr lang="ru-RU" sz="4000" dirty="0" smtClean="0">
                <a:solidFill>
                  <a:schemeClr val="tx2"/>
                </a:solidFill>
              </a:rPr>
              <a:t>, обеспечивающий эффективное развитие ребёнка в процессе образования. </a:t>
            </a:r>
            <a:endParaRPr lang="ru-RU" sz="4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1044</TotalTime>
  <Words>807</Words>
  <Application>Microsoft Office PowerPoint</Application>
  <PresentationFormat>Экран (4:3)</PresentationFormat>
  <Paragraphs>121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Основные понятия  </vt:lpstr>
      <vt:lpstr>Инклюзивное образование</vt:lpstr>
      <vt:lpstr>  Вопрос адаптации</vt:lpstr>
      <vt:lpstr>Главный принцип инклюзивного образования</vt:lpstr>
      <vt:lpstr>Включение детей с ОВЗ</vt:lpstr>
      <vt:lpstr>Специальные образовательные условия (вариант 7.2.)</vt:lpstr>
      <vt:lpstr> Адаптированная  программа       </vt:lpstr>
      <vt:lpstr>Сопровождение</vt:lpstr>
      <vt:lpstr>Задача сопровождения</vt:lpstr>
      <vt:lpstr>  Непрерывность сопровождения</vt:lpstr>
      <vt:lpstr>Психолого-педагогическое сопровождение</vt:lpstr>
      <vt:lpstr>Место  АООП в сфере общего образования</vt:lpstr>
      <vt:lpstr>Алгоритм разработки АООП</vt:lpstr>
      <vt:lpstr>Алгоритм разработки АООП</vt:lpstr>
      <vt:lpstr>Документы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Отдельные вопросы реализации основных образовательных программ начального и основного общего образования.</dc:title>
  <dc:creator>Дом</dc:creator>
  <cp:lastModifiedBy>user1</cp:lastModifiedBy>
  <cp:revision>139</cp:revision>
  <dcterms:created xsi:type="dcterms:W3CDTF">2016-11-04T11:45:14Z</dcterms:created>
  <dcterms:modified xsi:type="dcterms:W3CDTF">2018-11-20T14:45:03Z</dcterms:modified>
</cp:coreProperties>
</file>