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88BECD-14C1-4121-99F6-C51D229E4A28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1E867A-C110-44A9-88A8-68769652A4E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Механизмы адаптации программы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/>
              <a:t>Для обучающихся с задержкой психического развития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разных видов помощи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Обучающая помощь</a:t>
            </a:r>
          </a:p>
          <a:p>
            <a:r>
              <a:rPr lang="ru-RU" dirty="0" smtClean="0"/>
              <a:t> Необходимость оказания обучающей помощи возникает в тех случаях, когда другие ее виды оказываются недостаточными, когда надо непосредственно указать или показать, что и как надо делать для того, чтобы решить учебную задачу или исправить допущенную в ходе решения ошибку.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Индивидуальные критерии оценки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55600" indent="-342900">
              <a:spcBef>
                <a:spcPts val="1685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lang="ru-RU" sz="2800" spc="-10" dirty="0" smtClean="0">
                <a:latin typeface="Times New Roman"/>
                <a:cs typeface="Times New Roman"/>
              </a:rPr>
              <a:t>использование </a:t>
            </a:r>
            <a:r>
              <a:rPr lang="ru-RU" sz="28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стандартизированных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и</a:t>
            </a:r>
            <a:r>
              <a:rPr lang="ru-RU" sz="2800" b="1" spc="2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нестандартизированных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методов</a:t>
            </a:r>
            <a:r>
              <a:rPr lang="ru-RU" sz="2800" spc="-10" dirty="0" smtClean="0">
                <a:latin typeface="Times New Roman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cs typeface="Times New Roman"/>
              </a:rPr>
              <a:t>(устных и </a:t>
            </a:r>
            <a:r>
              <a:rPr lang="ru-RU" sz="2800" spc="-5" dirty="0" smtClean="0">
                <a:latin typeface="Times New Roman"/>
                <a:cs typeface="Times New Roman"/>
              </a:rPr>
              <a:t>письменных, индивидуальных </a:t>
            </a:r>
            <a:r>
              <a:rPr lang="ru-RU" sz="2800" dirty="0" smtClean="0">
                <a:latin typeface="Times New Roman"/>
                <a:cs typeface="Times New Roman"/>
              </a:rPr>
              <a:t>и </a:t>
            </a:r>
            <a:r>
              <a:rPr lang="ru-RU" sz="2800" spc="-5" dirty="0" smtClean="0">
                <a:latin typeface="Times New Roman"/>
                <a:cs typeface="Times New Roman"/>
              </a:rPr>
              <a:t>групповых, </a:t>
            </a:r>
            <a:r>
              <a:rPr lang="ru-RU" sz="2800" spc="10" dirty="0" smtClean="0">
                <a:latin typeface="Times New Roman"/>
                <a:cs typeface="Times New Roman"/>
              </a:rPr>
              <a:t>само- </a:t>
            </a:r>
            <a:r>
              <a:rPr lang="ru-RU" sz="2800" dirty="0" smtClean="0">
                <a:latin typeface="Times New Roman"/>
                <a:cs typeface="Times New Roman"/>
              </a:rPr>
              <a:t>и  </a:t>
            </a:r>
            <a:r>
              <a:rPr lang="ru-RU" sz="2800" spc="-5" dirty="0" err="1" smtClean="0">
                <a:latin typeface="Times New Roman"/>
                <a:cs typeface="Times New Roman"/>
              </a:rPr>
              <a:t>взаимооценки</a:t>
            </a:r>
            <a:r>
              <a:rPr lang="ru-RU" sz="2800" spc="-5" dirty="0" smtClean="0">
                <a:latin typeface="Times New Roman"/>
                <a:cs typeface="Times New Roman"/>
              </a:rPr>
              <a:t> </a:t>
            </a:r>
            <a:r>
              <a:rPr lang="ru-RU" sz="2800" dirty="0" err="1" smtClean="0">
                <a:latin typeface="Times New Roman"/>
                <a:cs typeface="Times New Roman"/>
              </a:rPr>
              <a:t>и</a:t>
            </a:r>
            <a:r>
              <a:rPr lang="ru-RU" sz="2800" spc="-20" dirty="0" smtClean="0">
                <a:latin typeface="Times New Roman"/>
                <a:cs typeface="Times New Roman"/>
              </a:rPr>
              <a:t> </a:t>
            </a:r>
            <a:r>
              <a:rPr lang="ru-RU" sz="2800" dirty="0" smtClean="0">
                <a:latin typeface="Times New Roman"/>
                <a:cs typeface="Times New Roman"/>
              </a:rPr>
              <a:t>др.)</a:t>
            </a:r>
          </a:p>
          <a:p>
            <a:pPr marL="355600" indent="-342900">
              <a:spcBef>
                <a:spcPts val="16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lang="ru-RU" sz="28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уровневый</a:t>
            </a:r>
            <a:r>
              <a:rPr lang="ru-RU" sz="2800" spc="-5" dirty="0" smtClean="0">
                <a:latin typeface="Times New Roman"/>
                <a:cs typeface="Times New Roman"/>
              </a:rPr>
              <a:t> </a:t>
            </a:r>
            <a:r>
              <a:rPr lang="ru-RU" sz="2800" spc="-35" dirty="0" smtClean="0">
                <a:latin typeface="Times New Roman"/>
                <a:cs typeface="Times New Roman"/>
              </a:rPr>
              <a:t>подход </a:t>
            </a:r>
            <a:r>
              <a:rPr lang="ru-RU" sz="2800" dirty="0" smtClean="0">
                <a:latin typeface="Times New Roman"/>
                <a:cs typeface="Times New Roman"/>
              </a:rPr>
              <a:t>в </a:t>
            </a:r>
            <a:r>
              <a:rPr lang="ru-RU" sz="2800" spc="-5" dirty="0" smtClean="0">
                <a:latin typeface="Times New Roman"/>
                <a:cs typeface="Times New Roman"/>
              </a:rPr>
              <a:t>инструментарии, </a:t>
            </a:r>
            <a:r>
              <a:rPr lang="ru-RU" sz="2800" dirty="0" smtClean="0">
                <a:latin typeface="Times New Roman"/>
                <a:cs typeface="Times New Roman"/>
              </a:rPr>
              <a:t>в </a:t>
            </a:r>
            <a:r>
              <a:rPr lang="ru-RU" sz="2800" spc="-5" dirty="0" smtClean="0">
                <a:latin typeface="Times New Roman"/>
                <a:cs typeface="Times New Roman"/>
              </a:rPr>
              <a:t>представлении</a:t>
            </a:r>
            <a:r>
              <a:rPr lang="ru-RU" sz="2800" spc="90" dirty="0" smtClean="0">
                <a:latin typeface="Times New Roman"/>
                <a:cs typeface="Times New Roman"/>
              </a:rPr>
              <a:t> </a:t>
            </a:r>
            <a:r>
              <a:rPr lang="ru-RU" sz="2800" spc="-20" dirty="0" smtClean="0">
                <a:latin typeface="Times New Roman"/>
                <a:cs typeface="Times New Roman"/>
              </a:rPr>
              <a:t>результатов;</a:t>
            </a:r>
            <a:endParaRPr lang="ru-RU" sz="2800" dirty="0" smtClean="0">
              <a:latin typeface="Times New Roman"/>
              <a:cs typeface="Times New Roman"/>
            </a:endParaRPr>
          </a:p>
          <a:p>
            <a:pPr marL="355600" indent="-342900">
              <a:spcBef>
                <a:spcPts val="1680"/>
              </a:spcBef>
              <a:buFont typeface="Wingdings"/>
              <a:buChar char=""/>
              <a:tabLst>
                <a:tab pos="354965" algn="l"/>
                <a:tab pos="355600" algn="l"/>
              </a:tabLst>
            </a:pPr>
            <a:r>
              <a:rPr lang="ru-RU" sz="2800" spc="-10" dirty="0" smtClean="0">
                <a:latin typeface="Times New Roman"/>
                <a:cs typeface="Times New Roman"/>
              </a:rPr>
              <a:t>оценка </a:t>
            </a:r>
            <a:r>
              <a:rPr lang="ru-RU" sz="2800" spc="-15" dirty="0" smtClean="0">
                <a:latin typeface="Times New Roman"/>
                <a:cs typeface="Times New Roman"/>
              </a:rPr>
              <a:t>методом</a:t>
            </a:r>
            <a:r>
              <a:rPr lang="ru-RU" sz="2800" spc="-40" dirty="0" smtClean="0">
                <a:latin typeface="Times New Roman"/>
                <a:cs typeface="Times New Roman"/>
              </a:rPr>
              <a:t> </a:t>
            </a:r>
            <a:r>
              <a:rPr lang="ru-RU" sz="2800" spc="-10" dirty="0" smtClean="0">
                <a:latin typeface="Times New Roman"/>
                <a:cs typeface="Times New Roman"/>
              </a:rPr>
              <a:t>«сложения» - </a:t>
            </a:r>
            <a:r>
              <a:rPr lang="ru-RU" sz="2800" b="1" spc="-1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накопительная</a:t>
            </a:r>
            <a:r>
              <a:rPr lang="ru-RU" sz="2800" spc="-10" dirty="0" smtClean="0">
                <a:latin typeface="Times New Roman"/>
                <a:cs typeface="Times New Roman"/>
              </a:rPr>
              <a:t>;</a:t>
            </a:r>
            <a:endParaRPr lang="ru-RU" sz="2800" dirty="0" smtClean="0">
              <a:latin typeface="Times New Roman"/>
              <a:cs typeface="Times New Roman"/>
            </a:endParaRPr>
          </a:p>
          <a:p>
            <a:pPr marL="355600" marR="137795" indent="-342900" algn="just">
              <a:spcBef>
                <a:spcPts val="960"/>
              </a:spcBef>
              <a:buFont typeface="Wingdings"/>
              <a:buChar char=""/>
              <a:tabLst>
                <a:tab pos="355600" algn="l"/>
              </a:tabLst>
            </a:pPr>
            <a:r>
              <a:rPr lang="ru-RU" sz="2800" b="1" spc="-2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комплексный </a:t>
            </a:r>
            <a:r>
              <a:rPr lang="ru-RU" sz="2800" b="1" spc="-30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подход </a:t>
            </a:r>
            <a:r>
              <a:rPr lang="ru-RU" sz="2800" dirty="0" smtClean="0">
                <a:latin typeface="Times New Roman"/>
                <a:cs typeface="Times New Roman"/>
              </a:rPr>
              <a:t>к </a:t>
            </a:r>
            <a:r>
              <a:rPr lang="ru-RU" sz="2800" spc="-10" dirty="0" smtClean="0">
                <a:latin typeface="Times New Roman"/>
                <a:cs typeface="Times New Roman"/>
              </a:rPr>
              <a:t>оценке </a:t>
            </a:r>
            <a:r>
              <a:rPr lang="ru-RU" sz="2800" spc="-25" dirty="0" smtClean="0">
                <a:latin typeface="Times New Roman"/>
                <a:cs typeface="Times New Roman"/>
              </a:rPr>
              <a:t>результатов </a:t>
            </a:r>
            <a:r>
              <a:rPr lang="ru-RU" sz="2800" spc="-5" dirty="0" smtClean="0">
                <a:latin typeface="Times New Roman"/>
                <a:cs typeface="Times New Roman"/>
              </a:rPr>
              <a:t>образования, позволяющий  </a:t>
            </a:r>
            <a:r>
              <a:rPr lang="ru-RU" sz="2800" spc="5" dirty="0" smtClean="0">
                <a:latin typeface="Times New Roman"/>
                <a:cs typeface="Times New Roman"/>
              </a:rPr>
              <a:t>вести </a:t>
            </a:r>
            <a:r>
              <a:rPr lang="ru-RU" sz="2800" spc="-5" dirty="0" smtClean="0">
                <a:latin typeface="Times New Roman"/>
                <a:cs typeface="Times New Roman"/>
              </a:rPr>
              <a:t>оценку </a:t>
            </a:r>
            <a:r>
              <a:rPr lang="ru-RU" sz="2800" dirty="0" smtClean="0">
                <a:latin typeface="Times New Roman"/>
                <a:cs typeface="Times New Roman"/>
              </a:rPr>
              <a:t>достижения </a:t>
            </a:r>
            <a:r>
              <a:rPr lang="ru-RU" sz="2800" spc="-10" dirty="0" smtClean="0">
                <a:latin typeface="Times New Roman"/>
                <a:cs typeface="Times New Roman"/>
              </a:rPr>
              <a:t>обучающимися </a:t>
            </a:r>
            <a:r>
              <a:rPr lang="ru-RU" sz="2800" spc="-5" dirty="0" smtClean="0">
                <a:latin typeface="Times New Roman"/>
                <a:cs typeface="Times New Roman"/>
              </a:rPr>
              <a:t>всех </a:t>
            </a:r>
            <a:r>
              <a:rPr lang="ru-RU" sz="2800" spc="5" dirty="0" smtClean="0">
                <a:latin typeface="Times New Roman"/>
                <a:cs typeface="Times New Roman"/>
              </a:rPr>
              <a:t>трёх </a:t>
            </a:r>
            <a:r>
              <a:rPr lang="ru-RU" sz="2800" spc="-10" dirty="0" smtClean="0">
                <a:latin typeface="Times New Roman"/>
                <a:cs typeface="Times New Roman"/>
              </a:rPr>
              <a:t>групп </a:t>
            </a:r>
            <a:r>
              <a:rPr lang="ru-RU" sz="2800" spc="-25" dirty="0" smtClean="0">
                <a:latin typeface="Times New Roman"/>
                <a:cs typeface="Times New Roman"/>
              </a:rPr>
              <a:t>результатов  </a:t>
            </a:r>
            <a:r>
              <a:rPr lang="ru-RU" sz="2800" spc="-5" dirty="0" smtClean="0">
                <a:latin typeface="Times New Roman"/>
                <a:cs typeface="Times New Roman"/>
              </a:rPr>
              <a:t>образования: </a:t>
            </a:r>
            <a:r>
              <a:rPr lang="ru-RU" sz="2800" dirty="0" smtClean="0">
                <a:latin typeface="Times New Roman"/>
                <a:cs typeface="Times New Roman"/>
              </a:rPr>
              <a:t>личностных, </a:t>
            </a:r>
            <a:r>
              <a:rPr lang="ru-RU" sz="2800" spc="-5" dirty="0" smtClean="0">
                <a:latin typeface="Times New Roman"/>
                <a:cs typeface="Times New Roman"/>
              </a:rPr>
              <a:t>метапредметных </a:t>
            </a:r>
            <a:r>
              <a:rPr lang="ru-RU" sz="2800" dirty="0" smtClean="0">
                <a:latin typeface="Times New Roman"/>
                <a:cs typeface="Times New Roman"/>
              </a:rPr>
              <a:t>и</a:t>
            </a:r>
            <a:r>
              <a:rPr lang="ru-RU" sz="2800" spc="-40" dirty="0" smtClean="0">
                <a:latin typeface="Times New Roman"/>
                <a:cs typeface="Times New Roman"/>
              </a:rPr>
              <a:t> </a:t>
            </a:r>
            <a:r>
              <a:rPr lang="ru-RU" sz="2800" spc="-5" dirty="0" smtClean="0">
                <a:latin typeface="Times New Roman"/>
                <a:cs typeface="Times New Roman"/>
              </a:rPr>
              <a:t>предметных</a:t>
            </a:r>
          </a:p>
          <a:p>
            <a:pPr marL="355600" marR="137795" indent="-342900" algn="just">
              <a:spcBef>
                <a:spcPts val="960"/>
              </a:spcBef>
              <a:buFont typeface="Wingdings"/>
              <a:buChar char=""/>
              <a:tabLst>
                <a:tab pos="355600" algn="l"/>
              </a:tabLst>
            </a:pPr>
            <a:r>
              <a:rPr lang="ru-RU" sz="2800" spc="-5" dirty="0" smtClean="0">
                <a:latin typeface="Times New Roman"/>
                <a:cs typeface="Times New Roman"/>
              </a:rPr>
              <a:t>использование </a:t>
            </a:r>
            <a:r>
              <a:rPr lang="ru-RU" sz="28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индивидуальных </a:t>
            </a:r>
            <a:r>
              <a:rPr lang="ru-RU" sz="2800" b="1" spc="-5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КИМов</a:t>
            </a:r>
            <a:endParaRPr lang="ru-RU" sz="28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Индивидуальные критерии оценки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основанием оценки в коррекционном классе становится критерий относительной успешности. Он состоит в том, что оценивается сегодняшнее достижение ребенка по сравнению с тем, что характеризовало его вчера. Оценочная деятельность становится в этом случае глубоко индивидуализированной. В ней учитываются реальные учебные возможности ребенка, конкретный уровень его учебных достижений в каждой предметной области, и та мера самостоятельности, настойчивости, труда которые были вложены в достижение результата.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Индивидуальное сопровождение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путем использования на уроке различного дидактического и раздаточного материала, разработанного специально для детей с ЗПР  (схемы, таблицы, картинки и т.д.)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адаптации заданий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9+5                    </a:t>
            </a:r>
            <a:r>
              <a:rPr lang="ru-RU" dirty="0" smtClean="0"/>
              <a:t>3+9              15-6</a:t>
            </a:r>
          </a:p>
          <a:p>
            <a:pPr>
              <a:buNone/>
            </a:pPr>
            <a:r>
              <a:rPr lang="ru-RU" dirty="0" smtClean="0"/>
              <a:t>         12-7                   </a:t>
            </a:r>
            <a:r>
              <a:rPr lang="ru-RU" dirty="0" smtClean="0"/>
              <a:t>11-8             7+7</a:t>
            </a:r>
          </a:p>
          <a:p>
            <a:r>
              <a:rPr lang="ru-RU" dirty="0" smtClean="0"/>
              <a:t>Основное задание: выполни вычисления</a:t>
            </a:r>
          </a:p>
          <a:p>
            <a:r>
              <a:rPr lang="ru-RU" dirty="0" smtClean="0"/>
              <a:t>Дополнительные задания:</a:t>
            </a:r>
          </a:p>
          <a:p>
            <a:pPr lvl="0">
              <a:buNone/>
            </a:pPr>
            <a:r>
              <a:rPr lang="ru-RU" dirty="0" smtClean="0"/>
              <a:t>- Запиши </a:t>
            </a:r>
            <a:r>
              <a:rPr lang="ru-RU" dirty="0" smtClean="0"/>
              <a:t>ответы в порядке возрастания/убывания</a:t>
            </a:r>
          </a:p>
          <a:p>
            <a:pPr lvl="0">
              <a:buNone/>
            </a:pPr>
            <a:r>
              <a:rPr lang="ru-RU" smtClean="0"/>
              <a:t>- Составь </a:t>
            </a:r>
            <a:r>
              <a:rPr lang="ru-RU" dirty="0" smtClean="0"/>
              <a:t>задачу по одному из выражений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адаптации заданий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/>
              <a:t>При составлении контрольных работ предлагать задания базового уровня, например:</a:t>
            </a:r>
          </a:p>
          <a:p>
            <a:r>
              <a:rPr lang="ru-RU" sz="3600" dirty="0" smtClean="0"/>
              <a:t>Вычисли: 5600:28 (базовый уровень)</a:t>
            </a:r>
          </a:p>
          <a:p>
            <a:r>
              <a:rPr lang="ru-RU" sz="3600" dirty="0" smtClean="0"/>
              <a:t>Какое число получится, если 990 уменьшить втрое и к результату прибавить 7 (повышенный уровень).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Построение содержания учебной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Требования, предъявляемые ученикам в классе по варианту 7.2.  должны соответствовать уровню их развития, но не превышать и не занижать их учебных возможностей. Несоответствие учебной нагрузки индивидуальным возможностям школьников может вызвать с одной стороны чувство неуверенности в себе, боязнь ошибиться, безынициативность, и с другой стороны вызвать необоснованное ощущение легкости учения, что приводит к несформированности волевых усилий, неумению преодолевать трудности.</a:t>
            </a:r>
          </a:p>
          <a:p>
            <a:r>
              <a:rPr lang="ru-RU" dirty="0" smtClean="0"/>
              <a:t>Поэтому, обучение таких учеников необходимо осуществлять с ориентацией на «зону ближайшего развития». Учитывая, что «то, что сегодня ученик сумеет сделать в сотрудничестве с педагогом, он сможет сделать самостоятельно завтра».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Построение содержания учебной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Принимая во внимание то, что весь учебный процесс и все педагогические воздействия должны строиться с учетом индивидуальных возможностей учащихся, при определении объема учебного материала для урока следует соблюдать требование необходимости и достаточности. Учитывая, что темп работы детей с ЗПР  ниже, чем у других категорий учащихся, следует вести обучение интенсивно – отбирать для урока такое содержание, на котором возможно комплексное решение диагностических, коррекционных и образовательных задач.</a:t>
            </a:r>
          </a:p>
          <a:p>
            <a:r>
              <a:rPr lang="ru-RU" dirty="0" smtClean="0"/>
              <a:t>Многоцелевая направленность компенсирующего обучения определяет собой особый подход к построению системы учебных заданий. В эту систему в качестве равноправных ее составляющих частей включаются учебные задания, которые строятся на </a:t>
            </a:r>
            <a:r>
              <a:rPr lang="ru-RU" dirty="0" err="1" smtClean="0"/>
              <a:t>внеучебном</a:t>
            </a:r>
            <a:r>
              <a:rPr lang="ru-RU" dirty="0" smtClean="0"/>
              <a:t> материале и носят коррекционный характер.</a:t>
            </a:r>
          </a:p>
          <a:p>
            <a:r>
              <a:rPr lang="ru-RU" dirty="0" smtClean="0"/>
              <a:t>Преобладающую же часть системы коррекционно-развивающих заданий составляют задания, построенные на учебном материале, усвоение которого предусмотрено программой.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Уменьшение объема заданий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Когда мы говорим об уменьшении объема выполняемых заданий, то имеем в виду сохранение всего многообразия предлагаемых упражнений. Уменьшать нужно количество задач, тренировочных примеров, алгоритмов внутри самого задания. Например, из 8 выражений находит значение только у 6 или 4 и т.д. При решении задач можно ввести промежуточное требование, при ответе на которое задача будет решаться в 2 действия (т.е. на базовом уровне).  Главное в том, чтобы ребенок выполнял задания максимально </a:t>
            </a:r>
            <a:r>
              <a:rPr lang="ru-RU" b="1" dirty="0" smtClean="0"/>
              <a:t>самостоятельно</a:t>
            </a:r>
            <a:r>
              <a:rPr lang="ru-RU" dirty="0" smtClean="0"/>
              <a:t>. Кроме того, учителю следует четко понимать основную цель выполняемых заданий. Например, при решении задач можно предлагать уже готовую схему, краткую запись, таблицу, в которую нужно только внести необходимые данные. Если главная цель – формирование вычислительных навыков, дайте готовый листочек с записью выражений.  Ученик будет считать и фиксировать ответы.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Пошаговое выполнение задания</a:t>
            </a:r>
            <a:endParaRPr lang="ru-RU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72574" y="1920875"/>
            <a:ext cx="3207851" cy="4433888"/>
          </a:xfrm>
          <a:noFill/>
        </p:spPr>
      </p:pic>
      <p:pic>
        <p:nvPicPr>
          <p:cNvPr id="1027" name="Picture 3" descr="C:\Users\Дом\Desktop\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2413" y="1920875"/>
            <a:ext cx="3330173" cy="4433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Практическая направленность изучаемого материала </a:t>
            </a:r>
            <a:endParaRPr lang="ru-RU" dirty="0"/>
          </a:p>
        </p:txBody>
      </p:sp>
      <p:pic>
        <p:nvPicPr>
          <p:cNvPr id="2050" name="Picture 2" descr="C:\Users\Дом\Desktop\1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2413" y="1920875"/>
            <a:ext cx="3330173" cy="4433888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128" y="1920875"/>
            <a:ext cx="3380744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заданий 1, 2 или 3 уровня обученности</a:t>
            </a:r>
            <a:endParaRPr lang="ru-RU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523" y="1920875"/>
            <a:ext cx="3357954" cy="4433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Picture 9" descr="3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3557" y="1920875"/>
            <a:ext cx="3087886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разных видов помощи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Стимулирующая помощь </a:t>
            </a:r>
          </a:p>
          <a:p>
            <a:r>
              <a:rPr lang="ru-RU" dirty="0" smtClean="0"/>
              <a:t>Необходимость в стимулирующей помощи возникает тогда, когда ребенок не включается в работу после получения задания или когда работа завершена, но выполнена неверно. В первом случае учитель подходит к ребенку и помогает ему организовать себя, мобилизовать внимание, нацелить на решение задачи (ободряя его, успокаивая, вселяя уверенность в способности справиться с задачей); учитель спрашивает у ребенка, понял ли он задание, и, если выясняется, что нет, разъясняет его. Во втором случае учитель указывает на наличие ошибки в работе и необходимость проверки предложенного решения.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Использование разных видов помощи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Направляющая помощь </a:t>
            </a:r>
          </a:p>
          <a:p>
            <a:r>
              <a:rPr lang="ru-RU" dirty="0" smtClean="0"/>
              <a:t>Данный вид помощи относится к случаям, когда у ребенка возникают затруднения в определении средств, способов деятельности, в планировании — в определении первого шага и последующих действий. Эти затруднения или могут быть обнаружены в процессе работы или выявляются уже после того, как работа закончена, но сделана неправильно. В обоих случаях учитель прямо или косвенно направляет ребенка на правильный путь.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</TotalTime>
  <Words>830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Механизмы адаптации программы </vt:lpstr>
      <vt:lpstr>Построение содержания учебной деятельности</vt:lpstr>
      <vt:lpstr>Построение содержания учебной деятельности </vt:lpstr>
      <vt:lpstr>Уменьшение объема заданий</vt:lpstr>
      <vt:lpstr>Пошаговое выполнение задания</vt:lpstr>
      <vt:lpstr>Практическая направленность изучаемого материала </vt:lpstr>
      <vt:lpstr>Использование заданий 1, 2 или 3 уровня обученности</vt:lpstr>
      <vt:lpstr>Использование разных видов помощи</vt:lpstr>
      <vt:lpstr>Использование разных видов помощи</vt:lpstr>
      <vt:lpstr>Использование разных видов помощи</vt:lpstr>
      <vt:lpstr>Индивидуальные критерии оценки</vt:lpstr>
      <vt:lpstr>Индивидуальные критерии оценки</vt:lpstr>
      <vt:lpstr>Индивидуальное сопровождение </vt:lpstr>
      <vt:lpstr>Примеры адаптации заданий</vt:lpstr>
      <vt:lpstr>Примеры адаптации заданий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Механизмы адаптации программы</dc:title>
  <dc:creator>Дом</dc:creator>
  <cp:lastModifiedBy>user1</cp:lastModifiedBy>
  <cp:revision>8</cp:revision>
  <dcterms:created xsi:type="dcterms:W3CDTF">2018-11-04T12:53:01Z</dcterms:created>
  <dcterms:modified xsi:type="dcterms:W3CDTF">2018-11-20T14:44:53Z</dcterms:modified>
</cp:coreProperties>
</file>