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628" r:id="rId2"/>
    <p:sldId id="635" r:id="rId3"/>
    <p:sldId id="636" r:id="rId4"/>
    <p:sldId id="632" r:id="rId5"/>
    <p:sldId id="612" r:id="rId6"/>
    <p:sldId id="642" r:id="rId7"/>
    <p:sldId id="577" r:id="rId8"/>
    <p:sldId id="593" r:id="rId9"/>
    <p:sldId id="582" r:id="rId10"/>
    <p:sldId id="581" r:id="rId11"/>
    <p:sldId id="637" r:id="rId12"/>
    <p:sldId id="586" r:id="rId13"/>
    <p:sldId id="592" r:id="rId14"/>
    <p:sldId id="620" r:id="rId15"/>
    <p:sldId id="625" r:id="rId16"/>
    <p:sldId id="643" r:id="rId17"/>
    <p:sldId id="596" r:id="rId18"/>
    <p:sldId id="639" r:id="rId19"/>
    <p:sldId id="585" r:id="rId20"/>
    <p:sldId id="641" r:id="rId21"/>
    <p:sldId id="644" r:id="rId22"/>
  </p:sldIdLst>
  <p:sldSz cx="9144000" cy="6858000" type="screen4x3"/>
  <p:notesSz cx="6797675" cy="9872663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CC"/>
    <a:srgbClr val="004EB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86424" autoAdjust="0"/>
  </p:normalViewPr>
  <p:slideViewPr>
    <p:cSldViewPr>
      <p:cViewPr varScale="1">
        <p:scale>
          <a:sx n="63" d="100"/>
          <a:sy n="63" d="100"/>
        </p:scale>
        <p:origin x="-13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61CAE-C5E8-4098-9342-7EB15573D4AE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8F8BF-2106-40BD-8B32-324C3128CA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7035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7925" y="1233488"/>
            <a:ext cx="4440238" cy="33321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750899"/>
            <a:ext cx="5438711" cy="3887498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849923" y="9377198"/>
            <a:ext cx="2946325" cy="49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192" tIns="42740" rIns="82192" bIns="42740" anchor="b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r" hangingPunct="1">
              <a:lnSpc>
                <a:spcPct val="100000"/>
              </a:lnSpc>
              <a:buSzPct val="45000"/>
              <a:buFont typeface="Wingdings" charset="2"/>
              <a:buNone/>
            </a:pPr>
            <a:fld id="{154AB244-624D-4B3E-9E35-AB9C7357A5D1}" type="slidenum">
              <a:rPr lang="ru-RU" altLang="ru-RU" sz="1100"/>
              <a:pPr algn="r" hangingPunct="1">
                <a:lnSpc>
                  <a:spcPct val="100000"/>
                </a:lnSpc>
                <a:buSzPct val="45000"/>
                <a:buFont typeface="Wingdings" charset="2"/>
                <a:buNone/>
              </a:pPr>
              <a:t>1</a:t>
            </a:fld>
            <a:endParaRPr lang="ru-RU" altLang="ru-RU" sz="11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77925" y="1233488"/>
            <a:ext cx="4440238" cy="33321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79482" y="4750899"/>
            <a:ext cx="5438711" cy="3887498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849923" y="9377198"/>
            <a:ext cx="2946325" cy="495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192" tIns="42740" rIns="82192" bIns="42740" anchor="b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r" hangingPunct="1">
              <a:lnSpc>
                <a:spcPct val="100000"/>
              </a:lnSpc>
              <a:buSzPct val="45000"/>
              <a:buFont typeface="Wingdings" charset="2"/>
              <a:buNone/>
            </a:pPr>
            <a:fld id="{57E2287C-E578-4231-98A3-DEC1B507E237}" type="slidenum">
              <a:rPr lang="ru-RU" altLang="ru-RU" sz="1100"/>
              <a:pPr algn="r" hangingPunct="1">
                <a:lnSpc>
                  <a:spcPct val="100000"/>
                </a:lnSpc>
                <a:buSzPct val="45000"/>
                <a:buFont typeface="Wingdings" charset="2"/>
                <a:buNone/>
              </a:pPr>
              <a:t>21</a:t>
            </a:fld>
            <a:endParaRPr lang="ru-RU" altLang="ru-RU" sz="11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456481" y="6247376"/>
            <a:ext cx="2128320" cy="470930"/>
          </a:xfrm>
        </p:spPr>
        <p:txBody>
          <a:bodyPr/>
          <a:lstStyle>
            <a:lvl1pPr>
              <a:defRPr/>
            </a:lvl1pPr>
          </a:lstStyle>
          <a:p>
            <a:endParaRPr lang="de-DE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6240" y="6247376"/>
            <a:ext cx="2895840" cy="470930"/>
          </a:xfrm>
        </p:spPr>
        <p:txBody>
          <a:bodyPr/>
          <a:lstStyle>
            <a:lvl1pPr>
              <a:defRPr/>
            </a:lvl1pPr>
          </a:lstStyle>
          <a:p>
            <a:endParaRPr lang="de-DE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4880" y="6247376"/>
            <a:ext cx="2128320" cy="470930"/>
          </a:xfrm>
        </p:spPr>
        <p:txBody>
          <a:bodyPr/>
          <a:lstStyle>
            <a:lvl1pPr>
              <a:defRPr/>
            </a:lvl1pPr>
          </a:lstStyle>
          <a:p>
            <a:fld id="{304CC09D-4A1F-4BB2-8692-1DA206DBDA45}" type="slidenum">
              <a:rPr lang="de-DE" altLang="ru-RU"/>
              <a:pPr/>
              <a:t>‹#›</a:t>
            </a:fld>
            <a:endParaRPr lang="de-DE" altLang="ru-RU"/>
          </a:p>
        </p:txBody>
      </p:sp>
    </p:spTree>
    <p:extLst>
      <p:ext uri="{BB962C8B-B14F-4D97-AF65-F5344CB8AC3E}">
        <p14:creationId xmlns="" xmlns:p14="http://schemas.microsoft.com/office/powerpoint/2010/main" val="1604082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5631E-F422-4FC5-AAEF-C8FB81824AC8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FBEB5-7C95-41CB-9161-2949332FCC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0"/>
            <a:ext cx="9144000" cy="6856560"/>
            <a:chOff x="0" y="0"/>
            <a:chExt cx="6350" cy="4761"/>
          </a:xfrm>
        </p:grpSpPr>
        <p:sp>
          <p:nvSpPr>
            <p:cNvPr id="4098" name="Rectangle 2"/>
            <p:cNvSpPr>
              <a:spLocks noChangeArrowheads="1"/>
            </p:cNvSpPr>
            <p:nvPr/>
          </p:nvSpPr>
          <p:spPr bwMode="auto">
            <a:xfrm>
              <a:off x="2" y="0"/>
              <a:ext cx="6347" cy="4761"/>
            </a:xfrm>
            <a:prstGeom prst="rect">
              <a:avLst/>
            </a:prstGeom>
            <a:solidFill>
              <a:srgbClr val="255997"/>
            </a:solidFill>
            <a:ln>
              <a:noFill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888" t="37506" r="8888" b="10745"/>
            <a:stretch>
              <a:fillRect/>
            </a:stretch>
          </p:blipFill>
          <p:spPr bwMode="auto">
            <a:xfrm>
              <a:off x="5" y="1131"/>
              <a:ext cx="6339" cy="2649"/>
            </a:xfrm>
            <a:prstGeom prst="rect">
              <a:avLst/>
            </a:prstGeom>
            <a:noFill/>
            <a:ln>
              <a:noFill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 l="8888" t="37506" r="8888" b="10745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100" name="Rectangle 4"/>
            <p:cNvSpPr>
              <a:spLocks noChangeArrowheads="1"/>
            </p:cNvSpPr>
            <p:nvPr/>
          </p:nvSpPr>
          <p:spPr bwMode="auto">
            <a:xfrm>
              <a:off x="0" y="1131"/>
              <a:ext cx="6349" cy="2649"/>
            </a:xfrm>
            <a:prstGeom prst="rect">
              <a:avLst/>
            </a:prstGeom>
            <a:solidFill>
              <a:srgbClr val="FFFFFF">
                <a:alpha val="43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26881" y="2036374"/>
            <a:ext cx="8652960" cy="2542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lvl="0" algn="ctr">
              <a:lnSpc>
                <a:spcPct val="100000"/>
              </a:lnSpc>
              <a:buClrTx/>
            </a:pPr>
            <a:r>
              <a:rPr lang="ru-RU" altLang="ru-RU" sz="4000" b="1" dirty="0" smtClean="0">
                <a:solidFill>
                  <a:srgbClr val="255997"/>
                </a:solidFill>
                <a:latin typeface="Segoe UI Semibold" pitchFamily="32" charset="0"/>
              </a:rPr>
              <a:t>Особенности разработки индивидуального учебного плана для детей с ограниченными возможностями здоровья</a:t>
            </a:r>
            <a:endParaRPr lang="ru-RU" altLang="ru-RU" sz="4000" b="1" dirty="0">
              <a:solidFill>
                <a:srgbClr val="255997"/>
              </a:solidFill>
              <a:latin typeface="Segoe UI Semibold" pitchFamily="32" charset="0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91681" y="5747644"/>
            <a:ext cx="8588160" cy="639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81639" tIns="42452" rIns="81639" bIns="42452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Segoe UI Light" pitchFamily="32" charset="0"/>
              </a:rPr>
              <a:t>Крестинина  Ирина Алексеевна, </a:t>
            </a: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ru-RU" altLang="ru-RU" b="1" dirty="0" smtClean="0">
                <a:solidFill>
                  <a:srgbClr val="FFFFFF"/>
                </a:solidFill>
                <a:latin typeface="Segoe UI Light" pitchFamily="32" charset="0"/>
              </a:rPr>
              <a:t>методист </a:t>
            </a:r>
            <a:r>
              <a:rPr lang="ru-RU" altLang="ru-RU" b="1" dirty="0">
                <a:solidFill>
                  <a:srgbClr val="FFFFFF"/>
                </a:solidFill>
                <a:latin typeface="Segoe UI Light" pitchFamily="32" charset="0"/>
              </a:rPr>
              <a:t>издательства, к.п.н., </a:t>
            </a:r>
            <a:r>
              <a:rPr lang="ru-RU" altLang="ru-RU" b="1" dirty="0" smtClean="0">
                <a:solidFill>
                  <a:srgbClr val="FFFFFF"/>
                </a:solidFill>
                <a:latin typeface="Segoe UI Light" pitchFamily="32" charset="0"/>
              </a:rPr>
              <a:t> Почетный работник общего образования РФ</a:t>
            </a:r>
            <a:endParaRPr lang="ru-RU" altLang="ru-RU" b="1" dirty="0">
              <a:solidFill>
                <a:srgbClr val="FFFFFF"/>
              </a:solidFill>
              <a:latin typeface="Segoe UI Light" pitchFamily="32" charset="0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800640" y="177139"/>
            <a:ext cx="6721920" cy="926018"/>
            <a:chOff x="556" y="123"/>
            <a:chExt cx="4668" cy="643"/>
          </a:xfrm>
        </p:grpSpPr>
        <p:sp>
          <p:nvSpPr>
            <p:cNvPr id="4104" name="Text Box 8"/>
            <p:cNvSpPr txBox="1">
              <a:spLocks noChangeArrowheads="1"/>
            </p:cNvSpPr>
            <p:nvPr/>
          </p:nvSpPr>
          <p:spPr bwMode="auto">
            <a:xfrm>
              <a:off x="1559" y="123"/>
              <a:ext cx="3665" cy="6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1pPr>
              <a:lvl2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2pPr>
              <a:lvl3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3pPr>
              <a:lvl4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4pPr>
              <a:lvl5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5pPr>
              <a:lvl6pPr marL="25146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6pPr>
              <a:lvl7pPr marL="29718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7pPr>
              <a:lvl8pPr marL="34290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8pPr>
              <a:lvl9pPr marL="38862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9pPr>
            </a:lstStyle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r>
                <a:rPr lang="ru-RU" altLang="ru-RU" b="1" dirty="0">
                  <a:solidFill>
                    <a:srgbClr val="FFFFFF"/>
                  </a:solidFill>
                  <a:latin typeface="Segoe UI Light" pitchFamily="32" charset="0"/>
                </a:rPr>
                <a:t>Российская  Академия наук</a:t>
              </a: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r>
                <a:rPr lang="ru-RU" altLang="ru-RU" b="1" dirty="0">
                  <a:solidFill>
                    <a:srgbClr val="FFFFFF"/>
                  </a:solidFill>
                  <a:latin typeface="Segoe UI Light" pitchFamily="32" charset="0"/>
                </a:rPr>
                <a:t>Издательский комплекс «Наука»</a:t>
              </a: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r>
                <a:rPr lang="ru-RU" altLang="ru-RU" b="1" dirty="0">
                  <a:solidFill>
                    <a:srgbClr val="FFFFFF"/>
                  </a:solidFill>
                  <a:latin typeface="Segoe UI Light" pitchFamily="32" charset="0"/>
                </a:rPr>
                <a:t>Издательство «</a:t>
              </a:r>
              <a:r>
                <a:rPr lang="ru-RU" altLang="ru-RU" b="1" dirty="0" err="1">
                  <a:solidFill>
                    <a:srgbClr val="FFFFFF"/>
                  </a:solidFill>
                  <a:latin typeface="Segoe UI Light" pitchFamily="32" charset="0"/>
                </a:rPr>
                <a:t>Академкнига</a:t>
              </a:r>
              <a:r>
                <a:rPr lang="ru-RU" altLang="ru-RU" b="1" dirty="0">
                  <a:solidFill>
                    <a:srgbClr val="FFFFFF"/>
                  </a:solidFill>
                  <a:latin typeface="Segoe UI Light" pitchFamily="32" charset="0"/>
                </a:rPr>
                <a:t>/Учебник»</a:t>
              </a:r>
            </a:p>
          </p:txBody>
        </p:sp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" y="206"/>
              <a:ext cx="941" cy="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827583" y="310969"/>
            <a:ext cx="8136905" cy="6286383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4278" y="2132857"/>
            <a:ext cx="1411498" cy="8262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Период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изучения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темы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2132857"/>
            <a:ext cx="1351265" cy="83236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Четверть, полугодие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764704"/>
            <a:ext cx="7272808" cy="86409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Срок реализации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индивидуального учебного плана в начальной школе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04109" y="4575199"/>
            <a:ext cx="2304256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4+1 (2) года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(по адаптированной ООП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84168" y="3407911"/>
            <a:ext cx="2304256" cy="6762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Четыре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года</a:t>
            </a:r>
            <a:r>
              <a:rPr lang="ru-RU" b="1" dirty="0">
                <a:effectLst/>
                <a:ea typeface="Calibri"/>
                <a:cs typeface="Times New Roman"/>
              </a:rPr>
              <a:t> </a:t>
            </a:r>
            <a:endParaRPr lang="ru-RU" dirty="0">
              <a:effectLst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2132857"/>
            <a:ext cx="1304239" cy="83236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Один 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учебный год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25532" y="2132858"/>
            <a:ext cx="2362892" cy="8262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Три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года (ускоренное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обучение) 1 кл.+2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631976" y="2524057"/>
            <a:ext cx="1524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ая прямоугольная выноска 24"/>
          <p:cNvSpPr/>
          <p:nvPr/>
        </p:nvSpPr>
        <p:spPr>
          <a:xfrm>
            <a:off x="1140882" y="3760287"/>
            <a:ext cx="4435973" cy="1972969"/>
          </a:xfrm>
          <a:prstGeom prst="wedgeRoundRectCallout">
            <a:avLst>
              <a:gd name="adj1" fmla="val 28342"/>
              <a:gd name="adj2" fmla="val -67675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Продолжительность освоения ИУП может быть изменена </a:t>
            </a: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 </a:t>
            </a:r>
            <a:r>
              <a:rPr lang="ru-RU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учетом особенностей конкретного </a:t>
            </a: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школьника</a:t>
            </a:r>
          </a:p>
          <a:p>
            <a:pPr>
              <a:spcAft>
                <a:spcPts val="0"/>
              </a:spcAft>
            </a:pPr>
            <a:endParaRPr lang="ru-RU" sz="11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 инициативе образовательной организации или родителей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2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4275584" y="2545990"/>
            <a:ext cx="1524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859760" y="2535889"/>
            <a:ext cx="15240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7234440" y="3041792"/>
            <a:ext cx="0" cy="2384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7225859" y="4227524"/>
            <a:ext cx="0" cy="22984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439780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Технология проектирования индивидуального учебного плана для обучающегося с ЗПР по АООП вариант 7.2. в  условиях «обычного класса»</a:t>
            </a:r>
          </a:p>
          <a:p>
            <a:pPr algn="r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823965" y="171055"/>
            <a:ext cx="8212531" cy="655272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81866" y="1988840"/>
            <a:ext cx="4958288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Шаг 2.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Подача родителями заявления (о согласии обучать ребёнка по  ИУП -  как правило,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до 15-25 мая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)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5471" y="3140968"/>
            <a:ext cx="4944682" cy="12241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Шаг 3.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Рассмотрение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заявления на педагогическом совете. Обсуждение перечня предметов ИУП. Определение времени освоения (на полугодие, на год и т.д.) 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71600" y="4767262"/>
            <a:ext cx="4944682" cy="8939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Шаг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4.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Принятие педагогическим советом решения о целесообразности использования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ИУП для данного обучающегося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71601" y="764705"/>
            <a:ext cx="4968552" cy="9976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Шаг 1.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Разработка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Положения об обучении по индивидуальному учебному плану (локальный нормативный акт)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6081712" y="908719"/>
            <a:ext cx="2738760" cy="831191"/>
          </a:xfrm>
          <a:prstGeom prst="wedgeRoundRectCallout">
            <a:avLst>
              <a:gd name="adj1" fmla="val -54180"/>
              <a:gd name="adj2" fmla="val 46265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Принимается </a:t>
            </a: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педсоветом и утверждается директором 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6081712" y="2058938"/>
            <a:ext cx="2738760" cy="795908"/>
          </a:xfrm>
          <a:prstGeom prst="wedgeRoundRectCallout">
            <a:avLst>
              <a:gd name="adj1" fmla="val -54469"/>
              <a:gd name="adj2" fmla="val 46795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+ заключение ПМПК, мед. справка, рекомендации психолога, учителей и т.д.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6081712" y="3284984"/>
            <a:ext cx="2725248" cy="1080120"/>
          </a:xfrm>
          <a:prstGeom prst="wedgeRoundRectCallout">
            <a:avLst>
              <a:gd name="adj1" fmla="val -53585"/>
              <a:gd name="adj2" fmla="val 49443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 учетом </a:t>
            </a:r>
            <a:r>
              <a:rPr lang="ru-RU" sz="1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особенностей ребенка, представленных материалов. </a:t>
            </a: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Со 2 </a:t>
            </a:r>
            <a:r>
              <a:rPr lang="ru-RU" sz="1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класса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6081713" y="4767262"/>
            <a:ext cx="2738759" cy="893986"/>
          </a:xfrm>
          <a:prstGeom prst="wedgeRoundRectCallout">
            <a:avLst>
              <a:gd name="adj1" fmla="val -52774"/>
              <a:gd name="adj2" fmla="val 41639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Сроки освоения, перечень предметов и кол-ва часов на их изучение, сроки аттестации и т.д.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915816" y="5877272"/>
            <a:ext cx="4032448" cy="648072"/>
          </a:xfrm>
          <a:prstGeom prst="downArrow">
            <a:avLst>
              <a:gd name="adj1" fmla="val 50000"/>
              <a:gd name="adj2" fmla="val 4800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См. следующий слайд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80044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823965" y="171055"/>
            <a:ext cx="8212531" cy="655272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81866" y="1988840"/>
            <a:ext cx="4958288" cy="1008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Шаг 6.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Подготовка расписания занятий, консультаций. Разработка графика выполнения учебных модулей по неделям (календарный учебный график)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5471" y="3212976"/>
            <a:ext cx="4944682" cy="12241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Шаг 7.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Организация занятий в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школе. 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Проведение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промежуточной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 итоговой аттестации (в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т.ч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. экстерном)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81866" y="4659250"/>
            <a:ext cx="4944682" cy="11100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Шаг </a:t>
            </a: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8.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Поддержка контакта с обучающимся, внесение результатов промежуточной и итоговой аттестации в журнал. Оказание методической и консультативной помощи родителям</a:t>
            </a:r>
            <a:endParaRPr lang="ru-RU" sz="1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71601" y="764705"/>
            <a:ext cx="4968552" cy="9976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Шаг 5.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Издание руководителем организации приказа (с указанием ИУП). Заключение договора с родителями с приложением к нему ИУП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6081712" y="908719"/>
            <a:ext cx="2738760" cy="831191"/>
          </a:xfrm>
          <a:prstGeom prst="wedgeRoundRectCallout">
            <a:avLst>
              <a:gd name="adj1" fmla="val -54180"/>
              <a:gd name="adj2" fmla="val 46265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+ привлекаемые педагоги, оплата труда (почасовая), источники финансирования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6081712" y="2060848"/>
            <a:ext cx="2738760" cy="936104"/>
          </a:xfrm>
          <a:prstGeom prst="wedgeRoundRectCallout">
            <a:avLst>
              <a:gd name="adj1" fmla="val -54469"/>
              <a:gd name="adj2" fmla="val 46795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Выполняет зам. директора. Возможна коррекция сроков освоения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6081712" y="3198762"/>
            <a:ext cx="2725248" cy="1224136"/>
          </a:xfrm>
          <a:prstGeom prst="wedgeRoundRectCallout">
            <a:avLst>
              <a:gd name="adj1" fmla="val -53585"/>
              <a:gd name="adj2" fmla="val 49443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Функционал зам. директора и педагогов. Обучающийся на любом этапе вправе </a:t>
            </a:r>
            <a:r>
              <a:rPr lang="ru-RU" sz="1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продолжить </a:t>
            </a: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образование в классе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6081713" y="4767262"/>
            <a:ext cx="2738759" cy="1001998"/>
          </a:xfrm>
          <a:prstGeom prst="wedgeRoundRectCallout">
            <a:avLst>
              <a:gd name="adj1" fmla="val -52774"/>
              <a:gd name="adj2" fmla="val 41639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Выполняет классный руководитель. Не менее 20-30% учебного плана – очная форма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467812" y="299380"/>
            <a:ext cx="3024336" cy="360041"/>
          </a:xfrm>
          <a:prstGeom prst="downArrow">
            <a:avLst>
              <a:gd name="adj1" fmla="val 50000"/>
              <a:gd name="adj2" fmla="val 4800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Продолжение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78167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115616" y="541362"/>
            <a:ext cx="7848872" cy="5515205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514350" indent="-514350">
              <a:buAutoNum type="arabicPeriod"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6301908"/>
              </p:ext>
            </p:extLst>
          </p:nvPr>
        </p:nvGraphicFramePr>
        <p:xfrm>
          <a:off x="1259632" y="780728"/>
          <a:ext cx="7128792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3462976"/>
                <a:gridCol w="169405"/>
                <a:gridCol w="3496411"/>
              </a:tblGrid>
              <a:tr h="14312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Согласовано: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Родитель (законный представитель) обучающегося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_____________________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(подпись, дата)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Утверждаю: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Директор ГБОУ школы №  </a:t>
                      </a:r>
                      <a:r>
                        <a:rPr lang="ru-RU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____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ФИО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___________________________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_____________________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(подпись, дата)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Calibri"/>
                          <a:cs typeface="Times New Roman"/>
                        </a:rPr>
                        <a:t>Приказ от ________ № _______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16257" y="2782669"/>
            <a:ext cx="7271991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Индивидуальный учебный план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ученика(</a:t>
            </a:r>
            <a:r>
              <a:rPr kumimoji="0" lang="ru-RU" alt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цы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 ____ класса ГБОУ школы № _______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Фамилия Имя Отчество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2017/2018 учебный год</a:t>
            </a:r>
            <a:endParaRPr kumimoji="0" lang="ru-RU" altLang="ru-RU" sz="24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54747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467544" y="541362"/>
            <a:ext cx="8496944" cy="5515205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Выводы: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514350" indent="-514350">
              <a:buAutoNum type="arabicPeriod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Порядок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осуществления обучения по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ИУП определяется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образовательной организацией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самостоятельно</a:t>
            </a:r>
          </a:p>
          <a:p>
            <a:pPr marL="514350" indent="-514350">
              <a:buAutoNum type="arabicPeriod"/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514350" indent="-514350">
              <a:buAutoNum type="arabicPeriod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Реализация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индивидуального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ИУП осуществляется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в пределах 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осваиваемой образовательной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программы</a:t>
            </a:r>
          </a:p>
          <a:p>
            <a:pPr marL="514350" indent="-514350">
              <a:buAutoNum type="arabicPeriod"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514350" indent="-514350">
              <a:buAutoNum type="arabicPeriod"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Режим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работы учителей по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ИУП также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регламентируется 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на локальном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уровне</a:t>
            </a:r>
          </a:p>
          <a:p>
            <a:pPr marL="514350" indent="-514350">
              <a:buAutoNum type="arabicPeriod"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 marL="514350" indent="-514350">
              <a:buAutoNum type="arabicPeriod"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459870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755576" y="152636"/>
            <a:ext cx="8280920" cy="655272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Ресурсы примерного учебного плана 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для проектирования ИУП (начальная школа)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5795802"/>
              </p:ext>
            </p:extLst>
          </p:nvPr>
        </p:nvGraphicFramePr>
        <p:xfrm>
          <a:off x="899592" y="1052736"/>
          <a:ext cx="5184576" cy="4505325"/>
        </p:xfrm>
        <a:graphic>
          <a:graphicData uri="http://schemas.openxmlformats.org/drawingml/2006/table">
            <a:tbl>
              <a:tblPr firstRow="1" firstCol="1" bandRow="1"/>
              <a:tblGrid>
                <a:gridCol w="1372261"/>
                <a:gridCol w="1372261"/>
                <a:gridCol w="371389"/>
                <a:gridCol w="345337"/>
                <a:gridCol w="487107"/>
                <a:gridCol w="643214"/>
                <a:gridCol w="593007"/>
              </a:tblGrid>
              <a:tr h="144016">
                <a:tc gridSpan="7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Примерный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учебный план НОО (5-дневная  неделя)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12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Предметные области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Учебные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предметы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Кол-во час. в неделю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IV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45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i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Обязательная часть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450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Филология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Литер. чтение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Иностранный язык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Матем. и инф.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Математика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Общ. и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естест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Окружающий мир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ОРКСЭ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ОРКСЭ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Искусство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Музыка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ИЗО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Физ-ра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Физ-ра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86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645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Часть, формируемая участниками образовательных отношений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5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Макс. допустимая нед. нагрузка 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авая фигурная скобка 2"/>
          <p:cNvSpPr/>
          <p:nvPr/>
        </p:nvSpPr>
        <p:spPr>
          <a:xfrm>
            <a:off x="6084168" y="1916832"/>
            <a:ext cx="432048" cy="2736304"/>
          </a:xfrm>
          <a:prstGeom prst="rightBrace">
            <a:avLst>
              <a:gd name="adj1" fmla="val 8333"/>
              <a:gd name="adj2" fmla="val 48898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655037" y="2204864"/>
            <a:ext cx="1944216" cy="2160240"/>
          </a:xfrm>
          <a:prstGeom prst="wedgeRoundRectCallout">
            <a:avLst>
              <a:gd name="adj1" fmla="val -49300"/>
              <a:gd name="adj2" fmla="val 18886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Не менее 20-30% учебного плана – очная </a:t>
            </a:r>
            <a:r>
              <a:rPr lang="ru-RU" sz="1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форма</a:t>
            </a:r>
          </a:p>
          <a:p>
            <a:pPr algn="ctr"/>
            <a:endParaRPr lang="ru-RU" sz="1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/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4</a:t>
            </a: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-6 часов в неделю -обучение в </a:t>
            </a: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школе </a:t>
            </a:r>
            <a:r>
              <a:rPr lang="ru-RU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(при 5-дневке)</a:t>
            </a:r>
            <a:endParaRPr lang="ru-RU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/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3820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755576" y="152636"/>
            <a:ext cx="8280920" cy="655272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5795802"/>
              </p:ext>
            </p:extLst>
          </p:nvPr>
        </p:nvGraphicFramePr>
        <p:xfrm>
          <a:off x="683568" y="-45925"/>
          <a:ext cx="6048672" cy="6903925"/>
        </p:xfrm>
        <a:graphic>
          <a:graphicData uri="http://schemas.openxmlformats.org/drawingml/2006/table">
            <a:tbl>
              <a:tblPr firstRow="1" firstCol="1" bandRow="1"/>
              <a:tblGrid>
                <a:gridCol w="1152752"/>
                <a:gridCol w="1511545"/>
                <a:gridCol w="432048"/>
                <a:gridCol w="432048"/>
                <a:gridCol w="432048"/>
                <a:gridCol w="504056"/>
                <a:gridCol w="576064"/>
                <a:gridCol w="1008111"/>
              </a:tblGrid>
              <a:tr h="228397">
                <a:tc gridSpan="8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Примерный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учебный план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НОО  7.2. 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(5-дневная 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неделя)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907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Предметные области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Учебные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предметы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Кол-во час. в неделю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7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57500" algn="l"/>
                          <a:tab pos="5829300" algn="l"/>
                          <a:tab pos="5943600" algn="l"/>
                        </a:tabLst>
                        <a:defRPr/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1400" b="1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IV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39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Обязательная часть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397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Филология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Литер. чтение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7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Иностраный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язык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7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Матем. и инф.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Математика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7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Общ. и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естест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Окружающий мир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ОРКСЭ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ОРКСЭ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–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Искусство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Музыка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Физ-ра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Физ-ра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79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Часть, формируемая участниками 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i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о.ою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679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Макс. допустимая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нед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нагрузка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Внеурочная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деятельность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18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Коррекционно-развивающая область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Коррек.-развивающ.зан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ритмика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Направления </a:t>
                      </a:r>
                      <a:r>
                        <a:rPr lang="ru-RU" sz="1400" b="1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внеур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400" b="1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Деят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591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Всего к финансированию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161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авая фигурная скобка 2"/>
          <p:cNvSpPr/>
          <p:nvPr/>
        </p:nvSpPr>
        <p:spPr>
          <a:xfrm>
            <a:off x="6804248" y="1772816"/>
            <a:ext cx="576064" cy="2736304"/>
          </a:xfrm>
          <a:prstGeom prst="rightBrace">
            <a:avLst>
              <a:gd name="adj1" fmla="val 8333"/>
              <a:gd name="adj2" fmla="val 48898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7199784" y="2276872"/>
            <a:ext cx="1944216" cy="2160240"/>
          </a:xfrm>
          <a:prstGeom prst="wedgeRoundRectCallout">
            <a:avLst>
              <a:gd name="adj1" fmla="val -49300"/>
              <a:gd name="adj2" fmla="val 18886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Не менее 20-30% учебного плана – очная </a:t>
            </a:r>
            <a:r>
              <a:rPr lang="ru-RU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форма</a:t>
            </a:r>
          </a:p>
          <a:p>
            <a:pPr algn="ctr"/>
            <a:endParaRPr lang="ru-RU" sz="1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/>
            <a:r>
              <a:rPr lang="ru-RU" sz="1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4</a:t>
            </a:r>
            <a:r>
              <a:rPr lang="ru-RU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-6 часов в неделю -обучение в </a:t>
            </a:r>
            <a:r>
              <a:rPr lang="ru-RU" sz="1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школе </a:t>
            </a:r>
            <a:r>
              <a:rPr lang="ru-RU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(при 5-дневке)</a:t>
            </a:r>
            <a:endParaRPr lang="ru-RU" sz="1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/>
            <a:endParaRPr lang="ru-RU" sz="1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3820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      «Вариативная» часть учебного плана так же, как и «обязательная», может быть использована для проектирования ИУП. Для ребенка с ОВЗ – для коррекционных занятий</a:t>
            </a:r>
            <a:endParaRPr lang="ru-RU" sz="28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654912" y="188640"/>
            <a:ext cx="8460433" cy="655272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ФГОС НОО обучающихся с ОВЗ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ФГОС с ОВЗ</a:t>
            </a: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0" y="0"/>
            <a:ext cx="683567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lin ang="16200000" scaled="0"/>
            <a:tileRect/>
          </a:gradFill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836712"/>
            <a:ext cx="7488832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Часть учебного плана, формируемая участниками образовательных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отношений (в рамках АООП 7.2.)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844866"/>
            <a:ext cx="7488832" cy="6872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Часы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на внеурочную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деятельность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(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10 часов в неделю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)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2779341"/>
            <a:ext cx="3600400" cy="12993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для реализации направлений внеурочной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деятельности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(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не более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3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ч. в неделю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)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72580" y="2779341"/>
            <a:ext cx="3575304" cy="126250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на коррекционно-развивающую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область</a:t>
            </a:r>
          </a:p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(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не менее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7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ч. в неделю) 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716016" y="1628800"/>
            <a:ext cx="0" cy="2384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843808" y="2532159"/>
            <a:ext cx="0" cy="2384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660232" y="2532159"/>
            <a:ext cx="0" cy="2384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840641" y="4262534"/>
            <a:ext cx="3575304" cy="21908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Коррекционно-развивающие 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занятия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: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логопедические -2 ч.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Психокоррекционные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– 2ч.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Ритмика –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1 ч. </a:t>
            </a:r>
          </a:p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Фронтальные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 (или) индивидуальные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занятия) – 2 ч.</a:t>
            </a:r>
            <a:endParaRPr lang="ru-RU" sz="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677664" y="4041844"/>
            <a:ext cx="0" cy="2384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852311" y="4078658"/>
            <a:ext cx="0" cy="2384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996696" y="4280252"/>
            <a:ext cx="3575304" cy="21730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Направления: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духовно-нравственное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общеинтеллектуальное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спортивно-оздоровительное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социальное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общекультурное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67968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Адаптированная ООП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Используется для обучения лиц с ОВЗ с учетом особенностей их психофизического развития, индивидуальных возможностей.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Обеспечивает коррекцию нарушений развития и социальную адаптацию обучающихся с ОВЗ.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Дети с ОВЗ обучаются по АОП только с согласия родителей и на основании рекомендаций ПМПК.</a:t>
            </a:r>
          </a:p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Реализуется с учетом потребностей отдельных обучающихся (групп) с ОВЗ на основе 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специально разработанных учебных планов, в том числе индивидуальных.</a:t>
            </a:r>
            <a:endParaRPr lang="ru-RU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endParaRPr lang="ru-RU" sz="28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endParaRPr lang="ru-RU" sz="28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endParaRPr lang="ru-RU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755576" y="152636"/>
            <a:ext cx="8280920" cy="655272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5795802"/>
              </p:ext>
            </p:extLst>
          </p:nvPr>
        </p:nvGraphicFramePr>
        <p:xfrm>
          <a:off x="827584" y="3"/>
          <a:ext cx="7848872" cy="6690165"/>
        </p:xfrm>
        <a:graphic>
          <a:graphicData uri="http://schemas.openxmlformats.org/drawingml/2006/table">
            <a:tbl>
              <a:tblPr firstRow="1" firstCol="1" bandRow="1"/>
              <a:tblGrid>
                <a:gridCol w="2088232"/>
                <a:gridCol w="1440160"/>
                <a:gridCol w="1080120"/>
                <a:gridCol w="3240360"/>
              </a:tblGrid>
              <a:tr h="476669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Примерный 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учебный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1 класса  НОО  7.2.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90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Предметные области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Учебные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предметы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Кол.час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Специалисты (организационные формы)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1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 класс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35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Обязательная часть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135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Филология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Русский язык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Логопед (индивидуально)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Литер. чтение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Логопед (индивидуально)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и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инф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Математика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Дефектолог (индивидуально)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6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Общ. и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естест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Окружающий мир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Дефектолог (индивидуально)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Искусство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Музыка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 (фронтально)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 (фронтально)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 (фронтально)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Физ-ра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Физ-ра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 (фронтально)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8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Часть, формируемая участниками 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i="1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о.ою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28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Макс. допустимая 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нед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нагрузка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Внеурочная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деятельность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25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Коррекционно-развивающая область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Коррек.-развивающ.зан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Психолог, логопед, учитель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ритмика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Направления </a:t>
                      </a:r>
                      <a:r>
                        <a:rPr lang="ru-RU" sz="1400" b="1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внеур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 </a:t>
                      </a:r>
                      <a:r>
                        <a:rPr lang="ru-RU" sz="1400" b="1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Деят</a:t>
                      </a: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5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Всего к финансированию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2857500" algn="l"/>
                          <a:tab pos="5829300" algn="l"/>
                          <a:tab pos="59436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31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43820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-25923"/>
            <a:ext cx="9142560" cy="6930008"/>
            <a:chOff x="0" y="-18"/>
            <a:chExt cx="6349" cy="4812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127" r="5518" b="8849"/>
            <a:stretch>
              <a:fillRect/>
            </a:stretch>
          </p:blipFill>
          <p:spPr bwMode="auto">
            <a:xfrm>
              <a:off x="0" y="-18"/>
              <a:ext cx="6349" cy="4812"/>
            </a:xfrm>
            <a:prstGeom prst="rect">
              <a:avLst/>
            </a:prstGeom>
            <a:noFill/>
            <a:ln>
              <a:noFill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 l="8127" r="5518" b="8849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9699" name="Rectangle 3"/>
            <p:cNvSpPr>
              <a:spLocks noChangeArrowheads="1"/>
            </p:cNvSpPr>
            <p:nvPr/>
          </p:nvSpPr>
          <p:spPr bwMode="auto">
            <a:xfrm>
              <a:off x="1" y="-18"/>
              <a:ext cx="6348" cy="4812"/>
            </a:xfrm>
            <a:prstGeom prst="rect">
              <a:avLst/>
            </a:prstGeom>
            <a:solidFill>
              <a:srgbClr val="FFFFFF">
                <a:alpha val="51999"/>
              </a:srgbClr>
            </a:solidFill>
            <a:ln>
              <a:noFill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00" name="Rectangle 4"/>
            <p:cNvSpPr>
              <a:spLocks noChangeArrowheads="1"/>
            </p:cNvSpPr>
            <p:nvPr/>
          </p:nvSpPr>
          <p:spPr bwMode="auto">
            <a:xfrm>
              <a:off x="1" y="-18"/>
              <a:ext cx="6348" cy="1749"/>
            </a:xfrm>
            <a:prstGeom prst="rect">
              <a:avLst/>
            </a:prstGeom>
            <a:solidFill>
              <a:srgbClr val="255997">
                <a:alpha val="64000"/>
              </a:srgbClr>
            </a:solidFill>
            <a:ln>
              <a:noFill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9701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2" y="381"/>
              <a:ext cx="772" cy="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06720" y="387402"/>
            <a:ext cx="8530560" cy="1097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2200" dirty="0">
                <a:solidFill>
                  <a:srgbClr val="FFFFFF"/>
                </a:solidFill>
                <a:latin typeface="Segoe UI Semilight" pitchFamily="32" charset="0"/>
              </a:rPr>
              <a:t>Издательство «Академкнига/Учебник»</a:t>
            </a: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2200" dirty="0">
                <a:solidFill>
                  <a:srgbClr val="FFFFFF"/>
                </a:solidFill>
                <a:latin typeface="Segoe UI Semilight" pitchFamily="32" charset="0"/>
              </a:rPr>
              <a:t>117342, г. Москва, ул. Бутлерова, 17б</a:t>
            </a: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endParaRPr lang="ru-RU" altLang="ru-RU" sz="1100" dirty="0">
              <a:solidFill>
                <a:srgbClr val="FFFFFF"/>
              </a:solidFill>
              <a:latin typeface="Segoe UI Semilight" pitchFamily="32" charset="0"/>
            </a:endParaRP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2200" dirty="0">
                <a:solidFill>
                  <a:srgbClr val="FFFFFF"/>
                </a:solidFill>
                <a:latin typeface="Segoe UI Semilight" pitchFamily="32" charset="0"/>
              </a:rPr>
              <a:t>Тел.: (499) 968-92-29					 </a:t>
            </a:r>
            <a:r>
              <a:rPr lang="en-US" altLang="ru-RU" sz="2200" dirty="0">
                <a:solidFill>
                  <a:srgbClr val="FFFFFF"/>
                </a:solidFill>
                <a:latin typeface="Segoe UI Semilight" pitchFamily="32" charset="0"/>
              </a:rPr>
              <a:t>akademkniga.ru </a:t>
            </a: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2200" dirty="0">
                <a:solidFill>
                  <a:srgbClr val="FFFFFF"/>
                </a:solidFill>
                <a:latin typeface="Segoe UI Semilight" pitchFamily="32" charset="0"/>
              </a:rPr>
              <a:t>Факс: (499) 234-63-58				</a:t>
            </a:r>
            <a:r>
              <a:rPr lang="ru-RU" altLang="ru-RU" sz="2200" dirty="0" smtClean="0">
                <a:solidFill>
                  <a:srgbClr val="FFFFFF"/>
                </a:solidFill>
                <a:latin typeface="Segoe UI Semilight" pitchFamily="32" charset="0"/>
              </a:rPr>
              <a:t>         </a:t>
            </a:r>
            <a:r>
              <a:rPr lang="en-US" altLang="ru-RU" sz="2200" dirty="0" smtClean="0">
                <a:solidFill>
                  <a:srgbClr val="FFFFFF"/>
                </a:solidFill>
                <a:latin typeface="Segoe UI Semilight" pitchFamily="32" charset="0"/>
              </a:rPr>
              <a:t>shop-akbooks.ru</a:t>
            </a:r>
            <a:endParaRPr lang="en-US" altLang="ru-RU" sz="2200" dirty="0">
              <a:solidFill>
                <a:srgbClr val="FFFFFF"/>
              </a:solidFill>
              <a:latin typeface="Segoe UI Semilight" pitchFamily="32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90880" y="5517220"/>
            <a:ext cx="6153120" cy="1097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endParaRPr lang="ru-RU" altLang="ru-RU" sz="2200" dirty="0">
              <a:solidFill>
                <a:srgbClr val="255997"/>
              </a:solidFill>
              <a:latin typeface="Segoe UI Light" pitchFamily="32" charset="0"/>
            </a:endParaRP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2200" b="1" dirty="0" smtClean="0">
                <a:solidFill>
                  <a:srgbClr val="255997"/>
                </a:solidFill>
                <a:latin typeface="Segoe UI Light" pitchFamily="32" charset="0"/>
              </a:rPr>
              <a:t>Крестинина Ирина Алексеевна</a:t>
            </a:r>
            <a:endParaRPr lang="ru-RU" altLang="ru-RU" sz="2200" b="1" dirty="0">
              <a:solidFill>
                <a:srgbClr val="255997"/>
              </a:solidFill>
              <a:latin typeface="Segoe UI Light" pitchFamily="32" charset="0"/>
            </a:endParaRP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ru-RU" sz="2200" b="1" dirty="0" smtClean="0">
                <a:solidFill>
                  <a:srgbClr val="255997"/>
                </a:solidFill>
                <a:latin typeface="Segoe UI Light" pitchFamily="32" charset="0"/>
              </a:rPr>
              <a:t>krestinin@bk.ru</a:t>
            </a:r>
            <a:endParaRPr lang="ru-RU" altLang="ru-RU" sz="2200" b="1" dirty="0">
              <a:solidFill>
                <a:srgbClr val="255997"/>
              </a:solidFill>
              <a:latin typeface="Segoe UI Light" pitchFamily="32" charset="0"/>
            </a:endParaRP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endParaRPr lang="ru-RU" altLang="ru-RU" sz="2200" dirty="0">
              <a:solidFill>
                <a:srgbClr val="255997"/>
              </a:solidFill>
              <a:latin typeface="Segoe UI Light" pitchFamily="32" charset="0"/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0" y="3701189"/>
            <a:ext cx="9144000" cy="1097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ru-RU" altLang="ru-RU" sz="4400" b="1" dirty="0">
                <a:solidFill>
                  <a:srgbClr val="255997"/>
                </a:solidFill>
                <a:latin typeface="Segoe UI Semilight" pitchFamily="32" charset="0"/>
              </a:rPr>
              <a:t>Спасибо за внимание!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Индивидуальный учебный 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   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   эффективный механизм реализации АООП для обучающегося с ОВЗ в условиях </a:t>
            </a:r>
            <a:r>
              <a:rPr lang="ru-RU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инклюзивного образования.</a:t>
            </a:r>
            <a:endParaRPr lang="ru-RU" sz="3600" dirty="0"/>
          </a:p>
        </p:txBody>
      </p:sp>
    </p:spTree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Индивидуальный учебный 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        предполагает   вариативность :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форм получения образования, 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форм обучения,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образовательных технологий, 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форм организации образовательного процесса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467544" y="170674"/>
            <a:ext cx="8280920" cy="6687326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971600" y="476672"/>
            <a:ext cx="6912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Федеральный закон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«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Об образовании в РФ» </a:t>
            </a:r>
            <a:endParaRPr lang="ru-RU" sz="24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971600" y="3923025"/>
            <a:ext cx="4042030" cy="4762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 организациях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0925" y="2204864"/>
            <a:ext cx="1154969" cy="9958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 очной форме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984358" y="1196752"/>
            <a:ext cx="7692097" cy="5760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Формы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обучения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364086" y="4797152"/>
            <a:ext cx="3409509" cy="17281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 правом последующего прохождения </a:t>
            </a: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аттестации </a:t>
            </a:r>
            <a:r>
              <a:rPr lang="ru-RU" sz="1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экстерном</a:t>
            </a: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(обучающийся зачисляется в организацию на период бесплатного прохождения аттестации)</a:t>
            </a:r>
            <a:endParaRPr lang="ru-RU" sz="16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364087" y="3923025"/>
            <a:ext cx="3409509" cy="4762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Вне организаций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364088" y="2204864"/>
            <a:ext cx="3312368" cy="9958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форме семейного образования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339752" y="2204865"/>
            <a:ext cx="1224136" cy="9958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заочной форме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effectLst/>
                <a:ea typeface="Calibri"/>
                <a:cs typeface="Times New Roman"/>
              </a:rPr>
              <a:t> 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880427" y="2204864"/>
            <a:ext cx="1166393" cy="9958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endParaRPr lang="ru-RU" sz="16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очной-заочной форме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effectLst/>
                <a:ea typeface="Calibri"/>
                <a:cs typeface="Times New Roman"/>
              </a:rPr>
              <a:t> 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44" name="Скругленная прямоугольная выноска 43"/>
          <p:cNvSpPr/>
          <p:nvPr/>
        </p:nvSpPr>
        <p:spPr>
          <a:xfrm>
            <a:off x="1030854" y="4797152"/>
            <a:ext cx="4015966" cy="900201"/>
          </a:xfrm>
          <a:prstGeom prst="wedgeRoundRectCallout">
            <a:avLst>
              <a:gd name="adj1" fmla="val 31467"/>
              <a:gd name="adj2" fmla="val -63130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1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Допускается сочетание различных </a:t>
            </a:r>
            <a:r>
              <a:rPr lang="ru-RU" sz="1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форм обучения</a:t>
            </a:r>
          </a:p>
          <a:p>
            <a:pPr>
              <a:spcAft>
                <a:spcPts val="0"/>
              </a:spcAft>
            </a:pPr>
            <a:r>
              <a:rPr lang="ru-RU" sz="1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Все они являются равными </a:t>
            </a:r>
            <a:endParaRPr lang="ru-RU" sz="1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4" name="Rectangle 5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Rectangle 6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>
            <a:off x="1593655" y="1947475"/>
            <a:ext cx="0" cy="1655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843808" y="1918413"/>
            <a:ext cx="5443" cy="1655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467024" y="1928962"/>
            <a:ext cx="0" cy="1655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7164287" y="1918413"/>
            <a:ext cx="0" cy="22371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авая фигурная скобка 1"/>
          <p:cNvSpPr/>
          <p:nvPr/>
        </p:nvSpPr>
        <p:spPr>
          <a:xfrm rot="5400000">
            <a:off x="2814832" y="1501073"/>
            <a:ext cx="401514" cy="406246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авая фигурная скобка 35"/>
          <p:cNvSpPr/>
          <p:nvPr/>
        </p:nvSpPr>
        <p:spPr>
          <a:xfrm rot="5400000">
            <a:off x="6842951" y="1852683"/>
            <a:ext cx="401516" cy="3359241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2106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Образовательные технологии :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Дистанционные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Надомного обучения </a:t>
            </a:r>
          </a:p>
          <a:p>
            <a:endParaRPr lang="ru-RU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Формы организации образовательного процесса: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Фронтальные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Групповые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Индивидуальные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611560" y="0"/>
            <a:ext cx="8136904" cy="655272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90523" y="780839"/>
            <a:ext cx="2304255" cy="11875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Индивидуальный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учебный план 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5713174" y="780839"/>
            <a:ext cx="2819266" cy="943183"/>
          </a:xfrm>
          <a:prstGeom prst="wedgeRoundRectCallout">
            <a:avLst>
              <a:gd name="adj1" fmla="val -34980"/>
              <a:gd name="adj2" fmla="val 66138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i="1" dirty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Разрабатывается с участием обучающихся и их родителей</a:t>
            </a:r>
            <a:endParaRPr lang="ru-RU" dirty="0">
              <a:effectLst/>
              <a:ea typeface="Calibri"/>
              <a:cs typeface="Times New Roman"/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971600" y="764704"/>
            <a:ext cx="1981200" cy="937501"/>
          </a:xfrm>
          <a:prstGeom prst="wedgeRoundRectCallout">
            <a:avLst>
              <a:gd name="adj1" fmla="val 35212"/>
              <a:gd name="adj2" fmla="val 63197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i="1" dirty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Реализуется при поддержке </a:t>
            </a:r>
            <a:r>
              <a:rPr lang="ru-RU" b="1" i="1" dirty="0" err="1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тьютора</a:t>
            </a:r>
            <a:endParaRPr lang="ru-RU" dirty="0">
              <a:effectLst/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2564904"/>
            <a:ext cx="7393077" cy="5048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Для отдельных детей и (или)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групп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87624" y="3645024"/>
            <a:ext cx="7368790" cy="10081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Цель плана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-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обеспечить освоение АООП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на основе индивидуализации содержания с учетом особенностей и потребностей конкретного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обучающегося</a:t>
            </a:r>
            <a:endParaRPr lang="ru-RU" sz="2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67743" y="204787"/>
            <a:ext cx="4114933" cy="5048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1165350" y="5229200"/>
            <a:ext cx="7367089" cy="937501"/>
          </a:xfrm>
          <a:prstGeom prst="wedgeRoundRectCallout">
            <a:avLst>
              <a:gd name="adj1" fmla="val 33250"/>
              <a:gd name="adj2" fmla="val -62206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На обучение по </a:t>
            </a: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ИУП </a:t>
            </a: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могут быть </a:t>
            </a:r>
            <a:r>
              <a:rPr lang="ru-RU" sz="1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также переведены </a:t>
            </a:r>
            <a:r>
              <a:rPr lang="ru-RU" sz="16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обучающиеся, не ликвидировавшие в установленные сроки академической задолженности с момента ее образования</a:t>
            </a:r>
            <a:endParaRPr lang="ru-RU" sz="1600" i="1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69777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827584" y="152636"/>
            <a:ext cx="8208912" cy="655272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26978" y="332656"/>
            <a:ext cx="6485382" cy="6480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2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Тьютор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(должностные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обязанности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)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7056" y="2348880"/>
            <a:ext cx="7414965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Организует персональное сопровождение, координирует поиск информации для самообразования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обучающихся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48931" y="3284984"/>
            <a:ext cx="7398144" cy="75913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Участвует в составлении ИУП, создает условия для реальной индивидуализации обучения, обеспечивает корректировку ИУП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85850" y="647340"/>
            <a:ext cx="0" cy="461786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089406" y="647340"/>
            <a:ext cx="2476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107461" y="2482992"/>
            <a:ext cx="24765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107461" y="3565432"/>
            <a:ext cx="2476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333500" y="4221088"/>
            <a:ext cx="7414964" cy="78181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Организует взаимодействие обучающегося с учителями и другими педагогическими работниками, а также педагогов с родителями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1073152" y="5265204"/>
            <a:ext cx="2476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079328" y="4362851"/>
            <a:ext cx="2476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337056" y="1196752"/>
            <a:ext cx="7411408" cy="9635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Организует процесс индивидуальной работы с обучающимися по выявлению, формированию и развитию их познавательных интересов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107461" y="1543082"/>
            <a:ext cx="2476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33500" y="5265204"/>
            <a:ext cx="7414964" cy="792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Контролирует и оценивает эффективность построения и реализации индивидуального учебного плана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35807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827584" y="152636"/>
            <a:ext cx="8208912" cy="6552727"/>
          </a:xfrm>
          <a:prstGeom prst="snip2DiagRect">
            <a:avLst>
              <a:gd name="adj1" fmla="val 0"/>
              <a:gd name="adj2" fmla="val 1796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55111" y="332656"/>
            <a:ext cx="6385241" cy="4724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Индивидуальный учебный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план обучающегося с ОВЗ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26978" y="2276872"/>
            <a:ext cx="7414965" cy="8044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Определяет перечень, последовательность и распределение по периодам обучения учебных предметов,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курсов для конкретного обучающегося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0320" y="3298886"/>
            <a:ext cx="7398144" cy="457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Определяет формы промежуточной аттестации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этого обучающегося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85850" y="647340"/>
            <a:ext cx="0" cy="43913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089406" y="647340"/>
            <a:ext cx="2476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079328" y="2679104"/>
            <a:ext cx="24765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107461" y="3565432"/>
            <a:ext cx="2476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333500" y="4005064"/>
            <a:ext cx="7414964" cy="70981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Включает обязательную часть и часть, формируемую участниками образовательных отношений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1085850" y="5036185"/>
            <a:ext cx="2476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079328" y="4362851"/>
            <a:ext cx="2476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1337056" y="1025316"/>
            <a:ext cx="7411408" cy="10355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Составляется на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основе рекомендаций ПМПК,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выбора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родителей (обучающегося)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и согласования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педагогами на определенный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период;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учитывает методы и формы деятельности, результаты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диагностики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107461" y="1543082"/>
            <a:ext cx="24765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333500" y="4810125"/>
            <a:ext cx="7414964" cy="571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Определяет количество часов,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превышающее величину недельной учебной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нагрузки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75917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e7c52b46d74a3308cbd6098dba58dc880c14c5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7835</TotalTime>
  <Words>1516</Words>
  <Application>Microsoft Office PowerPoint</Application>
  <PresentationFormat>Экран (4:3)</PresentationFormat>
  <Paragraphs>565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Адаптированная ООП</vt:lpstr>
      <vt:lpstr>Индивидуальный учебный план</vt:lpstr>
      <vt:lpstr>Индивидуальный учебный план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Your Organization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user1</cp:lastModifiedBy>
  <cp:revision>574</cp:revision>
  <cp:lastPrinted>2014-11-17T06:51:34Z</cp:lastPrinted>
  <dcterms:created xsi:type="dcterms:W3CDTF">2012-08-14T16:33:39Z</dcterms:created>
  <dcterms:modified xsi:type="dcterms:W3CDTF">2018-05-19T14:42:32Z</dcterms:modified>
</cp:coreProperties>
</file>