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7" r:id="rId4"/>
    <p:sldId id="268" r:id="rId5"/>
    <p:sldId id="275" r:id="rId6"/>
    <p:sldId id="273" r:id="rId7"/>
    <p:sldId id="274" r:id="rId8"/>
    <p:sldId id="271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89" r:id="rId21"/>
    <p:sldId id="290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96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52337F1-530B-4B12-91FF-D67E7F66013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0857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626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72567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69871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947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0306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74986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25408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4765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28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6056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565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9651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2860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040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1376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016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52337F1-530B-4B12-91FF-D67E7F660131}" type="datetimeFigureOut">
              <a:rPr lang="ru-RU" smtClean="0"/>
              <a:t>06.04.2023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293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74647" y="2338753"/>
            <a:ext cx="6808934" cy="1713840"/>
          </a:xfrm>
        </p:spPr>
        <p:txBody>
          <a:bodyPr/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ГБОУ СОШ № 223 с углубленным изучением немецкого языка Кировского района Санкт-Петербурга</a:t>
            </a:r>
            <a:br>
              <a:rPr lang="ru-RU" sz="3600" dirty="0"/>
            </a:br>
            <a:r>
              <a:rPr lang="ru-RU" sz="3600" dirty="0"/>
              <a:t>Мастер-класс: </a:t>
            </a:r>
            <a:br>
              <a:rPr lang="ru-RU" sz="3600" dirty="0"/>
            </a:br>
            <a:r>
              <a:rPr lang="ru-RU" sz="4000" b="1" dirty="0"/>
              <a:t>Работа с различными типами текста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561174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B675BE6-ACAF-4955-80A6-80B07015B90D}"/>
              </a:ext>
            </a:extLst>
          </p:cNvPr>
          <p:cNvSpPr txBox="1"/>
          <p:nvPr/>
        </p:nvSpPr>
        <p:spPr>
          <a:xfrm>
            <a:off x="6079114" y="4295441"/>
            <a:ext cx="38004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Бенедиктова</a:t>
            </a:r>
            <a:r>
              <a:rPr lang="ru-RU" dirty="0"/>
              <a:t> </a:t>
            </a:r>
            <a:r>
              <a:rPr lang="ru-RU"/>
              <a:t>Татьяна Юрьевна</a:t>
            </a:r>
            <a:endParaRPr lang="ru-RU" dirty="0"/>
          </a:p>
          <a:p>
            <a:r>
              <a:rPr lang="ru-RU" dirty="0"/>
              <a:t>заместитель директора по УВР,</a:t>
            </a:r>
          </a:p>
          <a:p>
            <a:r>
              <a:rPr lang="ru-RU" dirty="0"/>
              <a:t>учитель русского языка и литературы</a:t>
            </a:r>
          </a:p>
        </p:txBody>
      </p:sp>
    </p:spTree>
    <p:extLst>
      <p:ext uri="{BB962C8B-B14F-4D97-AF65-F5344CB8AC3E}">
        <p14:creationId xmlns:p14="http://schemas.microsoft.com/office/powerpoint/2010/main" val="40690606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8636" y="710454"/>
            <a:ext cx="9915181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</a:t>
            </a:r>
          </a:p>
          <a:p>
            <a:pPr algn="ctr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>
              <a:buFont typeface="Symbol" panose="05050102010706020507" pitchFamily="18" charset="2"/>
              <a:buChar char="-"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Сколько картинок?</a:t>
            </a:r>
          </a:p>
          <a:p>
            <a:pPr marL="685800" indent="-685800">
              <a:buFont typeface="Symbol" panose="05050102010706020507" pitchFamily="18" charset="2"/>
              <a:buChar char="-"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Кто? или что? (распространим словосочетание)</a:t>
            </a:r>
          </a:p>
          <a:p>
            <a:pPr marL="685800" indent="-685800">
              <a:buFont typeface="Symbol" panose="05050102010706020507" pitchFamily="18" charset="2"/>
              <a:buChar char="-"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Почему автор написал об этом?</a:t>
            </a:r>
          </a:p>
          <a:p>
            <a:pPr marL="685800" indent="-685800">
              <a:buFont typeface="Symbol" panose="05050102010706020507" pitchFamily="18" charset="2"/>
              <a:buChar char="-"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Зачем автор написал об этом?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8889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8636" y="710454"/>
            <a:ext cx="9915181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</a:t>
            </a:r>
          </a:p>
          <a:p>
            <a:pPr algn="ctr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>
              <a:buFont typeface="Symbol" panose="05050102010706020507" pitchFamily="18" charset="2"/>
              <a:buChar char="-"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Составим словарик имён прилагательных.</a:t>
            </a:r>
          </a:p>
          <a:p>
            <a:pPr marL="685800" indent="-685800">
              <a:buFont typeface="Symbol" panose="05050102010706020507" pitchFamily="18" charset="2"/>
              <a:buChar char="-"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Поищем сравнения.</a:t>
            </a:r>
          </a:p>
          <a:p>
            <a:pPr marL="685800" indent="-685800">
              <a:buFont typeface="Symbol" panose="05050102010706020507" pitchFamily="18" charset="2"/>
              <a:buChar char="-"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В описании нет движения.</a:t>
            </a:r>
          </a:p>
          <a:p>
            <a:pPr marL="685800" indent="-685800">
              <a:buFont typeface="Symbol" panose="05050102010706020507" pitchFamily="18" charset="2"/>
              <a:buChar char="-"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Мы должны испытать такие же чувства, как и автор.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28680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1650" y="481940"/>
            <a:ext cx="8658225" cy="5900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5417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09550"/>
            <a:ext cx="11430000" cy="643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7081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5296" y="485774"/>
            <a:ext cx="7054479" cy="591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0908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8636" y="710454"/>
            <a:ext cx="9915181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Повествование</a:t>
            </a:r>
          </a:p>
          <a:p>
            <a:pPr algn="ctr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>
              <a:buFont typeface="Symbol" panose="05050102010706020507" pitchFamily="18" charset="2"/>
              <a:buChar char="-"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Сколько картинок?</a:t>
            </a:r>
          </a:p>
          <a:p>
            <a:pPr marL="685800" indent="-685800">
              <a:buFont typeface="Symbol" panose="05050102010706020507" pitchFamily="18" charset="2"/>
              <a:buChar char="-"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Что происходит на каждой?</a:t>
            </a:r>
          </a:p>
          <a:p>
            <a:pPr marL="685800" indent="-685800">
              <a:buFont typeface="Symbol" panose="05050102010706020507" pitchFamily="18" charset="2"/>
              <a:buChar char="-"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Почему автор написал об этом?</a:t>
            </a:r>
          </a:p>
          <a:p>
            <a:pPr marL="685800" indent="-685800">
              <a:buFont typeface="Symbol" panose="05050102010706020507" pitchFamily="18" charset="2"/>
              <a:buChar char="-"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Зачем автор написал об этом?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96481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8636" y="710454"/>
            <a:ext cx="9915181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Повествование</a:t>
            </a:r>
          </a:p>
          <a:p>
            <a:pPr algn="ctr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Графически оформленные истории дают возможность наглядно показать учащимся </a:t>
            </a:r>
            <a:r>
              <a:rPr lang="ru-RU" alt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действия</a:t>
            </a:r>
            <a:r>
              <a:rPr lang="ru-RU" alt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выяснить </a:t>
            </a:r>
            <a:r>
              <a:rPr lang="ru-RU" alt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 героя</a:t>
            </a:r>
            <a:r>
              <a:rPr lang="ru-RU" alt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обратить внимание на то, как </a:t>
            </a:r>
            <a:r>
              <a:rPr lang="ru-RU" alt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художник мотивирует его поступки.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31612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2651" y="495300"/>
            <a:ext cx="7886700" cy="5893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0829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494692"/>
            <a:ext cx="8334375" cy="588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9463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8636" y="710454"/>
            <a:ext cx="9915181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Повествование</a:t>
            </a:r>
          </a:p>
          <a:p>
            <a:pPr algn="ctr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>
              <a:buFont typeface="Symbol" panose="05050102010706020507" pitchFamily="18" charset="2"/>
              <a:buChar char="-"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Словесное «</a:t>
            </a:r>
            <a:r>
              <a:rPr lang="ru-RU" sz="4800" b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дорисовывание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»,</a:t>
            </a:r>
          </a:p>
          <a:p>
            <a:pPr marL="685800" indent="-685800">
              <a:buFont typeface="Symbol" panose="05050102010706020507" pitchFamily="18" charset="2"/>
              <a:buChar char="-"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заголовки к каждой картинке,</a:t>
            </a:r>
          </a:p>
          <a:p>
            <a:pPr marL="685800" indent="-685800">
              <a:buFont typeface="Symbol" panose="05050102010706020507" pitchFamily="18" charset="2"/>
              <a:buChar char="-"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мысли героя,</a:t>
            </a:r>
          </a:p>
          <a:p>
            <a:pPr marL="685800" indent="-685800">
              <a:buFont typeface="Symbol" panose="05050102010706020507" pitchFamily="18" charset="2"/>
              <a:buChar char="-"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одна фраза.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9600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80481" y="710454"/>
            <a:ext cx="718299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Отечественный язык есть единственное орудие, посредством которого мы усваиваем идеи и знания, а потом передаем их. Если ученик или ученица плохо владеют этим орудием, то… для них гораздо труднее учиться. </a:t>
            </a:r>
          </a:p>
          <a:p>
            <a:pPr algn="r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К.Д. Ушинский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06949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8636" y="710454"/>
            <a:ext cx="9915181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Рассуждение</a:t>
            </a:r>
          </a:p>
          <a:p>
            <a:pPr algn="ctr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>
              <a:buFont typeface="Symbol" panose="05050102010706020507" pitchFamily="18" charset="2"/>
              <a:buChar char="-"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Сколько картинок?</a:t>
            </a:r>
          </a:p>
          <a:p>
            <a:pPr marL="685800" indent="-685800">
              <a:buFont typeface="Symbol" panose="05050102010706020507" pitchFamily="18" charset="2"/>
              <a:buChar char="-"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Какие предложения трудно проиллюстрировать?</a:t>
            </a:r>
          </a:p>
          <a:p>
            <a:pPr marL="685800" indent="-685800">
              <a:buFont typeface="Symbol" panose="05050102010706020507" pitchFamily="18" charset="2"/>
              <a:buChar char="-"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Почему автор написал об этом?</a:t>
            </a:r>
          </a:p>
          <a:p>
            <a:pPr marL="685800" indent="-685800">
              <a:buFont typeface="Symbol" panose="05050102010706020507" pitchFamily="18" charset="2"/>
              <a:buChar char="-"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Зачем автор написал об этом?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76495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8636" y="710454"/>
            <a:ext cx="9915181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Рассуждение</a:t>
            </a:r>
          </a:p>
          <a:p>
            <a:pPr algn="ctr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>
              <a:buFont typeface="Symbol" panose="05050102010706020507" pitchFamily="18" charset="2"/>
              <a:buChar char="-"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Даю ответ-тезис,</a:t>
            </a:r>
          </a:p>
          <a:p>
            <a:pPr marL="685800" indent="-685800">
              <a:buFont typeface="Symbol" panose="05050102010706020507" pitchFamily="18" charset="2"/>
              <a:buChar char="-"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объясняю, почему я так думаю</a:t>
            </a:r>
          </a:p>
          <a:p>
            <a:pPr marL="685800" indent="-685800">
              <a:buFont typeface="Symbol" panose="05050102010706020507" pitchFamily="18" charset="2"/>
              <a:buChar char="-"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доказываю текстом, что хотел сказать автор,</a:t>
            </a:r>
          </a:p>
          <a:p>
            <a:pPr marL="685800" indent="-685800">
              <a:buFont typeface="Symbol" panose="05050102010706020507" pitchFamily="18" charset="2"/>
              <a:buChar char="-"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повторяю тезис, перефразировав его 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7914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80481" y="710454"/>
            <a:ext cx="7182997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Читать – это ещё ничего не значит; что читать и как понимать читаемое – вот в чём главное дело. </a:t>
            </a:r>
          </a:p>
          <a:p>
            <a:pPr algn="r"/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К.Д. Ушинский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9088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8636" y="710454"/>
            <a:ext cx="991518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Проблемы: </a:t>
            </a:r>
          </a:p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учащиеся испытывают трудности в обучении и общении;</a:t>
            </a:r>
          </a:p>
        </p:txBody>
      </p:sp>
    </p:spTree>
    <p:extLst>
      <p:ext uri="{BB962C8B-B14F-4D97-AF65-F5344CB8AC3E}">
        <p14:creationId xmlns:p14="http://schemas.microsoft.com/office/powerpoint/2010/main" val="2914094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8636" y="710454"/>
            <a:ext cx="9915181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Проблемы: </a:t>
            </a:r>
          </a:p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учащиеся с трудом осуществляют смысловой анализ текстов разных видов и жанров;</a:t>
            </a:r>
          </a:p>
        </p:txBody>
      </p:sp>
    </p:spTree>
    <p:extLst>
      <p:ext uri="{BB962C8B-B14F-4D97-AF65-F5344CB8AC3E}">
        <p14:creationId xmlns:p14="http://schemas.microsoft.com/office/powerpoint/2010/main" val="39212694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8636" y="710454"/>
            <a:ext cx="9915181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Проблемы: </a:t>
            </a:r>
          </a:p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учащихся недостаточно развито словесно-логическое мышление; </a:t>
            </a:r>
          </a:p>
        </p:txBody>
      </p:sp>
    </p:spTree>
    <p:extLst>
      <p:ext uri="{BB962C8B-B14F-4D97-AF65-F5344CB8AC3E}">
        <p14:creationId xmlns:p14="http://schemas.microsoft.com/office/powerpoint/2010/main" val="4581451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8636" y="710454"/>
            <a:ext cx="991518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Проблемы: </a:t>
            </a:r>
          </a:p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 учащиеся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затрудняются в создании самостоятельного связного текста, отражающего их собственные мысли и взгляды. </a:t>
            </a:r>
          </a:p>
        </p:txBody>
      </p:sp>
    </p:spTree>
    <p:extLst>
      <p:ext uri="{BB962C8B-B14F-4D97-AF65-F5344CB8AC3E}">
        <p14:creationId xmlns:p14="http://schemas.microsoft.com/office/powerpoint/2010/main" val="11796030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1856" y="1107061"/>
            <a:ext cx="998128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текста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то, о чём говорится в тексте.</a:t>
            </a:r>
          </a:p>
          <a:p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мысль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идея, которую автор хочет донести до читателя.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64024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8636" y="710454"/>
            <a:ext cx="9915181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Типы речи</a:t>
            </a:r>
          </a:p>
          <a:p>
            <a:pPr algn="ctr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>
              <a:buFont typeface="Symbol" panose="05050102010706020507" pitchFamily="18" charset="2"/>
              <a:buChar char="-"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описание,</a:t>
            </a:r>
          </a:p>
          <a:p>
            <a:pPr marL="685800" indent="-685800">
              <a:buFont typeface="Symbol" panose="05050102010706020507" pitchFamily="18" charset="2"/>
              <a:buChar char="-"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повествование,</a:t>
            </a:r>
          </a:p>
          <a:p>
            <a:pPr marL="685800" indent="-685800">
              <a:buFont typeface="Symbol" panose="05050102010706020507" pitchFamily="18" charset="2"/>
              <a:buChar char="-"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рассуждение,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41811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328</TotalTime>
  <Words>351</Words>
  <Application>Microsoft Office PowerPoint</Application>
  <PresentationFormat>Широкоэкранный</PresentationFormat>
  <Paragraphs>68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Garamond</vt:lpstr>
      <vt:lpstr>Symbol</vt:lpstr>
      <vt:lpstr>Times New Roman</vt:lpstr>
      <vt:lpstr>Натуральные материалы</vt:lpstr>
      <vt:lpstr>ГБОУ СОШ № 223 с углубленным изучением немецкого языка Кировского района Санкт-Петербурга Мастер-класс:  Работа с различными типами текста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Читательская грамотность</dc:title>
  <dc:creator>Пользователь Windows</dc:creator>
  <cp:lastModifiedBy>Наталья Сергеевна</cp:lastModifiedBy>
  <cp:revision>28</cp:revision>
  <dcterms:created xsi:type="dcterms:W3CDTF">2023-03-19T08:32:17Z</dcterms:created>
  <dcterms:modified xsi:type="dcterms:W3CDTF">2023-04-06T14:59:24Z</dcterms:modified>
</cp:coreProperties>
</file>