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2" r:id="rId4"/>
    <p:sldId id="271" r:id="rId5"/>
    <p:sldId id="268" r:id="rId6"/>
    <p:sldId id="275" r:id="rId7"/>
    <p:sldId id="273" r:id="rId8"/>
    <p:sldId id="274" r:id="rId9"/>
    <p:sldId id="276" r:id="rId10"/>
    <p:sldId id="277" r:id="rId11"/>
    <p:sldId id="281" r:id="rId12"/>
    <p:sldId id="282" r:id="rId13"/>
    <p:sldId id="278" r:id="rId14"/>
    <p:sldId id="279" r:id="rId15"/>
    <p:sldId id="280" r:id="rId16"/>
    <p:sldId id="285" r:id="rId17"/>
    <p:sldId id="283" r:id="rId18"/>
    <p:sldId id="28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9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5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857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626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7256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987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947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030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7498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25408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4765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28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056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565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9651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860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04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376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016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52337F1-530B-4B12-91FF-D67E7F660131}" type="datetimeFigureOut">
              <a:rPr lang="ru-RU" smtClean="0"/>
              <a:t>05.04.2023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70D2083-5185-46C0-B885-84AC1A332F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6293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74647" y="2338753"/>
            <a:ext cx="6808934" cy="1713840"/>
          </a:xfrm>
        </p:spPr>
        <p:txBody>
          <a:bodyPr/>
          <a:lstStyle/>
          <a:p>
            <a:br>
              <a:rPr lang="ru-RU" sz="4000" b="1" dirty="0"/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 223 с углубленным изучением немецкого языка Кировского района Санкт-Петербурга</a:t>
            </a:r>
            <a:br>
              <a:rPr lang="ru-RU" sz="3600" dirty="0"/>
            </a:br>
            <a:r>
              <a:rPr lang="ru-RU" sz="3600" dirty="0"/>
              <a:t>Мастер-класс: </a:t>
            </a:r>
            <a:br>
              <a:rPr lang="ru-RU" sz="3600" dirty="0"/>
            </a:br>
            <a:r>
              <a:rPr lang="ru-RU" sz="4000" b="1" dirty="0"/>
              <a:t>Работа с литературным произведением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561174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831A724-4FE8-4986-B81D-917A7148669E}"/>
              </a:ext>
            </a:extLst>
          </p:cNvPr>
          <p:cNvSpPr txBox="1"/>
          <p:nvPr/>
        </p:nvSpPr>
        <p:spPr>
          <a:xfrm>
            <a:off x="5839326" y="4331368"/>
            <a:ext cx="39142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Бенедиктова</a:t>
            </a:r>
            <a:r>
              <a:rPr lang="ru-RU" dirty="0"/>
              <a:t> Татьяна Юрьевна</a:t>
            </a:r>
          </a:p>
          <a:p>
            <a:r>
              <a:rPr lang="ru-RU" dirty="0"/>
              <a:t>заместитель директора по УВР,</a:t>
            </a:r>
          </a:p>
          <a:p>
            <a:r>
              <a:rPr lang="ru-RU" dirty="0"/>
              <a:t>учитель русского языка и литературы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9060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карточками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(слово – словосочетание – тема широкая – тема узкая)</a:t>
            </a:r>
          </a:p>
        </p:txBody>
      </p:sp>
    </p:spTree>
    <p:extLst>
      <p:ext uri="{BB962C8B-B14F-4D97-AF65-F5344CB8AC3E}">
        <p14:creationId xmlns:p14="http://schemas.microsoft.com/office/powerpoint/2010/main" val="9994030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карточками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(предложение –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предложение, требующее продолжения)</a:t>
            </a:r>
          </a:p>
          <a:p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2810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чтобы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потому что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поэтому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…, ведь</a:t>
            </a:r>
          </a:p>
          <a:p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…., то …</a:t>
            </a:r>
          </a:p>
          <a:p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793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ассоциации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(подбор ассоциаций к слову - распределение на группы - «фантазии на тему» замысла автора – формулировка основной мысли)   </a:t>
            </a:r>
          </a:p>
        </p:txBody>
      </p:sp>
    </p:spTree>
    <p:extLst>
      <p:ext uri="{BB962C8B-B14F-4D97-AF65-F5344CB8AC3E}">
        <p14:creationId xmlns:p14="http://schemas.microsoft.com/office/powerpoint/2010/main" val="478587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7185" y="502385"/>
            <a:ext cx="8837630" cy="585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8244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текстами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(три абзаца у трёх разных колонок (групп) – поиск ключевых слов – выдвижение гипотезы: о чём текст и что хотел сказать автор)</a:t>
            </a:r>
          </a:p>
        </p:txBody>
      </p:sp>
    </p:spTree>
    <p:extLst>
      <p:ext uri="{BB962C8B-B14F-4D97-AF65-F5344CB8AC3E}">
        <p14:creationId xmlns:p14="http://schemas.microsoft.com/office/powerpoint/2010/main" val="1229170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текстами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(тексты, ключевые слова которых близки по тематике – сопоставление идей, задач автора)</a:t>
            </a:r>
          </a:p>
        </p:txBody>
      </p:sp>
    </p:spTree>
    <p:extLst>
      <p:ext uri="{BB962C8B-B14F-4D97-AF65-F5344CB8AC3E}">
        <p14:creationId xmlns:p14="http://schemas.microsoft.com/office/powerpoint/2010/main" val="1712171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Приёмы: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685800" indent="-685800">
              <a:buFont typeface="Symbol" panose="05050102010706020507" pitchFamily="18" charset="2"/>
              <a:buChar char="-"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текстовыми задачами на уроке математики</a:t>
            </a: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 чём текст и что хотел узнать автор, почему)</a:t>
            </a:r>
          </a:p>
        </p:txBody>
      </p:sp>
    </p:spTree>
    <p:extLst>
      <p:ext uri="{BB962C8B-B14F-4D97-AF65-F5344CB8AC3E}">
        <p14:creationId xmlns:p14="http://schemas.microsoft.com/office/powerpoint/2010/main" val="2691694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двух городов, расстояние между которыми 260 км, одновременно выехали навстречу друг другу два автобуса и встретились через 2 часа. Один автобус ехал со скоростью </a:t>
            </a:r>
            <a:r>
              <a:rPr lang="ru-RU" sz="4400" b="1">
                <a:latin typeface="Times New Roman" panose="02020603050405020304" pitchFamily="18" charset="0"/>
                <a:cs typeface="Times New Roman" panose="02020603050405020304" pitchFamily="18" charset="0"/>
              </a:rPr>
              <a:t>60 км/ч.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какой скоростью ехал второй автобус? </a:t>
            </a:r>
          </a:p>
        </p:txBody>
      </p:sp>
    </p:spTree>
    <p:extLst>
      <p:ext uri="{BB962C8B-B14F-4D97-AF65-F5344CB8AC3E}">
        <p14:creationId xmlns:p14="http://schemas.microsoft.com/office/powerpoint/2010/main" val="1210654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0481" y="710454"/>
            <a:ext cx="718299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Отечественный язык есть единственное орудие, посредством которого мы усваиваем идеи и знания, а потом передаем их. Если ученик или ученица плохо владеют этим орудием, то… для них гораздо труднее учиться. </a:t>
            </a:r>
          </a:p>
          <a:p>
            <a:pPr algn="r"/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К.Д. Ушинский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0694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88125" y="710454"/>
            <a:ext cx="937535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читательской грамотности включает такие конструкты, с помощью которых оцениваются базовые читательские умения при чтении сложных и множественных текстов: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смысловое чтение, </a:t>
            </a:r>
          </a:p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основной темы, формулирование выводов</a:t>
            </a:r>
          </a:p>
        </p:txBody>
      </p:sp>
    </p:spTree>
    <p:extLst>
      <p:ext uri="{BB962C8B-B14F-4D97-AF65-F5344CB8AC3E}">
        <p14:creationId xmlns:p14="http://schemas.microsoft.com/office/powerpoint/2010/main" val="22650093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1856" y="1107061"/>
            <a:ext cx="998128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текста – это то, о чём говорится в тексте.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мысль – это идея, которую автор хочет донести до читателя.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6402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подмена понятий «тема» и «основная мысль текста»; </a:t>
            </a:r>
          </a:p>
        </p:txBody>
      </p:sp>
    </p:spTree>
    <p:extLst>
      <p:ext uri="{BB962C8B-B14F-4D97-AF65-F5344CB8AC3E}">
        <p14:creationId xmlns:p14="http://schemas.microsoft.com/office/powerpoint/2010/main" val="29140940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неумение сформулировать тему, подмена формулировки пересказом содержания;</a:t>
            </a:r>
          </a:p>
        </p:txBody>
      </p:sp>
    </p:spTree>
    <p:extLst>
      <p:ext uri="{BB962C8B-B14F-4D97-AF65-F5344CB8AC3E}">
        <p14:creationId xmlns:p14="http://schemas.microsoft.com/office/powerpoint/2010/main" val="3921269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неумение соотносить тему и основную мысль текста; </a:t>
            </a:r>
          </a:p>
        </p:txBody>
      </p:sp>
    </p:spTree>
    <p:extLst>
      <p:ext uri="{BB962C8B-B14F-4D97-AF65-F5344CB8AC3E}">
        <p14:creationId xmlns:p14="http://schemas.microsoft.com/office/powerpoint/2010/main" val="458145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8636" y="710454"/>
            <a:ext cx="991518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Проблемы: 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замена оценочного суждения сжатым пересказом. </a:t>
            </a:r>
          </a:p>
        </p:txBody>
      </p:sp>
    </p:spTree>
    <p:extLst>
      <p:ext uri="{BB962C8B-B14F-4D97-AF65-F5344CB8AC3E}">
        <p14:creationId xmlns:p14="http://schemas.microsoft.com/office/powerpoint/2010/main" val="1179603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1856" y="1107061"/>
            <a:ext cx="998128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текста – слово или словосочетание.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мысль – оценочное суждение, предложение.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18637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415</TotalTime>
  <Words>381</Words>
  <Application>Microsoft Office PowerPoint</Application>
  <PresentationFormat>Широкоэкранный</PresentationFormat>
  <Paragraphs>64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Garamond</vt:lpstr>
      <vt:lpstr>Symbol</vt:lpstr>
      <vt:lpstr>Times New Roman</vt:lpstr>
      <vt:lpstr>Натуральные материалы</vt:lpstr>
      <vt:lpstr> ГБОУ СОШ № 223 с углубленным изучением немецкого языка Кировского района Санкт-Петербурга Мастер-класс:  Работа с литературным произведением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Читательская грамотность</dc:title>
  <dc:creator>Пользователь Windows</dc:creator>
  <cp:lastModifiedBy>Наталья Сергеевна</cp:lastModifiedBy>
  <cp:revision>21</cp:revision>
  <dcterms:created xsi:type="dcterms:W3CDTF">2023-03-19T08:32:17Z</dcterms:created>
  <dcterms:modified xsi:type="dcterms:W3CDTF">2023-04-05T18:19:55Z</dcterms:modified>
</cp:coreProperties>
</file>