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78" r:id="rId2"/>
    <p:sldId id="279" r:id="rId3"/>
    <p:sldId id="256" r:id="rId4"/>
    <p:sldId id="257" r:id="rId5"/>
    <p:sldId id="282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F19"/>
    <a:srgbClr val="CC3300"/>
    <a:srgbClr val="6600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77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AAB24-78A1-460E-9574-D39ABFE911E1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29C4C-71D5-4997-9F63-AB39D7B4F37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822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29C4C-71D5-4997-9F63-AB39D7B4F373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276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29C4C-71D5-4997-9F63-AB39D7B4F373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222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76D2-6F6B-4311-B88F-8EDD415AB7B2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121C1-76B5-4473-AE63-881321ADB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76D2-6F6B-4311-B88F-8EDD415AB7B2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121C1-76B5-4473-AE63-881321ADB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76D2-6F6B-4311-B88F-8EDD415AB7B2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121C1-76B5-4473-AE63-881321ADB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76D2-6F6B-4311-B88F-8EDD415AB7B2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121C1-76B5-4473-AE63-881321ADB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76D2-6F6B-4311-B88F-8EDD415AB7B2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121C1-76B5-4473-AE63-881321ADB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76D2-6F6B-4311-B88F-8EDD415AB7B2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121C1-76B5-4473-AE63-881321ADB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76D2-6F6B-4311-B88F-8EDD415AB7B2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121C1-76B5-4473-AE63-881321ADB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76D2-6F6B-4311-B88F-8EDD415AB7B2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121C1-76B5-4473-AE63-881321ADB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76D2-6F6B-4311-B88F-8EDD415AB7B2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121C1-76B5-4473-AE63-881321ADB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76D2-6F6B-4311-B88F-8EDD415AB7B2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121C1-76B5-4473-AE63-881321ADB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76D2-6F6B-4311-B88F-8EDD415AB7B2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121C1-76B5-4473-AE63-881321ADB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576D2-6F6B-4311-B88F-8EDD415AB7B2}" type="datetimeFigureOut">
              <a:rPr lang="ru-RU" smtClean="0"/>
              <a:pPr/>
              <a:t>04.04.2022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121C1-76B5-4473-AE63-881321ADB5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4;&#1090;&#1082;&#1088;&#1099;&#1090;&#1086;&#1077;%20&#1079;&#1072;&#1085;&#1103;&#1090;&#1080;&#1077;\kraski-oranzevoe-solnce.wav" TargetMode="External"/><Relationship Id="rId6" Type="http://schemas.openxmlformats.org/officeDocument/2006/relationships/image" Target="../media/image8.jpeg"/><Relationship Id="rId5" Type="http://schemas.openxmlformats.org/officeDocument/2006/relationships/slide" Target="slide3.xml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4;&#1090;&#1082;&#1088;&#1099;&#1090;&#1086;&#1077;%20&#1079;&#1072;&#1085;&#1103;&#1090;&#1080;&#1077;\&#1052;&#1091;&#1079;&#1099;&#1082;&#1072;%20&#1048;&#1079;%20&#1055;&#1080;&#1088;&#1072;&#1090;&#1086;&#1074;%20&#1050;&#1072;&#1088;&#1080;&#1073;&#1089;&#1082;&#1086;&#1075;&#1086;%20&#1052;&#1086;&#1088;&#1103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0.xml"/><Relationship Id="rId3" Type="http://schemas.openxmlformats.org/officeDocument/2006/relationships/image" Target="../media/image5.png"/><Relationship Id="rId7" Type="http://schemas.openxmlformats.org/officeDocument/2006/relationships/image" Target="../media/image7.jpeg"/><Relationship Id="rId12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9.xml"/><Relationship Id="rId5" Type="http://schemas.openxmlformats.org/officeDocument/2006/relationships/image" Target="../media/image6.gif"/><Relationship Id="rId15" Type="http://schemas.openxmlformats.org/officeDocument/2006/relationships/slide" Target="slide12.xml"/><Relationship Id="rId10" Type="http://schemas.openxmlformats.org/officeDocument/2006/relationships/slide" Target="slide5.xml"/><Relationship Id="rId4" Type="http://schemas.openxmlformats.org/officeDocument/2006/relationships/slide" Target="slide13.xml"/><Relationship Id="rId9" Type="http://schemas.openxmlformats.org/officeDocument/2006/relationships/slide" Target="slide8.xml"/><Relationship Id="rId14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" Target="slide3.xml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541" y="0"/>
            <a:ext cx="91605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7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Внеклассное мероприятие </a:t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во 2 классе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140968"/>
            <a:ext cx="6400800" cy="1584176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Командная игра </a:t>
            </a:r>
          </a:p>
          <a:p>
            <a:r>
              <a:rPr lang="ru-RU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«Остров сокровищ»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4797152"/>
            <a:ext cx="4283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Презентацию выполнила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воспитатель группы продленного дня 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ГБОУ лицей №389 «ЦЭО»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Яполина Виктория Сергеевна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541" y="0"/>
            <a:ext cx="91605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87208" cy="288032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Перечислите государственные символы России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43808" y="3356993"/>
            <a:ext cx="43924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Флаг</a:t>
            </a:r>
          </a:p>
          <a:p>
            <a:pPr algn="ctr">
              <a:buFont typeface="Arial" pitchFamily="34" charset="0"/>
              <a:buChar char="•"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</a:t>
            </a:r>
          </a:p>
          <a:p>
            <a:pPr algn="ctr">
              <a:buFont typeface="Arial" pitchFamily="34" charset="0"/>
              <a:buChar char="•"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Герб</a:t>
            </a:r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7956376" y="5661248"/>
            <a:ext cx="1008112" cy="936104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03376"/>
            <a:ext cx="2854624" cy="285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605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24936" cy="2232248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Начиная с января, расставьте название месяцев в правильной последовательности: сентябрь, март, июль, январь, август, ноябрь, июнь, октябрь, февраль, май, декабрь апрель.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83768" y="2708920"/>
            <a:ext cx="6336704" cy="309634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Январь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Февраль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Март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Апрель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Май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Июнь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Июль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Август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Сентябрь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Октябрь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Декабрь</a:t>
            </a:r>
          </a:p>
        </p:txBody>
      </p:sp>
      <p:sp>
        <p:nvSpPr>
          <p:cNvPr id="9" name="Управляющая кнопка: настраиваемая 8">
            <a:hlinkClick r:id="rId3" action="ppaction://hlinksldjump" highlightClick="1"/>
          </p:cNvPr>
          <p:cNvSpPr/>
          <p:nvPr/>
        </p:nvSpPr>
        <p:spPr>
          <a:xfrm>
            <a:off x="7956376" y="5661248"/>
            <a:ext cx="1008112" cy="936104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4003376"/>
            <a:ext cx="2854624" cy="285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605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1"/>
            <a:ext cx="8136904" cy="2088232"/>
          </a:xfrm>
        </p:spPr>
        <p:txBody>
          <a:bodyPr>
            <a:noAutofit/>
          </a:bodyPr>
          <a:lstStyle/>
          <a:p>
            <a:pPr marL="742950" indent="-74295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Переставьте буквы, и вы узнаете название птиц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4437113"/>
            <a:ext cx="5904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Дрозд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Дятел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Зяблик</a:t>
            </a:r>
          </a:p>
        </p:txBody>
      </p:sp>
      <p:sp>
        <p:nvSpPr>
          <p:cNvPr id="8" name="Управляющая кнопка: настраиваемая 7">
            <a:hlinkClick r:id="rId3" action="ppaction://hlinksldjump" highlightClick="1"/>
          </p:cNvPr>
          <p:cNvSpPr/>
          <p:nvPr/>
        </p:nvSpPr>
        <p:spPr>
          <a:xfrm>
            <a:off x="7956376" y="5661248"/>
            <a:ext cx="1008112" cy="936104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302224"/>
            <a:ext cx="2555776" cy="255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755576" y="1700808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1700808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83768" y="1700808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347864" y="1700808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11960" y="1700808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2564904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19672" y="2564904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483768" y="2564904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347864" y="2564904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211960" y="2564904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55576" y="3429000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619672" y="3429000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483768" y="3429000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347864" y="3429000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211960" y="3429000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076056" y="3429000"/>
            <a:ext cx="864096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240"/>
            <a:ext cx="9144000" cy="684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Pirate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4149080"/>
            <a:ext cx="2016224" cy="2016224"/>
          </a:xfrm>
          <a:prstGeom prst="rect">
            <a:avLst/>
          </a:prstGeom>
        </p:spPr>
      </p:pic>
      <p:sp>
        <p:nvSpPr>
          <p:cNvPr id="8" name="Управляющая кнопка: настраиваемая 7">
            <a:hlinkClick r:id="rId5" action="ppaction://hlinksldjump" highlightClick="1"/>
          </p:cNvPr>
          <p:cNvSpPr/>
          <p:nvPr/>
        </p:nvSpPr>
        <p:spPr>
          <a:xfrm>
            <a:off x="8135888" y="5921896"/>
            <a:ext cx="1008112" cy="936104"/>
          </a:xfrm>
          <a:prstGeom prst="actionButtonBlank">
            <a:avLst/>
          </a:prstGeom>
          <a:blipFill>
            <a:blip r:embed="rId6" cstate="print"/>
            <a:stretch>
              <a:fillRect/>
            </a:stretch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kraski-oranzevoe-solnc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251520" y="551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43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6541" y="0"/>
            <a:ext cx="91605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4" name="Рисунок 3" descr="ostrov.jpg"/>
          <p:cNvPicPr>
            <a:picLocks noChangeAspect="1"/>
          </p:cNvPicPr>
          <p:nvPr/>
        </p:nvPicPr>
        <p:blipFill>
          <a:blip r:embed="rId5" cstate="print"/>
          <a:srcRect l="16643" t="3734" r="3503" b="2753"/>
          <a:stretch>
            <a:fillRect/>
          </a:stretch>
        </p:blipFill>
        <p:spPr>
          <a:xfrm>
            <a:off x="2087271" y="566114"/>
            <a:ext cx="5112568" cy="5987086"/>
          </a:xfrm>
          <a:prstGeom prst="rect">
            <a:avLst/>
          </a:prstGeom>
        </p:spPr>
      </p:pic>
      <p:pic>
        <p:nvPicPr>
          <p:cNvPr id="9" name="Музыка Из Пиратов Карибского Мор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97160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308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53"/>
            <a:ext cx="91605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grpSp>
        <p:nvGrpSpPr>
          <p:cNvPr id="78" name="Группа 77"/>
          <p:cNvGrpSpPr/>
          <p:nvPr/>
        </p:nvGrpSpPr>
        <p:grpSpPr>
          <a:xfrm>
            <a:off x="1" y="188640"/>
            <a:ext cx="2843808" cy="1728192"/>
            <a:chOff x="179512" y="404664"/>
            <a:chExt cx="2922165" cy="1368151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9512" y="404664"/>
              <a:ext cx="2922165" cy="1368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" name="TextBox 76"/>
            <p:cNvSpPr txBox="1"/>
            <p:nvPr/>
          </p:nvSpPr>
          <p:spPr>
            <a:xfrm>
              <a:off x="523809" y="963887"/>
              <a:ext cx="2376264" cy="365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>
                  <a:latin typeface="Izhitsa" pitchFamily="2" charset="0"/>
                </a:rPr>
                <a:t>Здоровье</a:t>
              </a:r>
            </a:p>
          </p:txBody>
        </p:sp>
      </p:grpSp>
      <p:grpSp>
        <p:nvGrpSpPr>
          <p:cNvPr id="82" name="Группа 81"/>
          <p:cNvGrpSpPr/>
          <p:nvPr/>
        </p:nvGrpSpPr>
        <p:grpSpPr>
          <a:xfrm>
            <a:off x="105439" y="2471161"/>
            <a:ext cx="2857251" cy="1656184"/>
            <a:chOff x="179512" y="404664"/>
            <a:chExt cx="3012252" cy="1368151"/>
          </a:xfrm>
        </p:grpSpPr>
        <p:pic>
          <p:nvPicPr>
            <p:cNvPr id="83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9512" y="404664"/>
              <a:ext cx="2922165" cy="1368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4" name="TextBox 83"/>
            <p:cNvSpPr txBox="1"/>
            <p:nvPr/>
          </p:nvSpPr>
          <p:spPr>
            <a:xfrm>
              <a:off x="815500" y="967198"/>
              <a:ext cx="23762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>
                  <a:latin typeface="Izhitsa" pitchFamily="2" charset="0"/>
                </a:rPr>
                <a:t>ПДД</a:t>
              </a:r>
            </a:p>
          </p:txBody>
        </p:sp>
      </p:grpSp>
      <p:grpSp>
        <p:nvGrpSpPr>
          <p:cNvPr id="85" name="Группа 84"/>
          <p:cNvGrpSpPr/>
          <p:nvPr/>
        </p:nvGrpSpPr>
        <p:grpSpPr>
          <a:xfrm>
            <a:off x="155411" y="4134160"/>
            <a:ext cx="2843808" cy="1988840"/>
            <a:chOff x="339204" y="-100953"/>
            <a:chExt cx="2922165" cy="1368151"/>
          </a:xfrm>
        </p:grpSpPr>
        <p:pic>
          <p:nvPicPr>
            <p:cNvPr id="86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9204" y="-100953"/>
              <a:ext cx="2922165" cy="1368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" name="TextBox 86"/>
            <p:cNvSpPr txBox="1"/>
            <p:nvPr/>
          </p:nvSpPr>
          <p:spPr>
            <a:xfrm>
              <a:off x="436895" y="383999"/>
              <a:ext cx="2376264" cy="571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>
                  <a:latin typeface="Izhitsa" pitchFamily="2" charset="0"/>
                </a:rPr>
                <a:t>Окружающий мир</a:t>
              </a:r>
            </a:p>
          </p:txBody>
        </p:sp>
      </p:grpSp>
      <p:pic>
        <p:nvPicPr>
          <p:cNvPr id="51" name="Рисунок 50" descr="Pirate_2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093296"/>
            <a:ext cx="764704" cy="764704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3090637" y="220954"/>
            <a:ext cx="2088232" cy="2254536"/>
            <a:chOff x="3090637" y="220954"/>
            <a:chExt cx="2088232" cy="2254536"/>
          </a:xfrm>
        </p:grpSpPr>
        <p:sp>
          <p:nvSpPr>
            <p:cNvPr id="60" name="Овал 59">
              <a:hlinkClick r:id="rId6" action="ppaction://hlinksldjump" highlightClick="1"/>
            </p:cNvPr>
            <p:cNvSpPr/>
            <p:nvPr/>
          </p:nvSpPr>
          <p:spPr>
            <a:xfrm>
              <a:off x="3090637" y="220954"/>
              <a:ext cx="2088232" cy="2132856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  <a:effectLst>
              <a:outerShdw blurRad="50800" dist="50800" dir="5400000" algn="ctr" rotWithShape="0">
                <a:srgbClr val="000000"/>
              </a:outerShdw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1" name="TextBox 70">
              <a:hlinkClick r:id="" action="ppaction://noaction"/>
            </p:cNvPr>
            <p:cNvSpPr txBox="1"/>
            <p:nvPr/>
          </p:nvSpPr>
          <p:spPr>
            <a:xfrm>
              <a:off x="3799120" y="613442"/>
              <a:ext cx="936104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500" b="1" dirty="0">
                  <a:latin typeface="Izhitsa" pitchFamily="2" charset="0"/>
                  <a:hlinkClick r:id="rId8" action="ppaction://hlinksldjump"/>
                </a:rPr>
                <a:t>5</a:t>
              </a:r>
              <a:endParaRPr lang="ru-RU" sz="11500" b="1" dirty="0">
                <a:latin typeface="Izhitsa" pitchFamily="2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4916551" y="236264"/>
            <a:ext cx="2088232" cy="2493160"/>
            <a:chOff x="4916551" y="236264"/>
            <a:chExt cx="2088232" cy="2493160"/>
          </a:xfrm>
        </p:grpSpPr>
        <p:sp>
          <p:nvSpPr>
            <p:cNvPr id="64" name="Овал 63">
              <a:hlinkClick r:id="rId9" action="ppaction://hlinksldjump" highlightClick="1"/>
            </p:cNvPr>
            <p:cNvSpPr/>
            <p:nvPr/>
          </p:nvSpPr>
          <p:spPr>
            <a:xfrm>
              <a:off x="4916551" y="236264"/>
              <a:ext cx="2088232" cy="2132856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  <a:effectLst>
              <a:outerShdw blurRad="50800" dist="50800" dir="5400000" algn="ctr" rotWithShape="0">
                <a:srgbClr val="000000"/>
              </a:outerShdw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5" name="TextBox 74">
              <a:hlinkClick r:id="" action="ppaction://noaction"/>
            </p:cNvPr>
            <p:cNvSpPr txBox="1"/>
            <p:nvPr/>
          </p:nvSpPr>
          <p:spPr>
            <a:xfrm>
              <a:off x="5273824" y="513433"/>
              <a:ext cx="144016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3800" b="1" dirty="0">
                  <a:latin typeface="Izhitsa" pitchFamily="2" charset="0"/>
                  <a:hlinkClick r:id="rId10" action="ppaction://hlinksldjump"/>
                </a:rPr>
                <a:t>10</a:t>
              </a:r>
              <a:endParaRPr lang="ru-RU" sz="13800" b="1" dirty="0">
                <a:latin typeface="Izhitsa" pitchFamily="2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6815209" y="236264"/>
            <a:ext cx="2088232" cy="2302471"/>
            <a:chOff x="6815209" y="236264"/>
            <a:chExt cx="2088232" cy="2302471"/>
          </a:xfrm>
        </p:grpSpPr>
        <p:sp>
          <p:nvSpPr>
            <p:cNvPr id="68" name="Овал 67">
              <a:hlinkClick r:id="rId11" action="ppaction://hlinksldjump" highlightClick="1"/>
            </p:cNvPr>
            <p:cNvSpPr/>
            <p:nvPr/>
          </p:nvSpPr>
          <p:spPr>
            <a:xfrm>
              <a:off x="6815209" y="236264"/>
              <a:ext cx="2088232" cy="2132856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  <a:effectLst>
              <a:outerShdw blurRad="50800" dist="50800" dir="5400000" algn="ctr" rotWithShape="0">
                <a:srgbClr val="000000"/>
              </a:outerShdw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5" name="TextBox 124">
              <a:hlinkClick r:id="" action="ppaction://noaction"/>
            </p:cNvPr>
            <p:cNvSpPr txBox="1"/>
            <p:nvPr/>
          </p:nvSpPr>
          <p:spPr>
            <a:xfrm>
              <a:off x="7262147" y="676687"/>
              <a:ext cx="144016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500" b="1" dirty="0">
                  <a:latin typeface="Izhitsa" pitchFamily="2" charset="0"/>
                  <a:hlinkClick r:id="rId12" action="ppaction://hlinksldjump"/>
                </a:rPr>
                <a:t>15</a:t>
              </a:r>
              <a:endParaRPr lang="ru-RU" sz="11500" b="1" dirty="0">
                <a:latin typeface="Izhitsa" pitchFamily="2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092872" y="2311450"/>
            <a:ext cx="2088232" cy="2222423"/>
            <a:chOff x="3145605" y="2284173"/>
            <a:chExt cx="2088232" cy="2222423"/>
          </a:xfrm>
        </p:grpSpPr>
        <p:sp>
          <p:nvSpPr>
            <p:cNvPr id="61" name="Овал 60">
              <a:hlinkClick r:id="rId6" action="ppaction://hlinksldjump" highlightClick="1"/>
            </p:cNvPr>
            <p:cNvSpPr/>
            <p:nvPr/>
          </p:nvSpPr>
          <p:spPr>
            <a:xfrm>
              <a:off x="3145605" y="2284173"/>
              <a:ext cx="2088232" cy="2132856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  <a:effectLst>
              <a:outerShdw blurRad="50800" dist="50800" dir="5400000" algn="ctr" rotWithShape="0">
                <a:srgbClr val="000000"/>
              </a:outerShdw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TextBox 51">
              <a:hlinkClick r:id="" action="ppaction://noaction"/>
            </p:cNvPr>
            <p:cNvSpPr txBox="1"/>
            <p:nvPr/>
          </p:nvSpPr>
          <p:spPr>
            <a:xfrm>
              <a:off x="3845961" y="2644548"/>
              <a:ext cx="936104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500" b="1" dirty="0">
                  <a:latin typeface="Izhitsa" pitchFamily="2" charset="0"/>
                  <a:hlinkClick r:id="rId6" action="ppaction://hlinksldjump"/>
                </a:rPr>
                <a:t>5</a:t>
              </a:r>
              <a:endParaRPr lang="ru-RU" sz="11500" b="1" dirty="0">
                <a:latin typeface="Izhitsa" pitchFamily="2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154630" y="4149972"/>
            <a:ext cx="2088232" cy="2278062"/>
            <a:chOff x="3154630" y="4149972"/>
            <a:chExt cx="2088232" cy="2278062"/>
          </a:xfrm>
        </p:grpSpPr>
        <p:sp>
          <p:nvSpPr>
            <p:cNvPr id="62" name="Овал 61">
              <a:hlinkClick r:id="rId13" action="ppaction://hlinksldjump" highlightClick="1"/>
            </p:cNvPr>
            <p:cNvSpPr/>
            <p:nvPr/>
          </p:nvSpPr>
          <p:spPr>
            <a:xfrm>
              <a:off x="3154630" y="4149972"/>
              <a:ext cx="2088232" cy="2132856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  <a:effectLst>
              <a:outerShdw blurRad="50800" dist="50800" dir="5400000" algn="ctr" rotWithShape="0">
                <a:srgbClr val="000000"/>
              </a:outerShdw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5" name="TextBox 54">
              <a:hlinkClick r:id="" action="ppaction://noaction"/>
            </p:cNvPr>
            <p:cNvSpPr txBox="1"/>
            <p:nvPr/>
          </p:nvSpPr>
          <p:spPr>
            <a:xfrm>
              <a:off x="3890313" y="4565986"/>
              <a:ext cx="936104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500" b="1" dirty="0">
                  <a:latin typeface="Izhitsa" pitchFamily="2" charset="0"/>
                  <a:hlinkClick r:id="rId13" action="ppaction://hlinksldjump"/>
                </a:rPr>
                <a:t>5</a:t>
              </a:r>
              <a:endParaRPr lang="ru-RU" sz="11500" b="1" dirty="0">
                <a:latin typeface="Izhitsa" pitchFamily="2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4963558" y="2244424"/>
            <a:ext cx="2088232" cy="2493160"/>
            <a:chOff x="4963558" y="2244424"/>
            <a:chExt cx="2088232" cy="2493160"/>
          </a:xfrm>
        </p:grpSpPr>
        <p:sp>
          <p:nvSpPr>
            <p:cNvPr id="65" name="Овал 64">
              <a:hlinkClick r:id="rId9" action="ppaction://hlinksldjump" highlightClick="1"/>
            </p:cNvPr>
            <p:cNvSpPr/>
            <p:nvPr/>
          </p:nvSpPr>
          <p:spPr>
            <a:xfrm>
              <a:off x="4963558" y="2244424"/>
              <a:ext cx="2088232" cy="2132856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  <a:effectLst>
              <a:outerShdw blurRad="50800" dist="50800" dir="5400000" algn="ctr" rotWithShape="0">
                <a:srgbClr val="000000"/>
              </a:outerShdw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TextBox 55">
              <a:hlinkClick r:id="" action="ppaction://noaction"/>
            </p:cNvPr>
            <p:cNvSpPr txBox="1"/>
            <p:nvPr/>
          </p:nvSpPr>
          <p:spPr>
            <a:xfrm>
              <a:off x="5287857" y="2521593"/>
              <a:ext cx="144016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3800" b="1" dirty="0">
                  <a:latin typeface="Izhitsa" pitchFamily="2" charset="0"/>
                  <a:hlinkClick r:id="rId9" action="ppaction://hlinksldjump"/>
                </a:rPr>
                <a:t>10</a:t>
              </a:r>
              <a:endParaRPr lang="ru-RU" sz="13800" b="1" dirty="0">
                <a:latin typeface="Izhitsa" pitchFamily="2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027551" y="4157785"/>
            <a:ext cx="2088232" cy="2518621"/>
            <a:chOff x="5027551" y="4157785"/>
            <a:chExt cx="2088232" cy="2518621"/>
          </a:xfrm>
        </p:grpSpPr>
        <p:sp>
          <p:nvSpPr>
            <p:cNvPr id="66" name="Овал 65">
              <a:hlinkClick r:id="rId14" action="ppaction://hlinksldjump" highlightClick="1"/>
            </p:cNvPr>
            <p:cNvSpPr/>
            <p:nvPr/>
          </p:nvSpPr>
          <p:spPr>
            <a:xfrm>
              <a:off x="5027551" y="4157785"/>
              <a:ext cx="2088232" cy="2132856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  <a:effectLst>
              <a:outerShdw blurRad="50800" dist="50800" dir="5400000" algn="ctr" rotWithShape="0">
                <a:srgbClr val="000000"/>
              </a:outerShdw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" name="TextBox 56">
              <a:hlinkClick r:id="" action="ppaction://noaction"/>
            </p:cNvPr>
            <p:cNvSpPr txBox="1"/>
            <p:nvPr/>
          </p:nvSpPr>
          <p:spPr>
            <a:xfrm>
              <a:off x="5398273" y="4460415"/>
              <a:ext cx="144016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3800" b="1" dirty="0">
                  <a:latin typeface="Izhitsa" pitchFamily="2" charset="0"/>
                  <a:hlinkClick r:id="rId14" action="ppaction://hlinksldjump"/>
                </a:rPr>
                <a:t>10</a:t>
              </a:r>
              <a:endParaRPr lang="ru-RU" sz="13800" b="1" dirty="0">
                <a:latin typeface="Izhitsa" pitchFamily="2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895477" y="2264299"/>
            <a:ext cx="2088232" cy="2273202"/>
            <a:chOff x="6895477" y="2264299"/>
            <a:chExt cx="2088232" cy="2273202"/>
          </a:xfrm>
        </p:grpSpPr>
        <p:sp>
          <p:nvSpPr>
            <p:cNvPr id="69" name="Овал 68">
              <a:hlinkClick r:id="rId11" action="ppaction://hlinksldjump" highlightClick="1"/>
            </p:cNvPr>
            <p:cNvSpPr/>
            <p:nvPr/>
          </p:nvSpPr>
          <p:spPr>
            <a:xfrm>
              <a:off x="6895477" y="2264299"/>
              <a:ext cx="2088232" cy="2132856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  <a:effectLst>
              <a:outerShdw blurRad="50800" dist="50800" dir="5400000" algn="ctr" rotWithShape="0">
                <a:srgbClr val="000000"/>
              </a:outerShdw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" name="TextBox 57">
              <a:hlinkClick r:id="" action="ppaction://noaction"/>
            </p:cNvPr>
            <p:cNvSpPr txBox="1"/>
            <p:nvPr/>
          </p:nvSpPr>
          <p:spPr>
            <a:xfrm>
              <a:off x="7325375" y="2675453"/>
              <a:ext cx="144016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500" b="1" dirty="0">
                  <a:latin typeface="Izhitsa" pitchFamily="2" charset="0"/>
                  <a:hlinkClick r:id="rId11" action="ppaction://hlinksldjump"/>
                </a:rPr>
                <a:t>15</a:t>
              </a:r>
              <a:endParaRPr lang="ru-RU" sz="11500" b="1" dirty="0">
                <a:latin typeface="Izhitsa" pitchFamily="2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929151" y="4149972"/>
            <a:ext cx="2088232" cy="2245949"/>
            <a:chOff x="6929151" y="4149972"/>
            <a:chExt cx="2088232" cy="2245949"/>
          </a:xfrm>
        </p:grpSpPr>
        <p:sp>
          <p:nvSpPr>
            <p:cNvPr id="70" name="Овал 69">
              <a:hlinkClick r:id="rId15" action="ppaction://hlinksldjump" highlightClick="1"/>
            </p:cNvPr>
            <p:cNvSpPr/>
            <p:nvPr/>
          </p:nvSpPr>
          <p:spPr>
            <a:xfrm>
              <a:off x="6929151" y="4149972"/>
              <a:ext cx="2088232" cy="2132856"/>
            </a:xfrm>
            <a:prstGeom prst="ellipse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  <a:effectLst>
              <a:outerShdw blurRad="50800" dist="50800" dir="5400000" algn="ctr" rotWithShape="0">
                <a:srgbClr val="000000"/>
              </a:outerShdw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TextBox 58">
              <a:hlinkClick r:id="" action="ppaction://noaction"/>
            </p:cNvPr>
            <p:cNvSpPr txBox="1"/>
            <p:nvPr/>
          </p:nvSpPr>
          <p:spPr>
            <a:xfrm>
              <a:off x="7361269" y="4533873"/>
              <a:ext cx="144016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500" b="1" dirty="0">
                  <a:latin typeface="Izhitsa" pitchFamily="2" charset="0"/>
                  <a:hlinkClick r:id="rId15" action="ppaction://hlinksldjump"/>
                </a:rPr>
                <a:t>15</a:t>
              </a:r>
              <a:endParaRPr lang="ru-RU" sz="11500" b="1" dirty="0">
                <a:latin typeface="Izhitsa" pitchFamily="2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541" y="0"/>
            <a:ext cx="91605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8136904" cy="3168352"/>
          </a:xfrm>
        </p:spPr>
        <p:txBody>
          <a:bodyPr anchor="t">
            <a:noAutofit/>
          </a:bodyPr>
          <a:lstStyle/>
          <a:p>
            <a:pPr indent="360363"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Разгадайте  ребус, и вы узнаете, как  называется наука о чистоте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ГИ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7624" y="5371473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Гигиена</a:t>
            </a:r>
          </a:p>
        </p:txBody>
      </p:sp>
      <p:sp>
        <p:nvSpPr>
          <p:cNvPr id="12" name="Управляющая кнопка: настраиваемая 11">
            <a:hlinkClick r:id="rId3" action="ppaction://hlinksldjump" highlightClick="1"/>
          </p:cNvPr>
          <p:cNvSpPr/>
          <p:nvPr/>
        </p:nvSpPr>
        <p:spPr>
          <a:xfrm>
            <a:off x="7956376" y="5661248"/>
            <a:ext cx="1008112" cy="936104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03376"/>
            <a:ext cx="2854624" cy="285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5" name="Picture 1" descr="C:\Users\1\Desktop\the-lion-king-fan-art-archive-character-ed-87569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1916832"/>
            <a:ext cx="2016224" cy="20188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541" y="0"/>
            <a:ext cx="91605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80920" cy="3168352"/>
          </a:xfrm>
        </p:spPr>
        <p:txBody>
          <a:bodyPr anchor="t">
            <a:noAutofit/>
          </a:bodyPr>
          <a:lstStyle/>
          <a:p>
            <a:pPr indent="360363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Соберите пословицы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27784" y="3284984"/>
            <a:ext cx="554461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Здоровье в порядке - спасибо зарядке!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Здоровый дух в здоровом теле!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Здоров будешь - все добудешь!</a:t>
            </a:r>
          </a:p>
          <a:p>
            <a:pPr algn="ctr">
              <a:buFont typeface="Arial" pitchFamily="34" charset="0"/>
              <a:buChar char="•"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настраиваемая 11">
            <a:hlinkClick r:id="rId3" action="ppaction://hlinksldjump" highlightClick="1"/>
          </p:cNvPr>
          <p:cNvSpPr/>
          <p:nvPr/>
        </p:nvSpPr>
        <p:spPr>
          <a:xfrm>
            <a:off x="7956376" y="5661248"/>
            <a:ext cx="1008112" cy="936104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196752"/>
            <a:ext cx="3816424" cy="4320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Здоровье в порядке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196752"/>
            <a:ext cx="3744416" cy="4320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все добудешь!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1772816"/>
            <a:ext cx="3816424" cy="4320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Здоровый дух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348880"/>
            <a:ext cx="3816424" cy="4320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Здоров будешь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1772816"/>
            <a:ext cx="3816424" cy="4320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спасибо зарядке!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2348880"/>
            <a:ext cx="3816424" cy="4320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здоровом теле!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03376"/>
            <a:ext cx="2854624" cy="285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60541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9"/>
            <a:ext cx="8229600" cy="2808311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Переставляя буквы, разгадай слова. Что необходимо человеку, чтобы быть здоровым?</a:t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83768" y="4077073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Режим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Питание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Прогулка</a:t>
            </a:r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7740352" y="5589240"/>
            <a:ext cx="1008112" cy="936104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03376"/>
            <a:ext cx="2854624" cy="285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827584" y="1772816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47664" y="1772816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ж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1772816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1772816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707904" y="1772816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2348880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267744" y="2348880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87824" y="2348880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707904" y="2348880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427984" y="2348880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48064" y="2348880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827584" y="2924944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47664" y="2924944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267744" y="2924944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987824" y="2924944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07904" y="2924944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427984" y="2924944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148064" y="2924944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868144" y="2924944"/>
            <a:ext cx="72008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541" y="0"/>
            <a:ext cx="91605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2232248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Дайте определение слову «тротуар»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27784" y="3861049"/>
            <a:ext cx="5976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Элемент дороги, предназначенный для движения пешеходов.</a:t>
            </a:r>
          </a:p>
        </p:txBody>
      </p:sp>
      <p:sp>
        <p:nvSpPr>
          <p:cNvPr id="7" name="Управляющая кнопка: настраиваемая 6">
            <a:hlinkClick r:id="rId4" action="ppaction://hlinksldjump" highlightClick="1"/>
          </p:cNvPr>
          <p:cNvSpPr/>
          <p:nvPr/>
        </p:nvSpPr>
        <p:spPr>
          <a:xfrm>
            <a:off x="7740352" y="5589240"/>
            <a:ext cx="1008112" cy="936104"/>
          </a:xfrm>
          <a:prstGeom prst="actionButtonBlank">
            <a:avLst/>
          </a:prstGeom>
          <a:blipFill>
            <a:blip r:embed="rId5" cstate="print"/>
            <a:stretch>
              <a:fillRect/>
            </a:stretch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9040"/>
            <a:ext cx="2376264" cy="285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605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1224136"/>
          </a:xfrm>
        </p:spPr>
        <p:txBody>
          <a:bodyPr>
            <a:noAutofit/>
          </a:bodyPr>
          <a:lstStyle/>
          <a:p>
            <a:pPr algn="l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Найдите название для каждого знака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3861048"/>
            <a:ext cx="59766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1.Осторожно: дети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2.Пешеходный переход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3.Место остановки автобуса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4.Движение пешеходов запрещено</a:t>
            </a:r>
          </a:p>
          <a:p>
            <a:pPr algn="just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7956376" y="5661248"/>
            <a:ext cx="1008112" cy="936104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03376"/>
            <a:ext cx="2699792" cy="285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1\Downloads\hello_html_m46d32f6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2348880"/>
            <a:ext cx="1512168" cy="1512168"/>
          </a:xfrm>
          <a:prstGeom prst="rect">
            <a:avLst/>
          </a:prstGeom>
          <a:noFill/>
        </p:spPr>
      </p:pic>
      <p:pic>
        <p:nvPicPr>
          <p:cNvPr id="1027" name="Picture 3" descr="C:\Users\1\Downloads\3785c935bc979b4afbb80163a92a2940.jpg"/>
          <p:cNvPicPr>
            <a:picLocks noChangeAspect="1" noChangeArrowheads="1"/>
          </p:cNvPicPr>
          <p:nvPr/>
        </p:nvPicPr>
        <p:blipFill>
          <a:blip r:embed="rId7" cstate="print"/>
          <a:srcRect r="3075" b="-4762"/>
          <a:stretch>
            <a:fillRect/>
          </a:stretch>
        </p:blipFill>
        <p:spPr bwMode="auto">
          <a:xfrm>
            <a:off x="683568" y="1484784"/>
            <a:ext cx="1656184" cy="1584176"/>
          </a:xfrm>
          <a:prstGeom prst="rect">
            <a:avLst/>
          </a:prstGeom>
          <a:noFill/>
        </p:spPr>
      </p:pic>
      <p:pic>
        <p:nvPicPr>
          <p:cNvPr id="1029" name="Picture 5" descr="https://static.tildacdn.com/tild3961-6636-4439-b630-306633346663/BIG_200-516.jpg"/>
          <p:cNvPicPr>
            <a:picLocks noChangeAspect="1" noChangeArrowheads="1"/>
          </p:cNvPicPr>
          <p:nvPr/>
        </p:nvPicPr>
        <p:blipFill>
          <a:blip r:embed="rId8" cstate="print"/>
          <a:srcRect l="29305" t="17281" r="28637" b="19356"/>
          <a:stretch>
            <a:fillRect/>
          </a:stretch>
        </p:blipFill>
        <p:spPr bwMode="auto">
          <a:xfrm>
            <a:off x="4932040" y="2348880"/>
            <a:ext cx="1440160" cy="1512168"/>
          </a:xfrm>
          <a:prstGeom prst="rect">
            <a:avLst/>
          </a:prstGeom>
          <a:noFill/>
        </p:spPr>
      </p:pic>
      <p:sp>
        <p:nvSpPr>
          <p:cNvPr id="1031" name="AutoShape 7" descr="https://printfiles.ru/files/uploads/raspechatat/dorozhnye-znaki/dvizhenie-peshekhodov-zapreschen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3" name="AutoShape 9" descr="https://printfiles.ru/files/uploads/raspechatat/dorozhnye-znaki/dvizhenie-peshekhodov-zapreschen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7" name="Picture 13" descr="C:\Users\1\Desktop\img15.jpg"/>
          <p:cNvPicPr>
            <a:picLocks noChangeAspect="1" noChangeArrowheads="1"/>
          </p:cNvPicPr>
          <p:nvPr/>
        </p:nvPicPr>
        <p:blipFill>
          <a:blip r:embed="rId9" cstate="print"/>
          <a:srcRect l="28636" t="12149" r="25807" b="32315"/>
          <a:stretch>
            <a:fillRect/>
          </a:stretch>
        </p:blipFill>
        <p:spPr bwMode="auto">
          <a:xfrm>
            <a:off x="6516216" y="1484784"/>
            <a:ext cx="1653934" cy="1512168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467544" y="692696"/>
            <a:ext cx="2592288" cy="7200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Движение пешеходов запрещено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131840" y="692696"/>
            <a:ext cx="2592288" cy="7200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Осторожно: дети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96136" y="692696"/>
            <a:ext cx="2592288" cy="7200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Пешеходный переход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131840" y="1556792"/>
            <a:ext cx="2592288" cy="7200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Место остановки автобуса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605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2151112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Артем и Миша подошли к проезжей части. Горит зеленый свет пешеходного светофора. В это время мальчики услышали звуковой сигнал приближающегося автомобиля скорой помощи.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 пешеходы должны поступить?</a:t>
            </a:r>
          </a:p>
        </p:txBody>
      </p:sp>
      <p:sp>
        <p:nvSpPr>
          <p:cNvPr id="8" name="Управляющая кнопка: настраиваемая 7">
            <a:hlinkClick r:id="rId3" action="ppaction://hlinksldjump" highlightClick="1"/>
          </p:cNvPr>
          <p:cNvSpPr/>
          <p:nvPr/>
        </p:nvSpPr>
        <p:spPr>
          <a:xfrm>
            <a:off x="7956376" y="5661248"/>
            <a:ext cx="1008112" cy="936104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3734453"/>
            <a:ext cx="58326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Воздержаться от перехода, остановиться,  пропустить машину, потом перейти дорогу.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429000"/>
            <a:ext cx="2699792" cy="285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1718</TotalTime>
  <Words>317</Words>
  <Application>Microsoft Office PowerPoint</Application>
  <PresentationFormat>Экран (4:3)</PresentationFormat>
  <Paragraphs>107</Paragraphs>
  <Slides>13</Slides>
  <Notes>2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Izhitsa</vt:lpstr>
      <vt:lpstr>Times New Roman</vt:lpstr>
      <vt:lpstr>Тема Office</vt:lpstr>
      <vt:lpstr>Внеклассное мероприятие  во 2 классе</vt:lpstr>
      <vt:lpstr>Презентация PowerPoint</vt:lpstr>
      <vt:lpstr>Презентация PowerPoint</vt:lpstr>
      <vt:lpstr>Разгадайте  ребус, и вы узнаете, как  называется наука о чистоте               ГИ</vt:lpstr>
      <vt:lpstr>Соберите пословицы</vt:lpstr>
      <vt:lpstr>Переставляя буквы, разгадай слова. Что необходимо человеку, чтобы быть здоровым?    </vt:lpstr>
      <vt:lpstr>Дайте определение слову «тротуар»</vt:lpstr>
      <vt:lpstr>Найдите название для каждого знака  </vt:lpstr>
      <vt:lpstr>Артем и Миша подошли к проезжей части. Горит зеленый свет пешеходного светофора. В это время мальчики услышали звуковой сигнал приближающегося автомобиля скорой помощи. Как пешеходы должны поступить?</vt:lpstr>
      <vt:lpstr>Перечислите государственные символы России</vt:lpstr>
      <vt:lpstr>Начиная с января, расставьте название месяцев в правильной последовательности: сентябрь, март, июль, январь, август, ноябрь, июнь, октябрь, февраль, май, декабрь апрель.</vt:lpstr>
      <vt:lpstr>Переставьте буквы, и вы узнаете название птиц  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Ивановы</dc:creator>
  <cp:lastModifiedBy>Наталья Сергеевна</cp:lastModifiedBy>
  <cp:revision>221</cp:revision>
  <dcterms:created xsi:type="dcterms:W3CDTF">2011-04-06T16:07:28Z</dcterms:created>
  <dcterms:modified xsi:type="dcterms:W3CDTF">2022-04-04T20:20:19Z</dcterms:modified>
</cp:coreProperties>
</file>