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56" r:id="rId2"/>
    <p:sldId id="257" r:id="rId3"/>
    <p:sldId id="259" r:id="rId4"/>
    <p:sldId id="260" r:id="rId5"/>
    <p:sldId id="261" r:id="rId6"/>
    <p:sldId id="262" r:id="rId7"/>
    <p:sldId id="263" r:id="rId8"/>
    <p:sldId id="264" r:id="rId9"/>
    <p:sldId id="266" r:id="rId10"/>
    <p:sldId id="267" r:id="rId11"/>
    <p:sldId id="268" r:id="rId12"/>
    <p:sldId id="269" r:id="rId13"/>
    <p:sldId id="270" r:id="rId14"/>
    <p:sldId id="265" r:id="rId15"/>
    <p:sldId id="272" r:id="rId16"/>
    <p:sldId id="276" r:id="rId17"/>
    <p:sldId id="277" r:id="rId18"/>
    <p:sldId id="278" r:id="rId19"/>
    <p:sldId id="280" r:id="rId20"/>
    <p:sldId id="281" r:id="rId21"/>
    <p:sldId id="279" r:id="rId22"/>
    <p:sldId id="282" r:id="rId23"/>
    <p:sldId id="288" r:id="rId24"/>
    <p:sldId id="283" r:id="rId25"/>
    <p:sldId id="284" r:id="rId26"/>
    <p:sldId id="285" r:id="rId27"/>
    <p:sldId id="286" r:id="rId28"/>
    <p:sldId id="287" r:id="rId29"/>
    <p:sldId id="271" r:id="rId30"/>
    <p:sldId id="290" r:id="rId31"/>
    <p:sldId id="289" r:id="rId32"/>
    <p:sldId id="291" r:id="rId33"/>
    <p:sldId id="292" r:id="rId34"/>
    <p:sldId id="293" r:id="rId35"/>
    <p:sldId id="294"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0"/>
  </p:normalViewPr>
  <p:slideViewPr>
    <p:cSldViewPr>
      <p:cViewPr varScale="1">
        <p:scale>
          <a:sx n="92" d="100"/>
          <a:sy n="92" d="100"/>
        </p:scale>
        <p:origin x="1664"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00"/>
    </p:cViewPr>
  </p:sorterViewPr>
  <p:notesViewPr>
    <p:cSldViewPr>
      <p:cViewPr varScale="1">
        <p:scale>
          <a:sx n="88" d="100"/>
          <a:sy n="88" d="100"/>
        </p:scale>
        <p:origin x="-385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E72243-9D50-4EF3-9011-D7FFEDED59D4}" type="datetimeFigureOut">
              <a:rPr lang="ru-RU" smtClean="0"/>
              <a:t>14.10.2021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0F4A25-5DEE-4BE7-96C3-41753DF7FB58}" type="slidenum">
              <a:rPr lang="ru-RU" smtClean="0"/>
              <a:t>‹#›</a:t>
            </a:fld>
            <a:endParaRPr lang="ru-RU"/>
          </a:p>
        </p:txBody>
      </p:sp>
    </p:spTree>
    <p:extLst>
      <p:ext uri="{BB962C8B-B14F-4D97-AF65-F5344CB8AC3E}">
        <p14:creationId xmlns:p14="http://schemas.microsoft.com/office/powerpoint/2010/main" val="41391600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14.10.2021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14.10.2021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14.10.2021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oge.sdamgia.ru/" TargetMode="External"/><Relationship Id="rId2" Type="http://schemas.openxmlformats.org/officeDocument/2006/relationships/hyperlink" Target="https://www.mathm.ru/zad/oge/zad1-5oge.html" TargetMode="External"/><Relationship Id="rId1" Type="http://schemas.openxmlformats.org/officeDocument/2006/relationships/slideLayout" Target="../slideLayouts/slideLayout7.xml"/><Relationship Id="rId5" Type="http://schemas.openxmlformats.org/officeDocument/2006/relationships/hyperlink" Target="https://vpr-ege.ru/oge/matematika" TargetMode="External"/><Relationship Id="rId4" Type="http://schemas.openxmlformats.org/officeDocument/2006/relationships/hyperlink" Target="https://school-mosreg.ru.com/oge/matematik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556792"/>
            <a:ext cx="7772400" cy="1470025"/>
          </a:xfrm>
        </p:spPr>
        <p:txBody>
          <a:bodyPr>
            <a:noAutofit/>
          </a:bodyPr>
          <a:lstStyle/>
          <a:p>
            <a:r>
              <a:rPr lang="ru-RU" sz="4800" i="1" dirty="0">
                <a:solidFill>
                  <a:srgbClr val="C00000"/>
                </a:solidFill>
                <a:latin typeface="Times New Roman" panose="02020603050405020304" pitchFamily="18" charset="0"/>
                <a:cs typeface="Times New Roman" panose="02020603050405020304" pitchFamily="18" charset="0"/>
              </a:rPr>
              <a:t>Решение </a:t>
            </a:r>
            <a:br>
              <a:rPr lang="ru-RU" sz="4800" i="1" dirty="0">
                <a:solidFill>
                  <a:srgbClr val="C00000"/>
                </a:solidFill>
                <a:latin typeface="Times New Roman" panose="02020603050405020304" pitchFamily="18" charset="0"/>
                <a:cs typeface="Times New Roman" panose="02020603050405020304" pitchFamily="18" charset="0"/>
              </a:rPr>
            </a:br>
            <a:r>
              <a:rPr lang="ru-RU" sz="4800" i="1" dirty="0">
                <a:solidFill>
                  <a:srgbClr val="C00000"/>
                </a:solidFill>
                <a:latin typeface="Times New Roman" panose="02020603050405020304" pitchFamily="18" charset="0"/>
                <a:cs typeface="Times New Roman" panose="02020603050405020304" pitchFamily="18" charset="0"/>
              </a:rPr>
              <a:t>практико-ориентированных </a:t>
            </a:r>
            <a:br>
              <a:rPr lang="ru-RU" sz="4800" i="1" dirty="0">
                <a:solidFill>
                  <a:srgbClr val="C00000"/>
                </a:solidFill>
                <a:latin typeface="Times New Roman" panose="02020603050405020304" pitchFamily="18" charset="0"/>
                <a:cs typeface="Times New Roman" panose="02020603050405020304" pitchFamily="18" charset="0"/>
              </a:rPr>
            </a:br>
            <a:r>
              <a:rPr lang="ru-RU" sz="4800" i="1" dirty="0">
                <a:solidFill>
                  <a:srgbClr val="C00000"/>
                </a:solidFill>
                <a:latin typeface="Times New Roman" panose="02020603050405020304" pitchFamily="18" charset="0"/>
                <a:cs typeface="Times New Roman" panose="02020603050405020304" pitchFamily="18" charset="0"/>
              </a:rPr>
              <a:t>задач ОГЭ</a:t>
            </a:r>
          </a:p>
        </p:txBody>
      </p:sp>
      <p:sp>
        <p:nvSpPr>
          <p:cNvPr id="3" name="Подзаголовок 2"/>
          <p:cNvSpPr>
            <a:spLocks noGrp="1"/>
          </p:cNvSpPr>
          <p:nvPr>
            <p:ph type="subTitle" idx="1"/>
          </p:nvPr>
        </p:nvSpPr>
        <p:spPr>
          <a:xfrm>
            <a:off x="1371600" y="3886200"/>
            <a:ext cx="6400800" cy="694928"/>
          </a:xfrm>
        </p:spPr>
        <p:txBody>
          <a:bodyPr/>
          <a:lstStyle/>
          <a:p>
            <a:r>
              <a:rPr lang="ru-RU" dirty="0">
                <a:solidFill>
                  <a:srgbClr val="002060"/>
                </a:solidFill>
              </a:rPr>
              <a:t>1-5 задание</a:t>
            </a:r>
          </a:p>
        </p:txBody>
      </p:sp>
      <p:sp>
        <p:nvSpPr>
          <p:cNvPr id="5" name="TextBox 4"/>
          <p:cNvSpPr txBox="1"/>
          <p:nvPr/>
        </p:nvSpPr>
        <p:spPr>
          <a:xfrm>
            <a:off x="6372200" y="5733256"/>
            <a:ext cx="2194383" cy="646331"/>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Учитель математики</a:t>
            </a:r>
          </a:p>
          <a:p>
            <a:r>
              <a:rPr lang="ru-RU" dirty="0">
                <a:latin typeface="Times New Roman" panose="02020603050405020304" pitchFamily="18" charset="0"/>
                <a:cs typeface="Times New Roman" panose="02020603050405020304" pitchFamily="18" charset="0"/>
              </a:rPr>
              <a:t>Березкина Т.Е.</a:t>
            </a:r>
          </a:p>
        </p:txBody>
      </p:sp>
    </p:spTree>
    <p:extLst>
      <p:ext uri="{BB962C8B-B14F-4D97-AF65-F5344CB8AC3E}">
        <p14:creationId xmlns:p14="http://schemas.microsoft.com/office/powerpoint/2010/main" val="804569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1173" t="36252" r="42630" b="60165"/>
          <a:stretch/>
        </p:blipFill>
        <p:spPr>
          <a:xfrm>
            <a:off x="323528" y="404664"/>
            <a:ext cx="8424923" cy="648071"/>
          </a:xfrm>
          <a:prstGeom prst="rect">
            <a:avLst/>
          </a:prstGeom>
        </p:spPr>
      </p:pic>
      <p:pic>
        <p:nvPicPr>
          <p:cNvPr id="5" name="Рисунок 4"/>
          <p:cNvPicPr>
            <a:picLocks noChangeAspect="1"/>
          </p:cNvPicPr>
          <p:nvPr/>
        </p:nvPicPr>
        <p:blipFill rotWithShape="1">
          <a:blip r:embed="rId3"/>
          <a:srcRect l="35508" t="21995" r="36657" b="52121"/>
          <a:stretch/>
        </p:blipFill>
        <p:spPr>
          <a:xfrm>
            <a:off x="1619672" y="1052734"/>
            <a:ext cx="5919486" cy="3096346"/>
          </a:xfrm>
          <a:prstGeom prst="rect">
            <a:avLst/>
          </a:prstGeom>
        </p:spPr>
      </p:pic>
      <p:cxnSp>
        <p:nvCxnSpPr>
          <p:cNvPr id="7" name="Прямая соединительная линия 6"/>
          <p:cNvCxnSpPr/>
          <p:nvPr/>
        </p:nvCxnSpPr>
        <p:spPr>
          <a:xfrm flipH="1">
            <a:off x="2339752" y="2636912"/>
            <a:ext cx="6048672" cy="0"/>
          </a:xfrm>
          <a:prstGeom prst="line">
            <a:avLst/>
          </a:prstGeom>
          <a:ln w="57150">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sp>
        <p:nvSpPr>
          <p:cNvPr id="9" name="Овал 8"/>
          <p:cNvSpPr/>
          <p:nvPr/>
        </p:nvSpPr>
        <p:spPr>
          <a:xfrm>
            <a:off x="2915816" y="2295550"/>
            <a:ext cx="109736" cy="1044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0" name="TextBox 9"/>
          <p:cNvSpPr txBox="1"/>
          <p:nvPr/>
        </p:nvSpPr>
        <p:spPr>
          <a:xfrm>
            <a:off x="539552" y="4204288"/>
            <a:ext cx="5976664" cy="2308324"/>
          </a:xfrm>
          <a:prstGeom prst="rect">
            <a:avLst/>
          </a:prstGeom>
          <a:noFill/>
        </p:spPr>
        <p:txBody>
          <a:bodyPr wrap="square" rtlCol="0">
            <a:spAutoFit/>
          </a:bodyPr>
          <a:lstStyle/>
          <a:p>
            <a:r>
              <a:rPr lang="ru-RU" dirty="0">
                <a:solidFill>
                  <a:srgbClr val="002060"/>
                </a:solidFill>
              </a:rPr>
              <a:t>Решение: </a:t>
            </a:r>
          </a:p>
          <a:p>
            <a:r>
              <a:rPr lang="ru-RU" dirty="0">
                <a:solidFill>
                  <a:srgbClr val="002060"/>
                </a:solidFill>
              </a:rPr>
              <a:t>В феврале абонемент потратил 250 мин. и 225 Гб</a:t>
            </a:r>
          </a:p>
          <a:p>
            <a:r>
              <a:rPr lang="ru-RU" dirty="0">
                <a:solidFill>
                  <a:srgbClr val="002060"/>
                </a:solidFill>
              </a:rPr>
              <a:t>Норматив составлял – 200 мин. и 2 Гб</a:t>
            </a:r>
          </a:p>
          <a:p>
            <a:r>
              <a:rPr lang="ru-RU" dirty="0">
                <a:solidFill>
                  <a:srgbClr val="002060"/>
                </a:solidFill>
              </a:rPr>
              <a:t> Абонентская плата составляет 200 руб.</a:t>
            </a:r>
          </a:p>
          <a:p>
            <a:r>
              <a:rPr lang="ru-RU" dirty="0">
                <a:solidFill>
                  <a:srgbClr val="002060"/>
                </a:solidFill>
              </a:rPr>
              <a:t>Сверх норматива – 50 мин. и 0,5 Гб</a:t>
            </a:r>
          </a:p>
          <a:p>
            <a:r>
              <a:rPr lang="ru-RU" dirty="0">
                <a:solidFill>
                  <a:srgbClr val="002060"/>
                </a:solidFill>
              </a:rPr>
              <a:t>2*50 = 100 (руб.)</a:t>
            </a:r>
          </a:p>
          <a:p>
            <a:r>
              <a:rPr lang="ru-RU" dirty="0">
                <a:solidFill>
                  <a:srgbClr val="002060"/>
                </a:solidFill>
              </a:rPr>
              <a:t>За 0,5 Гб дополнительная плата составит 150 руб.</a:t>
            </a:r>
          </a:p>
          <a:p>
            <a:r>
              <a:rPr lang="ru-RU" dirty="0">
                <a:solidFill>
                  <a:srgbClr val="002060"/>
                </a:solidFill>
              </a:rPr>
              <a:t>200 + 100 + 150 = 450 (руб.)</a:t>
            </a:r>
          </a:p>
        </p:txBody>
      </p:sp>
      <p:sp>
        <p:nvSpPr>
          <p:cNvPr id="12" name="TextBox 11"/>
          <p:cNvSpPr txBox="1"/>
          <p:nvPr/>
        </p:nvSpPr>
        <p:spPr>
          <a:xfrm>
            <a:off x="7686694" y="2267580"/>
            <a:ext cx="1142557" cy="369332"/>
          </a:xfrm>
          <a:prstGeom prst="rect">
            <a:avLst/>
          </a:prstGeom>
          <a:noFill/>
        </p:spPr>
        <p:txBody>
          <a:bodyPr wrap="none" rtlCol="0">
            <a:spAutoFit/>
          </a:bodyPr>
          <a:lstStyle/>
          <a:p>
            <a:r>
              <a:rPr lang="ru-RU" dirty="0"/>
              <a:t>норматив</a:t>
            </a:r>
          </a:p>
        </p:txBody>
      </p:sp>
      <p:sp>
        <p:nvSpPr>
          <p:cNvPr id="13" name="Овал 12"/>
          <p:cNvSpPr/>
          <p:nvPr/>
        </p:nvSpPr>
        <p:spPr>
          <a:xfrm>
            <a:off x="2915816" y="2455222"/>
            <a:ext cx="109736" cy="104464"/>
          </a:xfrm>
          <a:prstGeom prst="ellips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solidFill>
                <a:srgbClr val="FF0000"/>
              </a:solidFill>
            </a:endParaRPr>
          </a:p>
        </p:txBody>
      </p:sp>
      <p:sp>
        <p:nvSpPr>
          <p:cNvPr id="14" name="TextBox 13"/>
          <p:cNvSpPr txBox="1"/>
          <p:nvPr/>
        </p:nvSpPr>
        <p:spPr>
          <a:xfrm>
            <a:off x="6516216" y="6381328"/>
            <a:ext cx="1560877" cy="461665"/>
          </a:xfrm>
          <a:prstGeom prst="rect">
            <a:avLst/>
          </a:prstGeom>
          <a:noFill/>
        </p:spPr>
        <p:txBody>
          <a:bodyPr wrap="none" rtlCol="0">
            <a:spAutoFit/>
          </a:bodyPr>
          <a:lstStyle/>
          <a:p>
            <a:r>
              <a:rPr lang="ru-RU" sz="2400" b="1" dirty="0"/>
              <a:t>Ответ: 450</a:t>
            </a:r>
          </a:p>
        </p:txBody>
      </p:sp>
      <p:sp>
        <p:nvSpPr>
          <p:cNvPr id="11" name="TextBox 10"/>
          <p:cNvSpPr txBox="1"/>
          <p:nvPr/>
        </p:nvSpPr>
        <p:spPr>
          <a:xfrm>
            <a:off x="539552" y="74283"/>
            <a:ext cx="1252266"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Задание 2</a:t>
            </a:r>
          </a:p>
        </p:txBody>
      </p:sp>
    </p:spTree>
    <p:extLst>
      <p:ext uri="{BB962C8B-B14F-4D97-AF65-F5344CB8AC3E}">
        <p14:creationId xmlns:p14="http://schemas.microsoft.com/office/powerpoint/2010/main" val="1018480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1173" t="41626" r="31042" b="54792"/>
          <a:stretch/>
        </p:blipFill>
        <p:spPr>
          <a:xfrm>
            <a:off x="126867" y="404664"/>
            <a:ext cx="9036496" cy="481946"/>
          </a:xfrm>
          <a:prstGeom prst="rect">
            <a:avLst/>
          </a:prstGeom>
        </p:spPr>
      </p:pic>
      <p:pic>
        <p:nvPicPr>
          <p:cNvPr id="3" name="Рисунок 2"/>
          <p:cNvPicPr>
            <a:picLocks noChangeAspect="1"/>
          </p:cNvPicPr>
          <p:nvPr/>
        </p:nvPicPr>
        <p:blipFill rotWithShape="1">
          <a:blip r:embed="rId3"/>
          <a:srcRect l="35508" t="21995" r="36657" b="52121"/>
          <a:stretch/>
        </p:blipFill>
        <p:spPr>
          <a:xfrm>
            <a:off x="914530" y="886610"/>
            <a:ext cx="7461169" cy="3902765"/>
          </a:xfrm>
          <a:prstGeom prst="rect">
            <a:avLst/>
          </a:prstGeom>
        </p:spPr>
      </p:pic>
      <p:cxnSp>
        <p:nvCxnSpPr>
          <p:cNvPr id="5" name="Прямая соединительная линия 4"/>
          <p:cNvCxnSpPr/>
          <p:nvPr/>
        </p:nvCxnSpPr>
        <p:spPr>
          <a:xfrm flipH="1">
            <a:off x="1835696" y="2924944"/>
            <a:ext cx="5400600" cy="0"/>
          </a:xfrm>
          <a:prstGeom prst="line">
            <a:avLst/>
          </a:prstGeom>
          <a:ln w="57150">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cxnSp>
        <p:nvCxnSpPr>
          <p:cNvPr id="6" name="Прямая соединительная линия 5"/>
          <p:cNvCxnSpPr/>
          <p:nvPr/>
        </p:nvCxnSpPr>
        <p:spPr>
          <a:xfrm flipH="1">
            <a:off x="755576" y="1340768"/>
            <a:ext cx="864096" cy="0"/>
          </a:xfrm>
          <a:prstGeom prst="line">
            <a:avLst/>
          </a:prstGeom>
          <a:ln w="57150">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sp>
        <p:nvSpPr>
          <p:cNvPr id="8" name="Овал 7"/>
          <p:cNvSpPr/>
          <p:nvPr/>
        </p:nvSpPr>
        <p:spPr>
          <a:xfrm>
            <a:off x="3851920" y="3187225"/>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9" name="Овал 8"/>
          <p:cNvSpPr/>
          <p:nvPr/>
        </p:nvSpPr>
        <p:spPr>
          <a:xfrm>
            <a:off x="5076056" y="3527167"/>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0" name="Овал 9"/>
          <p:cNvSpPr/>
          <p:nvPr/>
        </p:nvSpPr>
        <p:spPr>
          <a:xfrm>
            <a:off x="5508104" y="3043209"/>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1" name="Овал 10"/>
          <p:cNvSpPr/>
          <p:nvPr/>
        </p:nvSpPr>
        <p:spPr>
          <a:xfrm>
            <a:off x="5969793" y="3191156"/>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2" name="Овал 11"/>
          <p:cNvSpPr/>
          <p:nvPr/>
        </p:nvSpPr>
        <p:spPr>
          <a:xfrm>
            <a:off x="6757456" y="3043209"/>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3" name="TextBox 12"/>
          <p:cNvSpPr txBox="1"/>
          <p:nvPr/>
        </p:nvSpPr>
        <p:spPr>
          <a:xfrm>
            <a:off x="6414447" y="5949280"/>
            <a:ext cx="1249894" cy="461665"/>
          </a:xfrm>
          <a:prstGeom prst="rect">
            <a:avLst/>
          </a:prstGeom>
          <a:noFill/>
        </p:spPr>
        <p:txBody>
          <a:bodyPr wrap="none" rtlCol="0">
            <a:spAutoFit/>
          </a:bodyPr>
          <a:lstStyle/>
          <a:p>
            <a:r>
              <a:rPr lang="ru-RU" sz="2400" b="1" dirty="0"/>
              <a:t>Ответ: 8</a:t>
            </a:r>
          </a:p>
        </p:txBody>
      </p:sp>
      <p:sp>
        <p:nvSpPr>
          <p:cNvPr id="14" name="Овал 13"/>
          <p:cNvSpPr/>
          <p:nvPr/>
        </p:nvSpPr>
        <p:spPr>
          <a:xfrm>
            <a:off x="4283968" y="2872712"/>
            <a:ext cx="109736" cy="1044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5" name="Овал 14"/>
          <p:cNvSpPr/>
          <p:nvPr/>
        </p:nvSpPr>
        <p:spPr>
          <a:xfrm>
            <a:off x="6359579" y="2872712"/>
            <a:ext cx="109736" cy="1044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6" name="Овал 15"/>
          <p:cNvSpPr/>
          <p:nvPr/>
        </p:nvSpPr>
        <p:spPr>
          <a:xfrm>
            <a:off x="3462119" y="2856680"/>
            <a:ext cx="109736" cy="1044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7" name="TextBox 16"/>
          <p:cNvSpPr txBox="1"/>
          <p:nvPr/>
        </p:nvSpPr>
        <p:spPr>
          <a:xfrm>
            <a:off x="611560" y="5058867"/>
            <a:ext cx="6781215" cy="369332"/>
          </a:xfrm>
          <a:prstGeom prst="rect">
            <a:avLst/>
          </a:prstGeom>
          <a:noFill/>
        </p:spPr>
        <p:txBody>
          <a:bodyPr wrap="none" rtlCol="0">
            <a:spAutoFit/>
          </a:bodyPr>
          <a:lstStyle/>
          <a:p>
            <a:r>
              <a:rPr lang="ru-RU" dirty="0"/>
              <a:t>Не превышает – меньше или равно нормативу по пакету минут (   )</a:t>
            </a:r>
          </a:p>
        </p:txBody>
      </p:sp>
      <p:sp>
        <p:nvSpPr>
          <p:cNvPr id="18" name="Овал 17"/>
          <p:cNvSpPr/>
          <p:nvPr/>
        </p:nvSpPr>
        <p:spPr>
          <a:xfrm>
            <a:off x="7020272" y="5191301"/>
            <a:ext cx="109736" cy="1044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9" name="TextBox 18"/>
          <p:cNvSpPr txBox="1"/>
          <p:nvPr/>
        </p:nvSpPr>
        <p:spPr>
          <a:xfrm>
            <a:off x="288397" y="119373"/>
            <a:ext cx="1252266"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Задание 3</a:t>
            </a:r>
          </a:p>
        </p:txBody>
      </p:sp>
    </p:spTree>
    <p:extLst>
      <p:ext uri="{BB962C8B-B14F-4D97-AF65-F5344CB8AC3E}">
        <p14:creationId xmlns:p14="http://schemas.microsoft.com/office/powerpoint/2010/main" val="250773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1173" t="47000" r="31042" b="47983"/>
          <a:stretch/>
        </p:blipFill>
        <p:spPr>
          <a:xfrm>
            <a:off x="251520" y="332657"/>
            <a:ext cx="8676456" cy="648072"/>
          </a:xfrm>
          <a:prstGeom prst="rect">
            <a:avLst/>
          </a:prstGeom>
        </p:spPr>
      </p:pic>
      <p:pic>
        <p:nvPicPr>
          <p:cNvPr id="3" name="Рисунок 2"/>
          <p:cNvPicPr>
            <a:picLocks noChangeAspect="1"/>
          </p:cNvPicPr>
          <p:nvPr/>
        </p:nvPicPr>
        <p:blipFill rotWithShape="1">
          <a:blip r:embed="rId3"/>
          <a:srcRect l="35508" t="21995" r="36657" b="52121"/>
          <a:stretch/>
        </p:blipFill>
        <p:spPr>
          <a:xfrm>
            <a:off x="683568" y="1052736"/>
            <a:ext cx="7461169" cy="3902765"/>
          </a:xfrm>
          <a:prstGeom prst="rect">
            <a:avLst/>
          </a:prstGeom>
        </p:spPr>
      </p:pic>
      <p:cxnSp>
        <p:nvCxnSpPr>
          <p:cNvPr id="4" name="Прямая соединительная линия 3"/>
          <p:cNvCxnSpPr/>
          <p:nvPr/>
        </p:nvCxnSpPr>
        <p:spPr>
          <a:xfrm flipH="1">
            <a:off x="1547664" y="3068960"/>
            <a:ext cx="6912768" cy="0"/>
          </a:xfrm>
          <a:prstGeom prst="line">
            <a:avLst/>
          </a:prstGeom>
          <a:ln w="57150">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sp>
        <p:nvSpPr>
          <p:cNvPr id="6" name="TextBox 5"/>
          <p:cNvSpPr txBox="1"/>
          <p:nvPr/>
        </p:nvSpPr>
        <p:spPr>
          <a:xfrm>
            <a:off x="7794329" y="2627621"/>
            <a:ext cx="1142557" cy="369332"/>
          </a:xfrm>
          <a:prstGeom prst="rect">
            <a:avLst/>
          </a:prstGeom>
          <a:noFill/>
        </p:spPr>
        <p:txBody>
          <a:bodyPr wrap="none" rtlCol="0">
            <a:spAutoFit/>
          </a:bodyPr>
          <a:lstStyle/>
          <a:p>
            <a:r>
              <a:rPr lang="ru-RU" dirty="0"/>
              <a:t>норматив</a:t>
            </a:r>
          </a:p>
        </p:txBody>
      </p:sp>
      <p:sp>
        <p:nvSpPr>
          <p:cNvPr id="7" name="Овал 6"/>
          <p:cNvSpPr/>
          <p:nvPr/>
        </p:nvSpPr>
        <p:spPr>
          <a:xfrm>
            <a:off x="5724128" y="3356992"/>
            <a:ext cx="109736" cy="1044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8" name="Овал 7"/>
          <p:cNvSpPr/>
          <p:nvPr/>
        </p:nvSpPr>
        <p:spPr>
          <a:xfrm>
            <a:off x="5314721" y="3252528"/>
            <a:ext cx="109736" cy="1044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9" name="Овал 8"/>
          <p:cNvSpPr/>
          <p:nvPr/>
        </p:nvSpPr>
        <p:spPr>
          <a:xfrm>
            <a:off x="4067944" y="3004118"/>
            <a:ext cx="109736" cy="1044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0" name="Овал 9"/>
          <p:cNvSpPr/>
          <p:nvPr/>
        </p:nvSpPr>
        <p:spPr>
          <a:xfrm>
            <a:off x="6131156" y="3016728"/>
            <a:ext cx="109736" cy="1044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1" name="Овал 10"/>
          <p:cNvSpPr/>
          <p:nvPr/>
        </p:nvSpPr>
        <p:spPr>
          <a:xfrm>
            <a:off x="3220927" y="3026854"/>
            <a:ext cx="109736" cy="1044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2" name="Овал 11"/>
          <p:cNvSpPr/>
          <p:nvPr/>
        </p:nvSpPr>
        <p:spPr>
          <a:xfrm>
            <a:off x="4108784" y="3069554"/>
            <a:ext cx="109736" cy="104464"/>
          </a:xfrm>
          <a:prstGeom prst="ellips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3" name="Овал 12"/>
          <p:cNvSpPr/>
          <p:nvPr/>
        </p:nvSpPr>
        <p:spPr>
          <a:xfrm>
            <a:off x="3242758" y="3546455"/>
            <a:ext cx="109736" cy="104464"/>
          </a:xfrm>
          <a:prstGeom prst="ellips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4" name="Овал 13"/>
          <p:cNvSpPr/>
          <p:nvPr/>
        </p:nvSpPr>
        <p:spPr>
          <a:xfrm>
            <a:off x="5314721" y="3004118"/>
            <a:ext cx="109736" cy="104464"/>
          </a:xfrm>
          <a:prstGeom prst="ellips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5" name="Овал 14"/>
          <p:cNvSpPr/>
          <p:nvPr/>
        </p:nvSpPr>
        <p:spPr>
          <a:xfrm>
            <a:off x="5711374" y="4051782"/>
            <a:ext cx="109736" cy="104464"/>
          </a:xfrm>
          <a:prstGeom prst="ellips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6" name="Овал 15"/>
          <p:cNvSpPr/>
          <p:nvPr/>
        </p:nvSpPr>
        <p:spPr>
          <a:xfrm>
            <a:off x="6131156" y="3573016"/>
            <a:ext cx="109736" cy="104464"/>
          </a:xfrm>
          <a:prstGeom prst="ellips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7" name="TextBox 16"/>
          <p:cNvSpPr txBox="1"/>
          <p:nvPr/>
        </p:nvSpPr>
        <p:spPr>
          <a:xfrm>
            <a:off x="5644131" y="6147249"/>
            <a:ext cx="1249894" cy="461665"/>
          </a:xfrm>
          <a:prstGeom prst="rect">
            <a:avLst/>
          </a:prstGeom>
          <a:noFill/>
        </p:spPr>
        <p:txBody>
          <a:bodyPr wrap="none" rtlCol="0">
            <a:spAutoFit/>
          </a:bodyPr>
          <a:lstStyle/>
          <a:p>
            <a:r>
              <a:rPr lang="ru-RU" sz="2400" b="1" dirty="0"/>
              <a:t>Ответ: 5</a:t>
            </a:r>
          </a:p>
        </p:txBody>
      </p:sp>
      <p:sp>
        <p:nvSpPr>
          <p:cNvPr id="18" name="TextBox 17"/>
          <p:cNvSpPr txBox="1"/>
          <p:nvPr/>
        </p:nvSpPr>
        <p:spPr>
          <a:xfrm>
            <a:off x="489325" y="5059964"/>
            <a:ext cx="8794652" cy="646331"/>
          </a:xfrm>
          <a:prstGeom prst="rect">
            <a:avLst/>
          </a:prstGeom>
          <a:noFill/>
        </p:spPr>
        <p:txBody>
          <a:bodyPr wrap="none" rtlCol="0">
            <a:spAutoFit/>
          </a:bodyPr>
          <a:lstStyle/>
          <a:p>
            <a:r>
              <a:rPr lang="ru-RU" dirty="0"/>
              <a:t>Не превышает – меньше или равно нормативу одновременно как по пакету минут (   ), </a:t>
            </a:r>
          </a:p>
          <a:p>
            <a:r>
              <a:rPr lang="ru-RU" dirty="0"/>
              <a:t>Так и по пакету мобильного интернета (   )</a:t>
            </a:r>
          </a:p>
        </p:txBody>
      </p:sp>
      <p:sp>
        <p:nvSpPr>
          <p:cNvPr id="19" name="Овал 18"/>
          <p:cNvSpPr/>
          <p:nvPr/>
        </p:nvSpPr>
        <p:spPr>
          <a:xfrm>
            <a:off x="4480012" y="5445224"/>
            <a:ext cx="109736" cy="104464"/>
          </a:xfrm>
          <a:prstGeom prst="ellips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20" name="Овал 19"/>
          <p:cNvSpPr/>
          <p:nvPr/>
        </p:nvSpPr>
        <p:spPr>
          <a:xfrm>
            <a:off x="8807896" y="5157192"/>
            <a:ext cx="109736" cy="1044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21" name="TextBox 20"/>
          <p:cNvSpPr txBox="1"/>
          <p:nvPr/>
        </p:nvSpPr>
        <p:spPr>
          <a:xfrm>
            <a:off x="611560" y="79571"/>
            <a:ext cx="1252266"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Задание 4</a:t>
            </a:r>
          </a:p>
        </p:txBody>
      </p:sp>
    </p:spTree>
    <p:extLst>
      <p:ext uri="{BB962C8B-B14F-4D97-AF65-F5344CB8AC3E}">
        <p14:creationId xmlns:p14="http://schemas.microsoft.com/office/powerpoint/2010/main" val="265314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1173" t="55061" r="31042" b="4276"/>
          <a:stretch/>
        </p:blipFill>
        <p:spPr>
          <a:xfrm>
            <a:off x="107504" y="188640"/>
            <a:ext cx="5400600" cy="3269165"/>
          </a:xfrm>
          <a:prstGeom prst="rect">
            <a:avLst/>
          </a:prstGeom>
        </p:spPr>
      </p:pic>
      <p:pic>
        <p:nvPicPr>
          <p:cNvPr id="3" name="Рисунок 2"/>
          <p:cNvPicPr>
            <a:picLocks noChangeAspect="1"/>
          </p:cNvPicPr>
          <p:nvPr/>
        </p:nvPicPr>
        <p:blipFill rotWithShape="1">
          <a:blip r:embed="rId3"/>
          <a:srcRect l="35508" t="21995" r="36657" b="52121"/>
          <a:stretch/>
        </p:blipFill>
        <p:spPr>
          <a:xfrm>
            <a:off x="4920188" y="404664"/>
            <a:ext cx="4129871" cy="2160240"/>
          </a:xfrm>
          <a:prstGeom prst="rect">
            <a:avLst/>
          </a:prstGeom>
        </p:spPr>
      </p:pic>
      <p:cxnSp>
        <p:nvCxnSpPr>
          <p:cNvPr id="4" name="Прямая соединительная линия 3"/>
          <p:cNvCxnSpPr/>
          <p:nvPr/>
        </p:nvCxnSpPr>
        <p:spPr>
          <a:xfrm flipH="1">
            <a:off x="5377651" y="1556792"/>
            <a:ext cx="3672408" cy="0"/>
          </a:xfrm>
          <a:prstGeom prst="line">
            <a:avLst/>
          </a:prstGeom>
          <a:ln w="57150">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1691680" y="3532366"/>
            <a:ext cx="5170390" cy="369332"/>
          </a:xfrm>
          <a:prstGeom prst="rect">
            <a:avLst/>
          </a:prstGeom>
          <a:noFill/>
        </p:spPr>
        <p:txBody>
          <a:bodyPr wrap="none" rtlCol="0">
            <a:spAutoFit/>
          </a:bodyPr>
          <a:lstStyle/>
          <a:p>
            <a:pPr marL="342900" indent="-342900">
              <a:buAutoNum type="arabicPeriod"/>
            </a:pPr>
            <a:r>
              <a:rPr lang="ru-RU" dirty="0"/>
              <a:t>Найдем сколько потратил абонемент за 2018 г.</a:t>
            </a:r>
          </a:p>
        </p:txBody>
      </p:sp>
      <p:sp>
        <p:nvSpPr>
          <p:cNvPr id="8" name="TextBox 7"/>
          <p:cNvSpPr txBox="1"/>
          <p:nvPr/>
        </p:nvSpPr>
        <p:spPr>
          <a:xfrm>
            <a:off x="339582" y="3912731"/>
            <a:ext cx="3176447" cy="369332"/>
          </a:xfrm>
          <a:prstGeom prst="rect">
            <a:avLst/>
          </a:prstGeom>
          <a:noFill/>
        </p:spPr>
        <p:txBody>
          <a:bodyPr wrap="none" rtlCol="0">
            <a:spAutoFit/>
          </a:bodyPr>
          <a:lstStyle/>
          <a:p>
            <a:r>
              <a:rPr lang="ru-RU" dirty="0"/>
              <a:t>По пакету минут  сверх нормы</a:t>
            </a:r>
          </a:p>
        </p:txBody>
      </p:sp>
      <p:graphicFrame>
        <p:nvGraphicFramePr>
          <p:cNvPr id="9" name="Таблица 8"/>
          <p:cNvGraphicFramePr>
            <a:graphicFrameLocks noGrp="1"/>
          </p:cNvGraphicFramePr>
          <p:nvPr>
            <p:extLst>
              <p:ext uri="{D42A27DB-BD31-4B8C-83A1-F6EECF244321}">
                <p14:modId xmlns:p14="http://schemas.microsoft.com/office/powerpoint/2010/main" val="590993893"/>
              </p:ext>
            </p:extLst>
          </p:nvPr>
        </p:nvGraphicFramePr>
        <p:xfrm>
          <a:off x="316435" y="4293096"/>
          <a:ext cx="3960440" cy="1555110"/>
        </p:xfrm>
        <a:graphic>
          <a:graphicData uri="http://schemas.openxmlformats.org/drawingml/2006/table">
            <a:tbl>
              <a:tblPr firstRow="1" bandRow="1">
                <a:tableStyleId>{5C22544A-7EE6-4342-B048-85BDC9FD1C3A}</a:tableStyleId>
              </a:tblPr>
              <a:tblGrid>
                <a:gridCol w="714150">
                  <a:extLst>
                    <a:ext uri="{9D8B030D-6E8A-4147-A177-3AD203B41FA5}">
                      <a16:colId xmlns:a16="http://schemas.microsoft.com/office/drawing/2014/main" val="3155424585"/>
                    </a:ext>
                  </a:extLst>
                </a:gridCol>
                <a:gridCol w="999810">
                  <a:extLst>
                    <a:ext uri="{9D8B030D-6E8A-4147-A177-3AD203B41FA5}">
                      <a16:colId xmlns:a16="http://schemas.microsoft.com/office/drawing/2014/main" val="3939443071"/>
                    </a:ext>
                  </a:extLst>
                </a:gridCol>
                <a:gridCol w="1214055">
                  <a:extLst>
                    <a:ext uri="{9D8B030D-6E8A-4147-A177-3AD203B41FA5}">
                      <a16:colId xmlns:a16="http://schemas.microsoft.com/office/drawing/2014/main" val="3577819590"/>
                    </a:ext>
                  </a:extLst>
                </a:gridCol>
                <a:gridCol w="1032425">
                  <a:extLst>
                    <a:ext uri="{9D8B030D-6E8A-4147-A177-3AD203B41FA5}">
                      <a16:colId xmlns:a16="http://schemas.microsoft.com/office/drawing/2014/main" val="2673657767"/>
                    </a:ext>
                  </a:extLst>
                </a:gridCol>
              </a:tblGrid>
              <a:tr h="288621">
                <a:tc>
                  <a:txBody>
                    <a:bodyPr/>
                    <a:lstStyle/>
                    <a:p>
                      <a:pPr algn="ctr"/>
                      <a:r>
                        <a:rPr lang="ru-RU" sz="1400" dirty="0"/>
                        <a:t>месяц</a:t>
                      </a:r>
                    </a:p>
                  </a:txBody>
                  <a:tcPr anchor="ctr"/>
                </a:tc>
                <a:tc>
                  <a:txBody>
                    <a:bodyPr/>
                    <a:lstStyle/>
                    <a:p>
                      <a:pPr algn="ctr"/>
                      <a:r>
                        <a:rPr lang="ru-RU" sz="1400" dirty="0"/>
                        <a:t>потрачено</a:t>
                      </a:r>
                    </a:p>
                  </a:txBody>
                  <a:tcPr anchor="ctr"/>
                </a:tc>
                <a:tc>
                  <a:txBody>
                    <a:bodyPr/>
                    <a:lstStyle/>
                    <a:p>
                      <a:pPr algn="ctr"/>
                      <a:r>
                        <a:rPr lang="ru-RU" sz="1400" dirty="0"/>
                        <a:t>сверх нормы</a:t>
                      </a:r>
                    </a:p>
                  </a:txBody>
                  <a:tcPr anchor="ctr"/>
                </a:tc>
                <a:tc>
                  <a:txBody>
                    <a:bodyPr/>
                    <a:lstStyle/>
                    <a:p>
                      <a:pPr algn="ctr"/>
                      <a:r>
                        <a:rPr lang="ru-RU" sz="1400" dirty="0"/>
                        <a:t>стоимость</a:t>
                      </a:r>
                    </a:p>
                  </a:txBody>
                  <a:tcPr anchor="ctr"/>
                </a:tc>
                <a:extLst>
                  <a:ext uri="{0D108BD9-81ED-4DB2-BD59-A6C34878D82A}">
                    <a16:rowId xmlns:a16="http://schemas.microsoft.com/office/drawing/2014/main" val="2875471759"/>
                  </a:ext>
                </a:extLst>
              </a:tr>
              <a:tr h="288621">
                <a:tc>
                  <a:txBody>
                    <a:bodyPr/>
                    <a:lstStyle/>
                    <a:p>
                      <a:pPr algn="ctr"/>
                      <a:r>
                        <a:rPr lang="ru-RU" sz="1400" dirty="0"/>
                        <a:t>1</a:t>
                      </a:r>
                    </a:p>
                  </a:txBody>
                  <a:tcPr anchor="ctr"/>
                </a:tc>
                <a:tc>
                  <a:txBody>
                    <a:bodyPr/>
                    <a:lstStyle/>
                    <a:p>
                      <a:pPr algn="ctr"/>
                      <a:r>
                        <a:rPr lang="ru-RU" sz="1400" dirty="0"/>
                        <a:t>400</a:t>
                      </a:r>
                    </a:p>
                  </a:txBody>
                  <a:tcPr anchor="ctr"/>
                </a:tc>
                <a:tc>
                  <a:txBody>
                    <a:bodyPr/>
                    <a:lstStyle/>
                    <a:p>
                      <a:pPr algn="ctr"/>
                      <a:r>
                        <a:rPr lang="ru-RU" sz="1400" dirty="0"/>
                        <a:t>200</a:t>
                      </a:r>
                    </a:p>
                  </a:txBody>
                  <a:tcPr anchor="ctr"/>
                </a:tc>
                <a:tc>
                  <a:txBody>
                    <a:bodyPr/>
                    <a:lstStyle/>
                    <a:p>
                      <a:pPr algn="ctr"/>
                      <a:r>
                        <a:rPr lang="ru-RU" sz="1400" dirty="0"/>
                        <a:t>200*2=400</a:t>
                      </a:r>
                    </a:p>
                  </a:txBody>
                  <a:tcPr anchor="ctr"/>
                </a:tc>
                <a:extLst>
                  <a:ext uri="{0D108BD9-81ED-4DB2-BD59-A6C34878D82A}">
                    <a16:rowId xmlns:a16="http://schemas.microsoft.com/office/drawing/2014/main" val="3825013681"/>
                  </a:ext>
                </a:extLst>
              </a:tr>
              <a:tr h="288621">
                <a:tc>
                  <a:txBody>
                    <a:bodyPr/>
                    <a:lstStyle/>
                    <a:p>
                      <a:pPr algn="ctr"/>
                      <a:r>
                        <a:rPr lang="ru-RU" sz="1400" dirty="0"/>
                        <a:t>2</a:t>
                      </a:r>
                    </a:p>
                  </a:txBody>
                  <a:tcPr anchor="ctr"/>
                </a:tc>
                <a:tc>
                  <a:txBody>
                    <a:bodyPr/>
                    <a:lstStyle/>
                    <a:p>
                      <a:pPr algn="ctr"/>
                      <a:r>
                        <a:rPr lang="ru-RU" sz="1400" dirty="0"/>
                        <a:t>250</a:t>
                      </a:r>
                    </a:p>
                  </a:txBody>
                  <a:tcPr anchor="ctr"/>
                </a:tc>
                <a:tc>
                  <a:txBody>
                    <a:bodyPr/>
                    <a:lstStyle/>
                    <a:p>
                      <a:pPr algn="ctr"/>
                      <a:r>
                        <a:rPr lang="ru-RU" sz="1400" dirty="0"/>
                        <a:t>50</a:t>
                      </a:r>
                    </a:p>
                  </a:txBody>
                  <a:tcPr anchor="ctr"/>
                </a:tc>
                <a:tc>
                  <a:txBody>
                    <a:bodyPr/>
                    <a:lstStyle/>
                    <a:p>
                      <a:pPr algn="ctr"/>
                      <a:r>
                        <a:rPr lang="ru-RU" sz="1400" dirty="0"/>
                        <a:t>50*2=</a:t>
                      </a:r>
                      <a:r>
                        <a:rPr lang="ru-RU" sz="1400" baseline="0" dirty="0"/>
                        <a:t>100</a:t>
                      </a:r>
                      <a:endParaRPr lang="ru-RU" sz="1400" dirty="0"/>
                    </a:p>
                  </a:txBody>
                  <a:tcPr anchor="ctr"/>
                </a:tc>
                <a:extLst>
                  <a:ext uri="{0D108BD9-81ED-4DB2-BD59-A6C34878D82A}">
                    <a16:rowId xmlns:a16="http://schemas.microsoft.com/office/drawing/2014/main" val="2433594732"/>
                  </a:ext>
                </a:extLst>
              </a:tr>
              <a:tr h="288621">
                <a:tc>
                  <a:txBody>
                    <a:bodyPr/>
                    <a:lstStyle/>
                    <a:p>
                      <a:pPr algn="ctr"/>
                      <a:r>
                        <a:rPr lang="ru-RU" sz="1400" dirty="0"/>
                        <a:t>3</a:t>
                      </a:r>
                    </a:p>
                  </a:txBody>
                  <a:tcPr anchor="ctr"/>
                </a:tc>
                <a:tc>
                  <a:txBody>
                    <a:bodyPr/>
                    <a:lstStyle/>
                    <a:p>
                      <a:pPr algn="ctr"/>
                      <a:r>
                        <a:rPr lang="ru-RU" sz="1400" dirty="0"/>
                        <a:t>250</a:t>
                      </a:r>
                    </a:p>
                  </a:txBody>
                  <a:tcPr anchor="ctr"/>
                </a:tc>
                <a:tc>
                  <a:txBody>
                    <a:bodyPr/>
                    <a:lstStyle/>
                    <a:p>
                      <a:pPr algn="ctr"/>
                      <a:r>
                        <a:rPr lang="ru-RU" sz="1400" dirty="0"/>
                        <a:t>50</a:t>
                      </a:r>
                    </a:p>
                  </a:txBody>
                  <a:tcPr anchor="ctr"/>
                </a:tc>
                <a:tc>
                  <a:txBody>
                    <a:bodyPr/>
                    <a:lstStyle/>
                    <a:p>
                      <a:pPr algn="ctr"/>
                      <a:r>
                        <a:rPr lang="ru-RU" sz="1400" dirty="0"/>
                        <a:t>50*2=</a:t>
                      </a:r>
                      <a:r>
                        <a:rPr lang="ru-RU" sz="1400" baseline="0" dirty="0"/>
                        <a:t>100</a:t>
                      </a:r>
                      <a:endParaRPr lang="ru-RU" sz="1400" dirty="0"/>
                    </a:p>
                  </a:txBody>
                  <a:tcPr anchor="ctr"/>
                </a:tc>
                <a:extLst>
                  <a:ext uri="{0D108BD9-81ED-4DB2-BD59-A6C34878D82A}">
                    <a16:rowId xmlns:a16="http://schemas.microsoft.com/office/drawing/2014/main" val="2648526450"/>
                  </a:ext>
                </a:extLst>
              </a:tr>
              <a:tr h="335910">
                <a:tc>
                  <a:txBody>
                    <a:bodyPr/>
                    <a:lstStyle/>
                    <a:p>
                      <a:pPr algn="ctr"/>
                      <a:r>
                        <a:rPr lang="ru-RU" sz="1400" dirty="0"/>
                        <a:t>7</a:t>
                      </a:r>
                    </a:p>
                  </a:txBody>
                  <a:tcPr anchor="ctr"/>
                </a:tc>
                <a:tc>
                  <a:txBody>
                    <a:bodyPr/>
                    <a:lstStyle/>
                    <a:p>
                      <a:pPr algn="ctr"/>
                      <a:r>
                        <a:rPr lang="ru-RU" sz="1400" dirty="0"/>
                        <a:t>300</a:t>
                      </a:r>
                    </a:p>
                  </a:txBody>
                  <a:tcPr anchor="ctr"/>
                </a:tc>
                <a:tc>
                  <a:txBody>
                    <a:bodyPr/>
                    <a:lstStyle/>
                    <a:p>
                      <a:pPr algn="ctr"/>
                      <a:r>
                        <a:rPr lang="ru-RU" sz="1400" dirty="0"/>
                        <a:t>100</a:t>
                      </a:r>
                    </a:p>
                  </a:txBody>
                  <a:tcPr anchor="ctr"/>
                </a:tc>
                <a:tc>
                  <a:txBody>
                    <a:bodyPr/>
                    <a:lstStyle/>
                    <a:p>
                      <a:pPr algn="ctr"/>
                      <a:r>
                        <a:rPr lang="ru-RU" sz="1400" dirty="0"/>
                        <a:t>100*2=200</a:t>
                      </a:r>
                    </a:p>
                  </a:txBody>
                  <a:tcPr anchor="ctr"/>
                </a:tc>
                <a:extLst>
                  <a:ext uri="{0D108BD9-81ED-4DB2-BD59-A6C34878D82A}">
                    <a16:rowId xmlns:a16="http://schemas.microsoft.com/office/drawing/2014/main" val="4014917205"/>
                  </a:ext>
                </a:extLst>
              </a:tr>
            </a:tbl>
          </a:graphicData>
        </a:graphic>
      </p:graphicFrame>
      <p:sp>
        <p:nvSpPr>
          <p:cNvPr id="10" name="TextBox 9"/>
          <p:cNvSpPr txBox="1"/>
          <p:nvPr/>
        </p:nvSpPr>
        <p:spPr>
          <a:xfrm>
            <a:off x="4442241" y="3901698"/>
            <a:ext cx="4839658" cy="369332"/>
          </a:xfrm>
          <a:prstGeom prst="rect">
            <a:avLst/>
          </a:prstGeom>
          <a:noFill/>
        </p:spPr>
        <p:txBody>
          <a:bodyPr wrap="none" rtlCol="0">
            <a:spAutoFit/>
          </a:bodyPr>
          <a:lstStyle/>
          <a:p>
            <a:r>
              <a:rPr lang="ru-RU" dirty="0"/>
              <a:t>По пакету мобильного интернета сверх нормы</a:t>
            </a:r>
          </a:p>
        </p:txBody>
      </p:sp>
      <p:graphicFrame>
        <p:nvGraphicFramePr>
          <p:cNvPr id="11" name="Таблица 10"/>
          <p:cNvGraphicFramePr>
            <a:graphicFrameLocks noGrp="1"/>
          </p:cNvGraphicFramePr>
          <p:nvPr>
            <p:extLst>
              <p:ext uri="{D42A27DB-BD31-4B8C-83A1-F6EECF244321}">
                <p14:modId xmlns:p14="http://schemas.microsoft.com/office/powerpoint/2010/main" val="653636644"/>
              </p:ext>
            </p:extLst>
          </p:nvPr>
        </p:nvGraphicFramePr>
        <p:xfrm>
          <a:off x="4920188" y="4293096"/>
          <a:ext cx="3960440" cy="1878739"/>
        </p:xfrm>
        <a:graphic>
          <a:graphicData uri="http://schemas.openxmlformats.org/drawingml/2006/table">
            <a:tbl>
              <a:tblPr firstRow="1" bandRow="1">
                <a:tableStyleId>{5C22544A-7EE6-4342-B048-85BDC9FD1C3A}</a:tableStyleId>
              </a:tblPr>
              <a:tblGrid>
                <a:gridCol w="714150">
                  <a:extLst>
                    <a:ext uri="{9D8B030D-6E8A-4147-A177-3AD203B41FA5}">
                      <a16:colId xmlns:a16="http://schemas.microsoft.com/office/drawing/2014/main" val="3155424585"/>
                    </a:ext>
                  </a:extLst>
                </a:gridCol>
                <a:gridCol w="999810">
                  <a:extLst>
                    <a:ext uri="{9D8B030D-6E8A-4147-A177-3AD203B41FA5}">
                      <a16:colId xmlns:a16="http://schemas.microsoft.com/office/drawing/2014/main" val="3939443071"/>
                    </a:ext>
                  </a:extLst>
                </a:gridCol>
                <a:gridCol w="1214055">
                  <a:extLst>
                    <a:ext uri="{9D8B030D-6E8A-4147-A177-3AD203B41FA5}">
                      <a16:colId xmlns:a16="http://schemas.microsoft.com/office/drawing/2014/main" val="3577819590"/>
                    </a:ext>
                  </a:extLst>
                </a:gridCol>
                <a:gridCol w="1032425">
                  <a:extLst>
                    <a:ext uri="{9D8B030D-6E8A-4147-A177-3AD203B41FA5}">
                      <a16:colId xmlns:a16="http://schemas.microsoft.com/office/drawing/2014/main" val="2673657767"/>
                    </a:ext>
                  </a:extLst>
                </a:gridCol>
              </a:tblGrid>
              <a:tr h="288032">
                <a:tc>
                  <a:txBody>
                    <a:bodyPr/>
                    <a:lstStyle/>
                    <a:p>
                      <a:pPr algn="ctr"/>
                      <a:r>
                        <a:rPr lang="ru-RU" sz="1400" dirty="0"/>
                        <a:t>месяц</a:t>
                      </a:r>
                    </a:p>
                  </a:txBody>
                  <a:tcPr/>
                </a:tc>
                <a:tc>
                  <a:txBody>
                    <a:bodyPr/>
                    <a:lstStyle/>
                    <a:p>
                      <a:pPr algn="ctr"/>
                      <a:r>
                        <a:rPr lang="ru-RU" sz="1400" dirty="0"/>
                        <a:t>потрачено</a:t>
                      </a:r>
                    </a:p>
                  </a:txBody>
                  <a:tcPr/>
                </a:tc>
                <a:tc>
                  <a:txBody>
                    <a:bodyPr/>
                    <a:lstStyle/>
                    <a:p>
                      <a:pPr algn="ctr"/>
                      <a:r>
                        <a:rPr lang="ru-RU" sz="1400" dirty="0"/>
                        <a:t>сверх нормы</a:t>
                      </a:r>
                    </a:p>
                  </a:txBody>
                  <a:tcPr/>
                </a:tc>
                <a:tc>
                  <a:txBody>
                    <a:bodyPr/>
                    <a:lstStyle/>
                    <a:p>
                      <a:pPr algn="ctr"/>
                      <a:r>
                        <a:rPr lang="ru-RU" sz="1400" dirty="0"/>
                        <a:t>стоимость</a:t>
                      </a:r>
                    </a:p>
                  </a:txBody>
                  <a:tcPr/>
                </a:tc>
                <a:extLst>
                  <a:ext uri="{0D108BD9-81ED-4DB2-BD59-A6C34878D82A}">
                    <a16:rowId xmlns:a16="http://schemas.microsoft.com/office/drawing/2014/main" val="2875471759"/>
                  </a:ext>
                </a:extLst>
              </a:tr>
              <a:tr h="271264">
                <a:tc>
                  <a:txBody>
                    <a:bodyPr/>
                    <a:lstStyle/>
                    <a:p>
                      <a:pPr algn="ctr"/>
                      <a:r>
                        <a:rPr lang="ru-RU" sz="1400" dirty="0"/>
                        <a:t>2</a:t>
                      </a:r>
                    </a:p>
                  </a:txBody>
                  <a:tcPr/>
                </a:tc>
                <a:tc>
                  <a:txBody>
                    <a:bodyPr/>
                    <a:lstStyle/>
                    <a:p>
                      <a:pPr algn="ctr"/>
                      <a:r>
                        <a:rPr lang="ru-RU" sz="1400" dirty="0"/>
                        <a:t>2,5</a:t>
                      </a:r>
                    </a:p>
                  </a:txBody>
                  <a:tcPr/>
                </a:tc>
                <a:tc>
                  <a:txBody>
                    <a:bodyPr/>
                    <a:lstStyle/>
                    <a:p>
                      <a:pPr algn="ctr"/>
                      <a:r>
                        <a:rPr lang="ru-RU" sz="1400" dirty="0"/>
                        <a:t>0,5</a:t>
                      </a:r>
                    </a:p>
                  </a:txBody>
                  <a:tcPr/>
                </a:tc>
                <a:tc>
                  <a:txBody>
                    <a:bodyPr/>
                    <a:lstStyle/>
                    <a:p>
                      <a:pPr algn="ctr"/>
                      <a:r>
                        <a:rPr lang="ru-RU" sz="1400" dirty="0"/>
                        <a:t>1*150=150</a:t>
                      </a:r>
                    </a:p>
                  </a:txBody>
                  <a:tcPr/>
                </a:tc>
                <a:extLst>
                  <a:ext uri="{0D108BD9-81ED-4DB2-BD59-A6C34878D82A}">
                    <a16:rowId xmlns:a16="http://schemas.microsoft.com/office/drawing/2014/main" val="3825013681"/>
                  </a:ext>
                </a:extLst>
              </a:tr>
              <a:tr h="254496">
                <a:tc>
                  <a:txBody>
                    <a:bodyPr/>
                    <a:lstStyle/>
                    <a:p>
                      <a:pPr algn="ctr"/>
                      <a:r>
                        <a:rPr lang="ru-RU" sz="1400" dirty="0"/>
                        <a:t>3</a:t>
                      </a:r>
                    </a:p>
                  </a:txBody>
                  <a:tcPr/>
                </a:tc>
                <a:tc>
                  <a:txBody>
                    <a:bodyPr/>
                    <a:lstStyle/>
                    <a:p>
                      <a:pPr algn="ctr"/>
                      <a:r>
                        <a:rPr lang="ru-RU" sz="1400" dirty="0"/>
                        <a:t>3</a:t>
                      </a:r>
                    </a:p>
                  </a:txBody>
                  <a:tcPr/>
                </a:tc>
                <a:tc>
                  <a:txBody>
                    <a:bodyPr/>
                    <a:lstStyle/>
                    <a:p>
                      <a:pPr algn="ctr"/>
                      <a:r>
                        <a:rPr lang="ru-RU" sz="1400" dirty="0"/>
                        <a:t>1</a:t>
                      </a:r>
                    </a:p>
                  </a:txBody>
                  <a:tcPr/>
                </a:tc>
                <a:tc>
                  <a:txBody>
                    <a:bodyPr/>
                    <a:lstStyle/>
                    <a:p>
                      <a:pPr algn="ctr"/>
                      <a:r>
                        <a:rPr lang="ru-RU" sz="1400" dirty="0"/>
                        <a:t>2*150=300</a:t>
                      </a:r>
                    </a:p>
                  </a:txBody>
                  <a:tcPr/>
                </a:tc>
                <a:extLst>
                  <a:ext uri="{0D108BD9-81ED-4DB2-BD59-A6C34878D82A}">
                    <a16:rowId xmlns:a16="http://schemas.microsoft.com/office/drawing/2014/main" val="2433594732"/>
                  </a:ext>
                </a:extLst>
              </a:tr>
              <a:tr h="237728">
                <a:tc>
                  <a:txBody>
                    <a:bodyPr/>
                    <a:lstStyle/>
                    <a:p>
                      <a:pPr algn="ctr"/>
                      <a:r>
                        <a:rPr lang="ru-RU" sz="1400" dirty="0"/>
                        <a:t>5</a:t>
                      </a:r>
                    </a:p>
                  </a:txBody>
                  <a:tcPr/>
                </a:tc>
                <a:tc>
                  <a:txBody>
                    <a:bodyPr/>
                    <a:lstStyle/>
                    <a:p>
                      <a:pPr algn="ctr"/>
                      <a:r>
                        <a:rPr lang="ru-RU" sz="1400" dirty="0"/>
                        <a:t>3,5</a:t>
                      </a:r>
                    </a:p>
                  </a:txBody>
                  <a:tcPr/>
                </a:tc>
                <a:tc>
                  <a:txBody>
                    <a:bodyPr/>
                    <a:lstStyle/>
                    <a:p>
                      <a:pPr algn="ctr"/>
                      <a:r>
                        <a:rPr lang="ru-RU" sz="1400" dirty="0"/>
                        <a:t>1,5</a:t>
                      </a:r>
                    </a:p>
                  </a:txBody>
                  <a:tcPr/>
                </a:tc>
                <a:tc>
                  <a:txBody>
                    <a:bodyPr/>
                    <a:lstStyle/>
                    <a:p>
                      <a:pPr algn="ctr"/>
                      <a:r>
                        <a:rPr lang="ru-RU" sz="1400" dirty="0"/>
                        <a:t>3*150=450</a:t>
                      </a:r>
                    </a:p>
                  </a:txBody>
                  <a:tcPr/>
                </a:tc>
                <a:extLst>
                  <a:ext uri="{0D108BD9-81ED-4DB2-BD59-A6C34878D82A}">
                    <a16:rowId xmlns:a16="http://schemas.microsoft.com/office/drawing/2014/main" val="2648526450"/>
                  </a:ext>
                </a:extLst>
              </a:tr>
              <a:tr h="292968">
                <a:tc>
                  <a:txBody>
                    <a:bodyPr/>
                    <a:lstStyle/>
                    <a:p>
                      <a:pPr algn="ctr"/>
                      <a:r>
                        <a:rPr lang="ru-RU" sz="1400" dirty="0"/>
                        <a:t>8</a:t>
                      </a:r>
                    </a:p>
                  </a:txBody>
                  <a:tcPr/>
                </a:tc>
                <a:tc>
                  <a:txBody>
                    <a:bodyPr/>
                    <a:lstStyle/>
                    <a:p>
                      <a:pPr algn="ctr"/>
                      <a:r>
                        <a:rPr lang="ru-RU" sz="1400" dirty="0"/>
                        <a:t>2,5</a:t>
                      </a:r>
                    </a:p>
                  </a:txBody>
                  <a:tcPr/>
                </a:tc>
                <a:tc>
                  <a:txBody>
                    <a:bodyPr/>
                    <a:lstStyle/>
                    <a:p>
                      <a:pPr algn="ctr"/>
                      <a:r>
                        <a:rPr lang="ru-RU" sz="1400" dirty="0"/>
                        <a:t>0,5</a:t>
                      </a:r>
                    </a:p>
                  </a:txBody>
                  <a:tcPr/>
                </a:tc>
                <a:tc>
                  <a:txBody>
                    <a:bodyPr/>
                    <a:lstStyle/>
                    <a:p>
                      <a:pPr algn="ctr"/>
                      <a:r>
                        <a:rPr lang="ru-RU" sz="1400" dirty="0"/>
                        <a:t>1*150=150</a:t>
                      </a:r>
                    </a:p>
                  </a:txBody>
                  <a:tcPr/>
                </a:tc>
                <a:extLst>
                  <a:ext uri="{0D108BD9-81ED-4DB2-BD59-A6C34878D82A}">
                    <a16:rowId xmlns:a16="http://schemas.microsoft.com/office/drawing/2014/main" val="4014917205"/>
                  </a:ext>
                </a:extLst>
              </a:tr>
              <a:tr h="354739">
                <a:tc>
                  <a:txBody>
                    <a:bodyPr/>
                    <a:lstStyle/>
                    <a:p>
                      <a:pPr algn="ctr"/>
                      <a:r>
                        <a:rPr lang="ru-RU" sz="1400" dirty="0"/>
                        <a:t>12</a:t>
                      </a:r>
                    </a:p>
                  </a:txBody>
                  <a:tcPr/>
                </a:tc>
                <a:tc>
                  <a:txBody>
                    <a:bodyPr/>
                    <a:lstStyle/>
                    <a:p>
                      <a:pPr algn="ctr"/>
                      <a:r>
                        <a:rPr lang="ru-RU" sz="1400" dirty="0"/>
                        <a:t>2,75</a:t>
                      </a:r>
                    </a:p>
                  </a:txBody>
                  <a:tcPr/>
                </a:tc>
                <a:tc>
                  <a:txBody>
                    <a:bodyPr/>
                    <a:lstStyle/>
                    <a:p>
                      <a:pPr algn="ctr"/>
                      <a:r>
                        <a:rPr lang="ru-RU" sz="1400" dirty="0"/>
                        <a:t>0,75</a:t>
                      </a:r>
                    </a:p>
                  </a:txBody>
                  <a:tcPr/>
                </a:tc>
                <a:tc>
                  <a:txBody>
                    <a:bodyPr/>
                    <a:lstStyle/>
                    <a:p>
                      <a:pPr algn="ctr"/>
                      <a:r>
                        <a:rPr lang="ru-RU" sz="1400" dirty="0"/>
                        <a:t>2*150=300</a:t>
                      </a:r>
                    </a:p>
                  </a:txBody>
                  <a:tcPr/>
                </a:tc>
                <a:extLst>
                  <a:ext uri="{0D108BD9-81ED-4DB2-BD59-A6C34878D82A}">
                    <a16:rowId xmlns:a16="http://schemas.microsoft.com/office/drawing/2014/main" val="721976301"/>
                  </a:ext>
                </a:extLst>
              </a:tr>
            </a:tbl>
          </a:graphicData>
        </a:graphic>
      </p:graphicFrame>
      <p:sp>
        <p:nvSpPr>
          <p:cNvPr id="12" name="TextBox 11"/>
          <p:cNvSpPr txBox="1"/>
          <p:nvPr/>
        </p:nvSpPr>
        <p:spPr>
          <a:xfrm>
            <a:off x="2578946" y="5782624"/>
            <a:ext cx="1665456" cy="369332"/>
          </a:xfrm>
          <a:prstGeom prst="rect">
            <a:avLst/>
          </a:prstGeom>
          <a:noFill/>
        </p:spPr>
        <p:txBody>
          <a:bodyPr wrap="none" rtlCol="0">
            <a:spAutoFit/>
          </a:bodyPr>
          <a:lstStyle/>
          <a:p>
            <a:r>
              <a:rPr lang="ru-RU" dirty="0"/>
              <a:t>Итого: 800 руб.</a:t>
            </a:r>
          </a:p>
        </p:txBody>
      </p:sp>
      <p:sp>
        <p:nvSpPr>
          <p:cNvPr id="13" name="TextBox 12"/>
          <p:cNvSpPr txBox="1"/>
          <p:nvPr/>
        </p:nvSpPr>
        <p:spPr>
          <a:xfrm>
            <a:off x="7213855" y="6132725"/>
            <a:ext cx="1782476" cy="369332"/>
          </a:xfrm>
          <a:prstGeom prst="rect">
            <a:avLst/>
          </a:prstGeom>
          <a:noFill/>
        </p:spPr>
        <p:txBody>
          <a:bodyPr wrap="none" rtlCol="0">
            <a:spAutoFit/>
          </a:bodyPr>
          <a:lstStyle/>
          <a:p>
            <a:r>
              <a:rPr lang="ru-RU" dirty="0"/>
              <a:t>Итого: 1350 руб.</a:t>
            </a:r>
          </a:p>
        </p:txBody>
      </p:sp>
      <p:sp>
        <p:nvSpPr>
          <p:cNvPr id="14" name="TextBox 13"/>
          <p:cNvSpPr txBox="1"/>
          <p:nvPr/>
        </p:nvSpPr>
        <p:spPr>
          <a:xfrm>
            <a:off x="365959" y="6317391"/>
            <a:ext cx="5756384" cy="369332"/>
          </a:xfrm>
          <a:prstGeom prst="rect">
            <a:avLst/>
          </a:prstGeom>
          <a:noFill/>
        </p:spPr>
        <p:txBody>
          <a:bodyPr wrap="none" rtlCol="0">
            <a:spAutoFit/>
          </a:bodyPr>
          <a:lstStyle/>
          <a:p>
            <a:r>
              <a:rPr lang="ru-RU" dirty="0"/>
              <a:t>Всего за 2018 г. потрачено 200*12+800+1350=4550 (руб.)</a:t>
            </a:r>
          </a:p>
        </p:txBody>
      </p:sp>
      <p:sp>
        <p:nvSpPr>
          <p:cNvPr id="15" name="TextBox 14"/>
          <p:cNvSpPr txBox="1"/>
          <p:nvPr/>
        </p:nvSpPr>
        <p:spPr>
          <a:xfrm>
            <a:off x="5961589" y="41265"/>
            <a:ext cx="1252266"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Задание 5</a:t>
            </a:r>
          </a:p>
        </p:txBody>
      </p:sp>
    </p:spTree>
    <p:extLst>
      <p:ext uri="{BB962C8B-B14F-4D97-AF65-F5344CB8AC3E}">
        <p14:creationId xmlns:p14="http://schemas.microsoft.com/office/powerpoint/2010/main" val="109804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548680"/>
            <a:ext cx="5381986" cy="369332"/>
          </a:xfrm>
          <a:prstGeom prst="rect">
            <a:avLst/>
          </a:prstGeom>
          <a:noFill/>
        </p:spPr>
        <p:txBody>
          <a:bodyPr wrap="none" rtlCol="0">
            <a:spAutoFit/>
          </a:bodyPr>
          <a:lstStyle/>
          <a:p>
            <a:r>
              <a:rPr lang="ru-RU" dirty="0"/>
              <a:t>2. Найдем сколько бы потратил абонемент за 2019 г.</a:t>
            </a:r>
          </a:p>
        </p:txBody>
      </p:sp>
      <p:sp>
        <p:nvSpPr>
          <p:cNvPr id="4" name="TextBox 3"/>
          <p:cNvSpPr txBox="1"/>
          <p:nvPr/>
        </p:nvSpPr>
        <p:spPr>
          <a:xfrm>
            <a:off x="504147" y="1340768"/>
            <a:ext cx="2942422" cy="2031325"/>
          </a:xfrm>
          <a:prstGeom prst="rect">
            <a:avLst/>
          </a:prstGeom>
          <a:noFill/>
        </p:spPr>
        <p:txBody>
          <a:bodyPr wrap="square" rtlCol="0">
            <a:spAutoFit/>
          </a:bodyPr>
          <a:lstStyle/>
          <a:p>
            <a:r>
              <a:rPr lang="ru-RU" dirty="0"/>
              <a:t>По нормативу за год</a:t>
            </a:r>
          </a:p>
          <a:p>
            <a:r>
              <a:rPr lang="ru-RU" dirty="0"/>
              <a:t>350*12 = 4200 (руб.)</a:t>
            </a:r>
          </a:p>
          <a:p>
            <a:r>
              <a:rPr lang="ru-RU" dirty="0"/>
              <a:t>Сверх норматива </a:t>
            </a:r>
          </a:p>
          <a:p>
            <a:r>
              <a:rPr lang="ru-RU" dirty="0"/>
              <a:t>100 мин в 1 месяц </a:t>
            </a:r>
          </a:p>
          <a:p>
            <a:r>
              <a:rPr lang="ru-RU" dirty="0"/>
              <a:t>100*1,5 = 150 (руб.)</a:t>
            </a:r>
          </a:p>
          <a:p>
            <a:r>
              <a:rPr lang="ru-RU" dirty="0"/>
              <a:t>Всего за 2019 г. потратит </a:t>
            </a:r>
          </a:p>
          <a:p>
            <a:r>
              <a:rPr lang="ru-RU" dirty="0"/>
              <a:t>4200 + 150 = 4350 (руб.)</a:t>
            </a:r>
          </a:p>
        </p:txBody>
      </p:sp>
      <p:pic>
        <p:nvPicPr>
          <p:cNvPr id="5" name="Рисунок 4"/>
          <p:cNvPicPr>
            <a:picLocks noChangeAspect="1"/>
          </p:cNvPicPr>
          <p:nvPr/>
        </p:nvPicPr>
        <p:blipFill rotWithShape="1">
          <a:blip r:embed="rId2"/>
          <a:srcRect l="35508" t="21995" r="36657" b="52121"/>
          <a:stretch/>
        </p:blipFill>
        <p:spPr>
          <a:xfrm>
            <a:off x="3758734" y="1052736"/>
            <a:ext cx="5231170" cy="2736304"/>
          </a:xfrm>
          <a:prstGeom prst="rect">
            <a:avLst/>
          </a:prstGeom>
        </p:spPr>
      </p:pic>
      <p:cxnSp>
        <p:nvCxnSpPr>
          <p:cNvPr id="6" name="Прямая соединительная линия 5"/>
          <p:cNvCxnSpPr/>
          <p:nvPr/>
        </p:nvCxnSpPr>
        <p:spPr>
          <a:xfrm flipH="1">
            <a:off x="4355976" y="1700808"/>
            <a:ext cx="3960440" cy="0"/>
          </a:xfrm>
          <a:prstGeom prst="line">
            <a:avLst/>
          </a:prstGeom>
          <a:ln w="57150">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1304341" y="4077072"/>
            <a:ext cx="6172202" cy="1200329"/>
          </a:xfrm>
          <a:prstGeom prst="rect">
            <a:avLst/>
          </a:prstGeom>
          <a:noFill/>
        </p:spPr>
        <p:txBody>
          <a:bodyPr wrap="none" rtlCol="0">
            <a:spAutoFit/>
          </a:bodyPr>
          <a:lstStyle/>
          <a:p>
            <a:r>
              <a:rPr lang="ru-RU" dirty="0"/>
              <a:t>4550</a:t>
            </a:r>
            <a:r>
              <a:rPr lang="en-US" dirty="0"/>
              <a:t> &gt; 4350 </a:t>
            </a:r>
            <a:r>
              <a:rPr lang="ru-RU" dirty="0"/>
              <a:t>на услуги связи по новому тарифу будет меньше</a:t>
            </a:r>
          </a:p>
          <a:p>
            <a:endParaRPr lang="ru-RU" dirty="0"/>
          </a:p>
          <a:p>
            <a:r>
              <a:rPr lang="ru-RU" dirty="0"/>
              <a:t>Значит, абонемент перейдет на новый тариф</a:t>
            </a:r>
          </a:p>
          <a:p>
            <a:r>
              <a:rPr lang="ru-RU" dirty="0"/>
              <a:t>Абонентская плата за месяц составит 350 руб. </a:t>
            </a:r>
          </a:p>
        </p:txBody>
      </p:sp>
      <p:sp>
        <p:nvSpPr>
          <p:cNvPr id="9" name="TextBox 8"/>
          <p:cNvSpPr txBox="1"/>
          <p:nvPr/>
        </p:nvSpPr>
        <p:spPr>
          <a:xfrm>
            <a:off x="6137562" y="5963353"/>
            <a:ext cx="1560877" cy="461665"/>
          </a:xfrm>
          <a:prstGeom prst="rect">
            <a:avLst/>
          </a:prstGeom>
          <a:noFill/>
        </p:spPr>
        <p:txBody>
          <a:bodyPr wrap="none" rtlCol="0">
            <a:spAutoFit/>
          </a:bodyPr>
          <a:lstStyle/>
          <a:p>
            <a:r>
              <a:rPr lang="ru-RU" sz="2400" b="1" dirty="0"/>
              <a:t>Ответ: 350</a:t>
            </a:r>
          </a:p>
        </p:txBody>
      </p:sp>
    </p:spTree>
    <p:extLst>
      <p:ext uri="{BB962C8B-B14F-4D97-AF65-F5344CB8AC3E}">
        <p14:creationId xmlns:p14="http://schemas.microsoft.com/office/powerpoint/2010/main" val="2092008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1228" t="51894" r="31434" b="14313"/>
          <a:stretch/>
        </p:blipFill>
        <p:spPr>
          <a:xfrm>
            <a:off x="539551" y="476672"/>
            <a:ext cx="8203769" cy="4176464"/>
          </a:xfrm>
          <a:prstGeom prst="rect">
            <a:avLst/>
          </a:prstGeom>
        </p:spPr>
      </p:pic>
    </p:spTree>
    <p:extLst>
      <p:ext uri="{BB962C8B-B14F-4D97-AF65-F5344CB8AC3E}">
        <p14:creationId xmlns:p14="http://schemas.microsoft.com/office/powerpoint/2010/main" val="202801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4769" t="10083" r="40040" b="9250"/>
          <a:stretch/>
        </p:blipFill>
        <p:spPr>
          <a:xfrm>
            <a:off x="2302918" y="116631"/>
            <a:ext cx="6552728" cy="6579257"/>
          </a:xfrm>
          <a:prstGeom prst="rect">
            <a:avLst/>
          </a:prstGeom>
        </p:spPr>
      </p:pic>
      <p:sp>
        <p:nvSpPr>
          <p:cNvPr id="3" name="TextBox 2"/>
          <p:cNvSpPr txBox="1"/>
          <p:nvPr/>
        </p:nvSpPr>
        <p:spPr>
          <a:xfrm>
            <a:off x="5358190" y="928805"/>
            <a:ext cx="1786066" cy="461665"/>
          </a:xfrm>
          <a:prstGeom prst="rect">
            <a:avLst/>
          </a:prstGeom>
          <a:noFill/>
        </p:spPr>
        <p:txBody>
          <a:bodyPr wrap="none" rtlCol="0">
            <a:spAutoFit/>
          </a:bodyPr>
          <a:lstStyle/>
          <a:p>
            <a:r>
              <a:rPr lang="ru-RU" sz="2400" b="1" dirty="0">
                <a:solidFill>
                  <a:srgbClr val="FF0000"/>
                </a:solidFill>
              </a:rPr>
              <a:t>255/70</a:t>
            </a:r>
            <a:r>
              <a:rPr lang="en-US" sz="2400" b="1" dirty="0">
                <a:solidFill>
                  <a:srgbClr val="FF0000"/>
                </a:solidFill>
              </a:rPr>
              <a:t> R 1</a:t>
            </a:r>
            <a:r>
              <a:rPr lang="ru-RU" sz="2400" b="1" dirty="0">
                <a:solidFill>
                  <a:srgbClr val="FF0000"/>
                </a:solidFill>
              </a:rPr>
              <a:t> </a:t>
            </a:r>
            <a:r>
              <a:rPr lang="en-US" sz="2400" b="1" dirty="0">
                <a:solidFill>
                  <a:srgbClr val="FF0000"/>
                </a:solidFill>
              </a:rPr>
              <a:t>5</a:t>
            </a:r>
            <a:endParaRPr lang="ru-RU" sz="2400" b="1" dirty="0">
              <a:solidFill>
                <a:srgbClr val="FF0000"/>
              </a:solidFill>
            </a:endParaRPr>
          </a:p>
        </p:txBody>
      </p:sp>
      <p:sp>
        <p:nvSpPr>
          <p:cNvPr id="4" name="Стрелка вправо 3"/>
          <p:cNvSpPr/>
          <p:nvPr/>
        </p:nvSpPr>
        <p:spPr>
          <a:xfrm>
            <a:off x="3542075" y="1142775"/>
            <a:ext cx="180020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5" name="TextBox 4"/>
              <p:cNvSpPr txBox="1"/>
              <p:nvPr/>
            </p:nvSpPr>
            <p:spPr>
              <a:xfrm>
                <a:off x="6381419" y="1928098"/>
                <a:ext cx="1930337" cy="1478162"/>
              </a:xfrm>
              <a:prstGeom prst="rect">
                <a:avLst/>
              </a:prstGeom>
              <a:noFill/>
            </p:spPr>
            <p:txBody>
              <a:bodyPr wrap="none" rtlCol="0">
                <a:spAutoFit/>
              </a:bodyPr>
              <a:lstStyle/>
              <a:p>
                <a:r>
                  <a:rPr lang="en-US" sz="2000" b="1" dirty="0">
                    <a:solidFill>
                      <a:srgbClr val="FF0000"/>
                    </a:solidFill>
                  </a:rPr>
                  <a:t>B = 255 </a:t>
                </a:r>
                <a:r>
                  <a:rPr lang="ru-RU" sz="2000" b="1" dirty="0">
                    <a:solidFill>
                      <a:srgbClr val="FF0000"/>
                    </a:solidFill>
                  </a:rPr>
                  <a:t>мм</a:t>
                </a:r>
                <a:endParaRPr lang="en-US" sz="2000" b="1" dirty="0">
                  <a:solidFill>
                    <a:srgbClr val="FF0000"/>
                  </a:solidFill>
                </a:endParaRPr>
              </a:p>
              <a:p>
                <a14:m>
                  <m:oMath xmlns:m="http://schemas.openxmlformats.org/officeDocument/2006/math">
                    <m:f>
                      <m:fPr>
                        <m:ctrlPr>
                          <a:rPr lang="en-US" sz="2000" b="1" i="1" smtClean="0">
                            <a:solidFill>
                              <a:srgbClr val="FF0000"/>
                            </a:solidFill>
                            <a:latin typeface="Cambria Math" panose="02040503050406030204" pitchFamily="18" charset="0"/>
                          </a:rPr>
                        </m:ctrlPr>
                      </m:fPr>
                      <m:num>
                        <m:r>
                          <a:rPr lang="en-US" sz="2000" b="1" i="1" smtClean="0">
                            <a:solidFill>
                              <a:srgbClr val="FF0000"/>
                            </a:solidFill>
                            <a:latin typeface="Cambria Math" panose="02040503050406030204" pitchFamily="18" charset="0"/>
                          </a:rPr>
                          <m:t>𝑯</m:t>
                        </m:r>
                      </m:num>
                      <m:den>
                        <m:r>
                          <a:rPr lang="en-US" sz="2000" b="1" i="1" smtClean="0">
                            <a:solidFill>
                              <a:srgbClr val="FF0000"/>
                            </a:solidFill>
                            <a:latin typeface="Cambria Math" panose="02040503050406030204" pitchFamily="18" charset="0"/>
                          </a:rPr>
                          <m:t>𝑩</m:t>
                        </m:r>
                      </m:den>
                    </m:f>
                  </m:oMath>
                </a14:m>
                <a:r>
                  <a:rPr lang="en-US" sz="2000" b="1" dirty="0">
                    <a:solidFill>
                      <a:srgbClr val="FF0000"/>
                    </a:solidFill>
                  </a:rPr>
                  <a:t> = 70%</a:t>
                </a:r>
              </a:p>
              <a:p>
                <a:r>
                  <a:rPr lang="en-US" sz="2000" b="1" dirty="0">
                    <a:solidFill>
                      <a:srgbClr val="FF0000"/>
                    </a:solidFill>
                  </a:rPr>
                  <a:t>R</a:t>
                </a:r>
                <a:r>
                  <a:rPr lang="ru-RU" sz="2000" b="1" dirty="0">
                    <a:solidFill>
                      <a:srgbClr val="FF0000"/>
                    </a:solidFill>
                  </a:rPr>
                  <a:t> - радиальная</a:t>
                </a:r>
                <a:endParaRPr lang="en-US" sz="2000" b="1" dirty="0">
                  <a:solidFill>
                    <a:srgbClr val="FF0000"/>
                  </a:solidFill>
                </a:endParaRPr>
              </a:p>
              <a:p>
                <a:r>
                  <a:rPr lang="en-US" sz="2000" b="1" dirty="0">
                    <a:solidFill>
                      <a:srgbClr val="FF0000"/>
                    </a:solidFill>
                  </a:rPr>
                  <a:t> d = 1</a:t>
                </a:r>
                <a:r>
                  <a:rPr lang="ru-RU" sz="2000" b="1" dirty="0">
                    <a:solidFill>
                      <a:srgbClr val="FF0000"/>
                    </a:solidFill>
                  </a:rPr>
                  <a:t>5 дюймов</a:t>
                </a:r>
                <a:r>
                  <a:rPr lang="en-US" sz="2000" b="1" dirty="0">
                    <a:solidFill>
                      <a:srgbClr val="FF0000"/>
                    </a:solidFill>
                  </a:rPr>
                  <a:t> </a:t>
                </a:r>
                <a:endParaRPr lang="ru-RU" sz="2000" b="1"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381419" y="1928098"/>
                <a:ext cx="1930337" cy="1478162"/>
              </a:xfrm>
              <a:prstGeom prst="rect">
                <a:avLst/>
              </a:prstGeom>
              <a:blipFill>
                <a:blip r:embed="rId3"/>
                <a:stretch>
                  <a:fillRect l="-3481" t="-2058" b="-4938"/>
                </a:stretch>
              </a:blipFill>
            </p:spPr>
            <p:txBody>
              <a:bodyPr/>
              <a:lstStyle/>
              <a:p>
                <a:r>
                  <a:rPr lang="ru-RU">
                    <a:noFill/>
                  </a:rPr>
                  <a:t> </a:t>
                </a:r>
              </a:p>
            </p:txBody>
          </p:sp>
        </mc:Fallback>
      </mc:AlternateContent>
      <p:sp>
        <p:nvSpPr>
          <p:cNvPr id="6" name="Стрелка вниз 5"/>
          <p:cNvSpPr/>
          <p:nvPr/>
        </p:nvSpPr>
        <p:spPr>
          <a:xfrm>
            <a:off x="7274579" y="3406260"/>
            <a:ext cx="105733" cy="3107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436096" y="3717032"/>
            <a:ext cx="3416320" cy="923330"/>
          </a:xfrm>
          <a:prstGeom prst="rect">
            <a:avLst/>
          </a:prstGeom>
          <a:noFill/>
        </p:spPr>
        <p:txBody>
          <a:bodyPr wrap="none" rtlCol="0">
            <a:spAutoFit/>
          </a:bodyPr>
          <a:lstStyle/>
          <a:p>
            <a:r>
              <a:rPr lang="en-US" b="1" dirty="0">
                <a:solidFill>
                  <a:srgbClr val="002060"/>
                </a:solidFill>
              </a:rPr>
              <a:t>D = d + 2H</a:t>
            </a:r>
          </a:p>
          <a:p>
            <a:r>
              <a:rPr lang="en-US" b="1" dirty="0">
                <a:solidFill>
                  <a:srgbClr val="002060"/>
                </a:solidFill>
              </a:rPr>
              <a:t>H = B*0,7 = 255 *0,7 = 178,5 </a:t>
            </a:r>
            <a:r>
              <a:rPr lang="ru-RU" b="1" dirty="0">
                <a:solidFill>
                  <a:srgbClr val="002060"/>
                </a:solidFill>
              </a:rPr>
              <a:t>(мм)</a:t>
            </a:r>
            <a:endParaRPr lang="en-US" b="1" dirty="0">
              <a:solidFill>
                <a:srgbClr val="002060"/>
              </a:solidFill>
            </a:endParaRPr>
          </a:p>
          <a:p>
            <a:r>
              <a:rPr lang="en-US" b="1" dirty="0">
                <a:solidFill>
                  <a:srgbClr val="002060"/>
                </a:solidFill>
              </a:rPr>
              <a:t>D = 15*25,4 + 2*178,5 =738</a:t>
            </a:r>
            <a:r>
              <a:rPr lang="ru-RU" b="1" dirty="0">
                <a:solidFill>
                  <a:srgbClr val="002060"/>
                </a:solidFill>
              </a:rPr>
              <a:t> (мм)</a:t>
            </a:r>
            <a:r>
              <a:rPr lang="en-US" b="1" dirty="0">
                <a:solidFill>
                  <a:srgbClr val="002060"/>
                </a:solidFill>
              </a:rPr>
              <a:t>  </a:t>
            </a:r>
            <a:endParaRPr lang="ru-RU" b="1" dirty="0">
              <a:solidFill>
                <a:srgbClr val="002060"/>
              </a:solidFill>
            </a:endParaRPr>
          </a:p>
        </p:txBody>
      </p:sp>
      <p:sp>
        <p:nvSpPr>
          <p:cNvPr id="8" name="TextBox 7"/>
          <p:cNvSpPr txBox="1"/>
          <p:nvPr/>
        </p:nvSpPr>
        <p:spPr>
          <a:xfrm>
            <a:off x="246006" y="229842"/>
            <a:ext cx="1768433" cy="954107"/>
          </a:xfrm>
          <a:prstGeom prst="rect">
            <a:avLst/>
          </a:prstGeom>
          <a:noFill/>
        </p:spPr>
        <p:txBody>
          <a:bodyPr wrap="none" rtlCol="0">
            <a:spAutoFit/>
          </a:bodyPr>
          <a:lstStyle/>
          <a:p>
            <a:pPr algn="ctr"/>
            <a:r>
              <a:rPr lang="ru-RU" sz="2800" b="1" dirty="0">
                <a:solidFill>
                  <a:srgbClr val="C00000"/>
                </a:solidFill>
              </a:rPr>
              <a:t>Задача </a:t>
            </a:r>
          </a:p>
          <a:p>
            <a:pPr algn="ctr"/>
            <a:r>
              <a:rPr lang="ru-RU" sz="2800" b="1" dirty="0">
                <a:solidFill>
                  <a:srgbClr val="C00000"/>
                </a:solidFill>
              </a:rPr>
              <a:t>про шины</a:t>
            </a:r>
          </a:p>
        </p:txBody>
      </p:sp>
    </p:spTree>
    <p:extLst>
      <p:ext uri="{BB962C8B-B14F-4D97-AF65-F5344CB8AC3E}">
        <p14:creationId xmlns:p14="http://schemas.microsoft.com/office/powerpoint/2010/main" val="260275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4663" t="46932" r="40872" b="47896"/>
          <a:stretch/>
        </p:blipFill>
        <p:spPr>
          <a:xfrm>
            <a:off x="155419" y="3429984"/>
            <a:ext cx="8805550" cy="576064"/>
          </a:xfrm>
          <a:prstGeom prst="rect">
            <a:avLst/>
          </a:prstGeom>
        </p:spPr>
      </p:pic>
      <p:pic>
        <p:nvPicPr>
          <p:cNvPr id="3" name="Рисунок 2"/>
          <p:cNvPicPr>
            <a:picLocks noChangeAspect="1"/>
          </p:cNvPicPr>
          <p:nvPr/>
        </p:nvPicPr>
        <p:blipFill rotWithShape="1">
          <a:blip r:embed="rId2"/>
          <a:srcRect l="14318" t="16764" r="39139" b="53906"/>
          <a:stretch/>
        </p:blipFill>
        <p:spPr>
          <a:xfrm>
            <a:off x="1053895" y="188640"/>
            <a:ext cx="6912767" cy="2450240"/>
          </a:xfrm>
          <a:prstGeom prst="rect">
            <a:avLst/>
          </a:prstGeom>
        </p:spPr>
      </p:pic>
      <p:sp>
        <p:nvSpPr>
          <p:cNvPr id="5" name="Прямоугольник 4"/>
          <p:cNvSpPr/>
          <p:nvPr/>
        </p:nvSpPr>
        <p:spPr>
          <a:xfrm>
            <a:off x="6948264" y="1413760"/>
            <a:ext cx="864096" cy="1151144"/>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cxnSp>
        <p:nvCxnSpPr>
          <p:cNvPr id="7" name="Прямая соединительная линия 6"/>
          <p:cNvCxnSpPr/>
          <p:nvPr/>
        </p:nvCxnSpPr>
        <p:spPr>
          <a:xfrm>
            <a:off x="6804248" y="2348880"/>
            <a:ext cx="116241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58574" y="5949280"/>
            <a:ext cx="1560877" cy="461665"/>
          </a:xfrm>
          <a:prstGeom prst="rect">
            <a:avLst/>
          </a:prstGeom>
          <a:noFill/>
        </p:spPr>
        <p:txBody>
          <a:bodyPr wrap="none" rtlCol="0">
            <a:spAutoFit/>
          </a:bodyPr>
          <a:lstStyle/>
          <a:p>
            <a:r>
              <a:rPr lang="ru-RU" sz="2400" b="1" dirty="0"/>
              <a:t>Ответ: 225</a:t>
            </a:r>
          </a:p>
        </p:txBody>
      </p:sp>
      <p:sp>
        <p:nvSpPr>
          <p:cNvPr id="11" name="TextBox 10"/>
          <p:cNvSpPr txBox="1"/>
          <p:nvPr/>
        </p:nvSpPr>
        <p:spPr>
          <a:xfrm>
            <a:off x="1320096" y="4535186"/>
            <a:ext cx="3734740" cy="707886"/>
          </a:xfrm>
          <a:prstGeom prst="rect">
            <a:avLst/>
          </a:prstGeom>
          <a:noFill/>
        </p:spPr>
        <p:txBody>
          <a:bodyPr wrap="none" rtlCol="0">
            <a:spAutoFit/>
          </a:bodyPr>
          <a:lstStyle/>
          <a:p>
            <a:r>
              <a:rPr lang="ru-RU" sz="2000" dirty="0"/>
              <a:t>Решение: </a:t>
            </a:r>
          </a:p>
          <a:p>
            <a:r>
              <a:rPr lang="ru-RU" sz="2000" dirty="0"/>
              <a:t>Значение считываем по таблице</a:t>
            </a:r>
          </a:p>
        </p:txBody>
      </p:sp>
      <p:sp>
        <p:nvSpPr>
          <p:cNvPr id="12" name="TextBox 11"/>
          <p:cNvSpPr txBox="1"/>
          <p:nvPr/>
        </p:nvSpPr>
        <p:spPr>
          <a:xfrm>
            <a:off x="155419" y="2868999"/>
            <a:ext cx="1252266"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Задание 1</a:t>
            </a:r>
          </a:p>
        </p:txBody>
      </p:sp>
    </p:spTree>
    <p:extLst>
      <p:ext uri="{BB962C8B-B14F-4D97-AF65-F5344CB8AC3E}">
        <p14:creationId xmlns:p14="http://schemas.microsoft.com/office/powerpoint/2010/main" val="263341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4318" t="52104" r="40108" b="41000"/>
          <a:stretch/>
        </p:blipFill>
        <p:spPr>
          <a:xfrm>
            <a:off x="292544" y="712293"/>
            <a:ext cx="8460940" cy="72008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6095725" y="1735411"/>
                <a:ext cx="2279791" cy="1730282"/>
              </a:xfrm>
              <a:prstGeom prst="rect">
                <a:avLst/>
              </a:prstGeom>
              <a:noFill/>
            </p:spPr>
            <p:txBody>
              <a:bodyPr wrap="none" rtlCol="0">
                <a:spAutoFit/>
              </a:bodyPr>
              <a:lstStyle/>
              <a:p>
                <a:r>
                  <a:rPr lang="en-US" sz="2400" b="1" dirty="0">
                    <a:solidFill>
                      <a:srgbClr val="FF0000"/>
                    </a:solidFill>
                  </a:rPr>
                  <a:t>B = 2</a:t>
                </a:r>
                <a:r>
                  <a:rPr lang="ru-RU" sz="2400" b="1" dirty="0">
                    <a:solidFill>
                      <a:srgbClr val="FF0000"/>
                    </a:solidFill>
                  </a:rPr>
                  <a:t>3</a:t>
                </a:r>
                <a:r>
                  <a:rPr lang="en-US" sz="2400" b="1" dirty="0">
                    <a:solidFill>
                      <a:srgbClr val="FF0000"/>
                    </a:solidFill>
                  </a:rPr>
                  <a:t>5 </a:t>
                </a:r>
                <a:r>
                  <a:rPr lang="ru-RU" sz="2400" b="1" dirty="0">
                    <a:solidFill>
                      <a:srgbClr val="FF0000"/>
                    </a:solidFill>
                  </a:rPr>
                  <a:t>мм</a:t>
                </a:r>
                <a:endParaRPr lang="en-US" sz="2400" b="1" dirty="0">
                  <a:solidFill>
                    <a:srgbClr val="FF0000"/>
                  </a:solidFill>
                </a:endParaRPr>
              </a:p>
              <a:p>
                <a14:m>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𝑯</m:t>
                        </m:r>
                      </m:num>
                      <m:den>
                        <m:r>
                          <a:rPr lang="en-US" sz="2400" b="1" i="1" smtClean="0">
                            <a:solidFill>
                              <a:srgbClr val="FF0000"/>
                            </a:solidFill>
                            <a:latin typeface="Cambria Math" panose="02040503050406030204" pitchFamily="18" charset="0"/>
                          </a:rPr>
                          <m:t>𝑩</m:t>
                        </m:r>
                      </m:den>
                    </m:f>
                  </m:oMath>
                </a14:m>
                <a:r>
                  <a:rPr lang="en-US" sz="2400" b="1" dirty="0">
                    <a:solidFill>
                      <a:srgbClr val="FF0000"/>
                    </a:solidFill>
                  </a:rPr>
                  <a:t> = </a:t>
                </a:r>
                <a:r>
                  <a:rPr lang="ru-RU" sz="2400" b="1" dirty="0">
                    <a:solidFill>
                      <a:srgbClr val="FF0000"/>
                    </a:solidFill>
                  </a:rPr>
                  <a:t>5</a:t>
                </a:r>
                <a:r>
                  <a:rPr lang="en-US" sz="2400" b="1" dirty="0">
                    <a:solidFill>
                      <a:srgbClr val="FF0000"/>
                    </a:solidFill>
                  </a:rPr>
                  <a:t>0%</a:t>
                </a:r>
              </a:p>
              <a:p>
                <a:r>
                  <a:rPr lang="en-US" sz="2400" b="1" dirty="0">
                    <a:solidFill>
                      <a:srgbClr val="FF0000"/>
                    </a:solidFill>
                  </a:rPr>
                  <a:t>R</a:t>
                </a:r>
                <a:r>
                  <a:rPr lang="ru-RU" sz="2400" b="1" dirty="0">
                    <a:solidFill>
                      <a:srgbClr val="FF0000"/>
                    </a:solidFill>
                  </a:rPr>
                  <a:t> - радиальная</a:t>
                </a:r>
                <a:endParaRPr lang="en-US" sz="2400" b="1" dirty="0">
                  <a:solidFill>
                    <a:srgbClr val="FF0000"/>
                  </a:solidFill>
                </a:endParaRPr>
              </a:p>
              <a:p>
                <a:r>
                  <a:rPr lang="en-US" sz="2400" b="1" dirty="0">
                    <a:solidFill>
                      <a:srgbClr val="FF0000"/>
                    </a:solidFill>
                  </a:rPr>
                  <a:t> d = 1</a:t>
                </a:r>
                <a:r>
                  <a:rPr lang="ru-RU" sz="2400" b="1" dirty="0">
                    <a:solidFill>
                      <a:srgbClr val="FF0000"/>
                    </a:solidFill>
                  </a:rPr>
                  <a:t>7 дюймов</a:t>
                </a:r>
                <a:r>
                  <a:rPr lang="en-US" sz="2400" b="1" dirty="0">
                    <a:solidFill>
                      <a:srgbClr val="FF0000"/>
                    </a:solidFill>
                  </a:rPr>
                  <a:t> </a:t>
                </a:r>
                <a:endParaRPr lang="ru-RU" sz="2400" b="1"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095725" y="1735411"/>
                <a:ext cx="2279791" cy="1730282"/>
              </a:xfrm>
              <a:prstGeom prst="rect">
                <a:avLst/>
              </a:prstGeom>
              <a:blipFill>
                <a:blip r:embed="rId3"/>
                <a:stretch>
                  <a:fillRect l="-4278" t="-2817" r="-267" b="-7042"/>
                </a:stretch>
              </a:blipFill>
            </p:spPr>
            <p:txBody>
              <a:bodyPr/>
              <a:lstStyle/>
              <a:p>
                <a:r>
                  <a:rPr lang="ru-RU">
                    <a:noFill/>
                  </a:rPr>
                  <a:t> </a:t>
                </a:r>
              </a:p>
            </p:txBody>
          </p:sp>
        </mc:Fallback>
      </mc:AlternateContent>
      <p:sp>
        <p:nvSpPr>
          <p:cNvPr id="4" name="TextBox 3"/>
          <p:cNvSpPr txBox="1"/>
          <p:nvPr/>
        </p:nvSpPr>
        <p:spPr>
          <a:xfrm>
            <a:off x="5067243" y="3717032"/>
            <a:ext cx="4076757" cy="1015663"/>
          </a:xfrm>
          <a:prstGeom prst="rect">
            <a:avLst/>
          </a:prstGeom>
          <a:noFill/>
        </p:spPr>
        <p:txBody>
          <a:bodyPr wrap="none" rtlCol="0">
            <a:spAutoFit/>
          </a:bodyPr>
          <a:lstStyle/>
          <a:p>
            <a:r>
              <a:rPr lang="en-US" sz="2000" b="1" dirty="0">
                <a:solidFill>
                  <a:srgbClr val="002060"/>
                </a:solidFill>
              </a:rPr>
              <a:t>D = d + 2H</a:t>
            </a:r>
          </a:p>
          <a:p>
            <a:r>
              <a:rPr lang="en-US" sz="2000" b="1" dirty="0">
                <a:solidFill>
                  <a:srgbClr val="002060"/>
                </a:solidFill>
              </a:rPr>
              <a:t>H = B*0,</a:t>
            </a:r>
            <a:r>
              <a:rPr lang="ru-RU" sz="2000" b="1" dirty="0">
                <a:solidFill>
                  <a:srgbClr val="002060"/>
                </a:solidFill>
              </a:rPr>
              <a:t>5</a:t>
            </a:r>
            <a:r>
              <a:rPr lang="en-US" sz="2000" b="1" dirty="0">
                <a:solidFill>
                  <a:srgbClr val="002060"/>
                </a:solidFill>
              </a:rPr>
              <a:t> = 2</a:t>
            </a:r>
            <a:r>
              <a:rPr lang="ru-RU" sz="2000" b="1" dirty="0">
                <a:solidFill>
                  <a:srgbClr val="002060"/>
                </a:solidFill>
              </a:rPr>
              <a:t>3</a:t>
            </a:r>
            <a:r>
              <a:rPr lang="en-US" sz="2000" b="1" dirty="0">
                <a:solidFill>
                  <a:srgbClr val="002060"/>
                </a:solidFill>
              </a:rPr>
              <a:t>5 *0,</a:t>
            </a:r>
            <a:r>
              <a:rPr lang="ru-RU" sz="2000" b="1" dirty="0">
                <a:solidFill>
                  <a:srgbClr val="002060"/>
                </a:solidFill>
              </a:rPr>
              <a:t>5</a:t>
            </a:r>
            <a:r>
              <a:rPr lang="en-US" sz="2000" b="1" dirty="0">
                <a:solidFill>
                  <a:srgbClr val="002060"/>
                </a:solidFill>
              </a:rPr>
              <a:t> = </a:t>
            </a:r>
            <a:r>
              <a:rPr lang="ru-RU" sz="2000" b="1" dirty="0">
                <a:solidFill>
                  <a:srgbClr val="002060"/>
                </a:solidFill>
              </a:rPr>
              <a:t>1</a:t>
            </a:r>
            <a:r>
              <a:rPr lang="en-US" sz="2000" b="1" dirty="0">
                <a:solidFill>
                  <a:srgbClr val="002060"/>
                </a:solidFill>
              </a:rPr>
              <a:t>17,5 </a:t>
            </a:r>
            <a:r>
              <a:rPr lang="ru-RU" sz="2000" b="1" dirty="0">
                <a:solidFill>
                  <a:srgbClr val="002060"/>
                </a:solidFill>
              </a:rPr>
              <a:t>(мм)</a:t>
            </a:r>
            <a:endParaRPr lang="en-US" sz="2000" b="1" dirty="0">
              <a:solidFill>
                <a:srgbClr val="002060"/>
              </a:solidFill>
            </a:endParaRPr>
          </a:p>
          <a:p>
            <a:r>
              <a:rPr lang="en-US" sz="2000" b="1" dirty="0">
                <a:solidFill>
                  <a:srgbClr val="002060"/>
                </a:solidFill>
              </a:rPr>
              <a:t>D</a:t>
            </a:r>
            <a:r>
              <a:rPr lang="ru-RU" sz="2000" b="1" baseline="-25000" dirty="0">
                <a:solidFill>
                  <a:srgbClr val="002060"/>
                </a:solidFill>
              </a:rPr>
              <a:t>2</a:t>
            </a:r>
            <a:r>
              <a:rPr lang="en-US" sz="2000" b="1" dirty="0">
                <a:solidFill>
                  <a:srgbClr val="002060"/>
                </a:solidFill>
              </a:rPr>
              <a:t> = 1</a:t>
            </a:r>
            <a:r>
              <a:rPr lang="ru-RU" sz="2000" b="1" dirty="0">
                <a:solidFill>
                  <a:srgbClr val="002060"/>
                </a:solidFill>
              </a:rPr>
              <a:t>7</a:t>
            </a:r>
            <a:r>
              <a:rPr lang="en-US" sz="2000" b="1" dirty="0">
                <a:solidFill>
                  <a:srgbClr val="002060"/>
                </a:solidFill>
              </a:rPr>
              <a:t>*25,4 + 2*1</a:t>
            </a:r>
            <a:r>
              <a:rPr lang="ru-RU" sz="2000" b="1" dirty="0">
                <a:solidFill>
                  <a:srgbClr val="002060"/>
                </a:solidFill>
              </a:rPr>
              <a:t>1</a:t>
            </a:r>
            <a:r>
              <a:rPr lang="en-US" sz="2000" b="1" dirty="0">
                <a:solidFill>
                  <a:srgbClr val="002060"/>
                </a:solidFill>
              </a:rPr>
              <a:t>7,5 =</a:t>
            </a:r>
            <a:r>
              <a:rPr lang="ru-RU" sz="2000" b="1" dirty="0">
                <a:solidFill>
                  <a:srgbClr val="002060"/>
                </a:solidFill>
              </a:rPr>
              <a:t>666,8 (мм)</a:t>
            </a:r>
            <a:r>
              <a:rPr lang="en-US" sz="2000" b="1" dirty="0">
                <a:solidFill>
                  <a:srgbClr val="002060"/>
                </a:solidFill>
              </a:rPr>
              <a:t>  </a:t>
            </a:r>
            <a:endParaRPr lang="ru-RU" sz="2000" b="1" dirty="0">
              <a:solidFill>
                <a:srgbClr val="002060"/>
              </a:solidFill>
            </a:endParaRPr>
          </a:p>
        </p:txBody>
      </p:sp>
      <mc:AlternateContent xmlns:mc="http://schemas.openxmlformats.org/markup-compatibility/2006" xmlns:a14="http://schemas.microsoft.com/office/drawing/2010/main">
        <mc:Choice Requires="a14">
          <p:sp>
            <p:nvSpPr>
              <p:cNvPr id="5" name="TextBox 4"/>
              <p:cNvSpPr txBox="1"/>
              <p:nvPr/>
            </p:nvSpPr>
            <p:spPr>
              <a:xfrm>
                <a:off x="292544" y="1735411"/>
                <a:ext cx="2279791" cy="1730282"/>
              </a:xfrm>
              <a:prstGeom prst="rect">
                <a:avLst/>
              </a:prstGeom>
              <a:noFill/>
            </p:spPr>
            <p:txBody>
              <a:bodyPr wrap="none" rtlCol="0">
                <a:spAutoFit/>
              </a:bodyPr>
              <a:lstStyle/>
              <a:p>
                <a:r>
                  <a:rPr lang="en-US" sz="2400" b="1" dirty="0">
                    <a:solidFill>
                      <a:srgbClr val="FF0000"/>
                    </a:solidFill>
                  </a:rPr>
                  <a:t>B = 2</a:t>
                </a:r>
                <a:r>
                  <a:rPr lang="ru-RU" sz="2400" b="1" dirty="0">
                    <a:solidFill>
                      <a:srgbClr val="FF0000"/>
                    </a:solidFill>
                  </a:rPr>
                  <a:t>0</a:t>
                </a:r>
                <a:r>
                  <a:rPr lang="en-US" sz="2400" b="1" dirty="0">
                    <a:solidFill>
                      <a:srgbClr val="FF0000"/>
                    </a:solidFill>
                  </a:rPr>
                  <a:t>5 </a:t>
                </a:r>
                <a:r>
                  <a:rPr lang="ru-RU" sz="2400" b="1" dirty="0">
                    <a:solidFill>
                      <a:srgbClr val="FF0000"/>
                    </a:solidFill>
                  </a:rPr>
                  <a:t>мм</a:t>
                </a:r>
                <a:endParaRPr lang="en-US" sz="2400" b="1" dirty="0">
                  <a:solidFill>
                    <a:srgbClr val="FF0000"/>
                  </a:solidFill>
                </a:endParaRPr>
              </a:p>
              <a:p>
                <a14:m>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𝑯</m:t>
                        </m:r>
                      </m:num>
                      <m:den>
                        <m:r>
                          <a:rPr lang="en-US" sz="2400" b="1" i="1" smtClean="0">
                            <a:solidFill>
                              <a:srgbClr val="FF0000"/>
                            </a:solidFill>
                            <a:latin typeface="Cambria Math" panose="02040503050406030204" pitchFamily="18" charset="0"/>
                          </a:rPr>
                          <m:t>𝑩</m:t>
                        </m:r>
                      </m:den>
                    </m:f>
                  </m:oMath>
                </a14:m>
                <a:r>
                  <a:rPr lang="en-US" sz="2400" b="1" dirty="0">
                    <a:solidFill>
                      <a:srgbClr val="FF0000"/>
                    </a:solidFill>
                  </a:rPr>
                  <a:t> = </a:t>
                </a:r>
                <a:r>
                  <a:rPr lang="ru-RU" sz="2400" b="1" dirty="0">
                    <a:solidFill>
                      <a:srgbClr val="FF0000"/>
                    </a:solidFill>
                  </a:rPr>
                  <a:t>55</a:t>
                </a:r>
                <a:r>
                  <a:rPr lang="en-US" sz="2400" b="1" dirty="0">
                    <a:solidFill>
                      <a:srgbClr val="FF0000"/>
                    </a:solidFill>
                  </a:rPr>
                  <a:t>%</a:t>
                </a:r>
              </a:p>
              <a:p>
                <a:r>
                  <a:rPr lang="en-US" sz="2400" b="1" dirty="0">
                    <a:solidFill>
                      <a:srgbClr val="FF0000"/>
                    </a:solidFill>
                  </a:rPr>
                  <a:t>R</a:t>
                </a:r>
                <a:r>
                  <a:rPr lang="ru-RU" sz="2400" b="1" dirty="0">
                    <a:solidFill>
                      <a:srgbClr val="FF0000"/>
                    </a:solidFill>
                  </a:rPr>
                  <a:t> - радиальная</a:t>
                </a:r>
                <a:endParaRPr lang="en-US" sz="2400" b="1" dirty="0">
                  <a:solidFill>
                    <a:srgbClr val="FF0000"/>
                  </a:solidFill>
                </a:endParaRPr>
              </a:p>
              <a:p>
                <a:r>
                  <a:rPr lang="en-US" sz="2400" b="1" dirty="0">
                    <a:solidFill>
                      <a:srgbClr val="FF0000"/>
                    </a:solidFill>
                  </a:rPr>
                  <a:t> d = </a:t>
                </a:r>
                <a:r>
                  <a:rPr lang="ru-RU" sz="2400" b="1" dirty="0">
                    <a:solidFill>
                      <a:srgbClr val="FF0000"/>
                    </a:solidFill>
                  </a:rPr>
                  <a:t>17 дюймов</a:t>
                </a:r>
                <a:r>
                  <a:rPr lang="en-US" sz="2400" b="1" dirty="0">
                    <a:solidFill>
                      <a:srgbClr val="FF0000"/>
                    </a:solidFill>
                  </a:rPr>
                  <a:t> </a:t>
                </a:r>
                <a:endParaRPr lang="ru-RU" sz="2400" b="1"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92544" y="1735411"/>
                <a:ext cx="2279791" cy="1730282"/>
              </a:xfrm>
              <a:prstGeom prst="rect">
                <a:avLst/>
              </a:prstGeom>
              <a:blipFill>
                <a:blip r:embed="rId4"/>
                <a:stretch>
                  <a:fillRect l="-4278" t="-2817" r="-267" b="-7042"/>
                </a:stretch>
              </a:blipFill>
            </p:spPr>
            <p:txBody>
              <a:bodyPr/>
              <a:lstStyle/>
              <a:p>
                <a:r>
                  <a:rPr lang="ru-RU">
                    <a:noFill/>
                  </a:rPr>
                  <a:t> </a:t>
                </a:r>
              </a:p>
            </p:txBody>
          </p:sp>
        </mc:Fallback>
      </mc:AlternateContent>
      <p:sp>
        <p:nvSpPr>
          <p:cNvPr id="6" name="TextBox 5"/>
          <p:cNvSpPr txBox="1"/>
          <p:nvPr/>
        </p:nvSpPr>
        <p:spPr>
          <a:xfrm>
            <a:off x="180174" y="3641770"/>
            <a:ext cx="4206601" cy="1015663"/>
          </a:xfrm>
          <a:prstGeom prst="rect">
            <a:avLst/>
          </a:prstGeom>
          <a:noFill/>
        </p:spPr>
        <p:txBody>
          <a:bodyPr wrap="none" rtlCol="0">
            <a:spAutoFit/>
          </a:bodyPr>
          <a:lstStyle/>
          <a:p>
            <a:r>
              <a:rPr lang="en-US" sz="2000" b="1" dirty="0">
                <a:solidFill>
                  <a:srgbClr val="002060"/>
                </a:solidFill>
              </a:rPr>
              <a:t>D = d + 2H</a:t>
            </a:r>
          </a:p>
          <a:p>
            <a:r>
              <a:rPr lang="en-US" sz="2000" b="1" dirty="0">
                <a:solidFill>
                  <a:srgbClr val="002060"/>
                </a:solidFill>
              </a:rPr>
              <a:t>H = B*0,</a:t>
            </a:r>
            <a:r>
              <a:rPr lang="ru-RU" sz="2000" b="1" dirty="0">
                <a:solidFill>
                  <a:srgbClr val="002060"/>
                </a:solidFill>
              </a:rPr>
              <a:t>55</a:t>
            </a:r>
            <a:r>
              <a:rPr lang="en-US" sz="2000" b="1" dirty="0">
                <a:solidFill>
                  <a:srgbClr val="002060"/>
                </a:solidFill>
              </a:rPr>
              <a:t> = 2</a:t>
            </a:r>
            <a:r>
              <a:rPr lang="ru-RU" sz="2000" b="1" dirty="0">
                <a:solidFill>
                  <a:srgbClr val="002060"/>
                </a:solidFill>
              </a:rPr>
              <a:t>0</a:t>
            </a:r>
            <a:r>
              <a:rPr lang="en-US" sz="2000" b="1" dirty="0">
                <a:solidFill>
                  <a:srgbClr val="002060"/>
                </a:solidFill>
              </a:rPr>
              <a:t>5 *0,</a:t>
            </a:r>
            <a:r>
              <a:rPr lang="ru-RU" sz="2000" b="1" dirty="0">
                <a:solidFill>
                  <a:srgbClr val="002060"/>
                </a:solidFill>
              </a:rPr>
              <a:t>55</a:t>
            </a:r>
            <a:r>
              <a:rPr lang="en-US" sz="2000" b="1" dirty="0">
                <a:solidFill>
                  <a:srgbClr val="002060"/>
                </a:solidFill>
              </a:rPr>
              <a:t> = </a:t>
            </a:r>
            <a:r>
              <a:rPr lang="ru-RU" sz="2000" b="1" dirty="0">
                <a:solidFill>
                  <a:srgbClr val="002060"/>
                </a:solidFill>
              </a:rPr>
              <a:t>112,75</a:t>
            </a:r>
            <a:r>
              <a:rPr lang="en-US" sz="2000" b="1" dirty="0">
                <a:solidFill>
                  <a:srgbClr val="002060"/>
                </a:solidFill>
              </a:rPr>
              <a:t> </a:t>
            </a:r>
            <a:r>
              <a:rPr lang="ru-RU" sz="2000" b="1" dirty="0">
                <a:solidFill>
                  <a:srgbClr val="002060"/>
                </a:solidFill>
              </a:rPr>
              <a:t>(мм)</a:t>
            </a:r>
            <a:endParaRPr lang="en-US" sz="2000" b="1" dirty="0">
              <a:solidFill>
                <a:srgbClr val="002060"/>
              </a:solidFill>
            </a:endParaRPr>
          </a:p>
          <a:p>
            <a:r>
              <a:rPr lang="en-US" sz="2000" b="1" dirty="0">
                <a:solidFill>
                  <a:srgbClr val="002060"/>
                </a:solidFill>
              </a:rPr>
              <a:t>D</a:t>
            </a:r>
            <a:r>
              <a:rPr lang="ru-RU" sz="2000" b="1" baseline="-25000" dirty="0">
                <a:solidFill>
                  <a:srgbClr val="002060"/>
                </a:solidFill>
              </a:rPr>
              <a:t>1</a:t>
            </a:r>
            <a:r>
              <a:rPr lang="en-US" sz="2000" b="1" dirty="0">
                <a:solidFill>
                  <a:srgbClr val="002060"/>
                </a:solidFill>
              </a:rPr>
              <a:t> = 1</a:t>
            </a:r>
            <a:r>
              <a:rPr lang="ru-RU" sz="2000" b="1" dirty="0">
                <a:solidFill>
                  <a:srgbClr val="002060"/>
                </a:solidFill>
              </a:rPr>
              <a:t>7</a:t>
            </a:r>
            <a:r>
              <a:rPr lang="en-US" sz="2000" b="1" dirty="0">
                <a:solidFill>
                  <a:srgbClr val="002060"/>
                </a:solidFill>
              </a:rPr>
              <a:t>*25,4 + 2*1</a:t>
            </a:r>
            <a:r>
              <a:rPr lang="ru-RU" sz="2000" b="1" dirty="0">
                <a:solidFill>
                  <a:srgbClr val="002060"/>
                </a:solidFill>
              </a:rPr>
              <a:t>12</a:t>
            </a:r>
            <a:r>
              <a:rPr lang="en-US" sz="2000" b="1" dirty="0">
                <a:solidFill>
                  <a:srgbClr val="002060"/>
                </a:solidFill>
              </a:rPr>
              <a:t>,</a:t>
            </a:r>
            <a:r>
              <a:rPr lang="ru-RU" sz="2000" b="1" dirty="0">
                <a:solidFill>
                  <a:srgbClr val="002060"/>
                </a:solidFill>
              </a:rPr>
              <a:t>7</a:t>
            </a:r>
            <a:r>
              <a:rPr lang="en-US" sz="2000" b="1" dirty="0">
                <a:solidFill>
                  <a:srgbClr val="002060"/>
                </a:solidFill>
              </a:rPr>
              <a:t>5 =</a:t>
            </a:r>
            <a:r>
              <a:rPr lang="ru-RU" sz="2000" b="1" dirty="0">
                <a:solidFill>
                  <a:srgbClr val="002060"/>
                </a:solidFill>
              </a:rPr>
              <a:t>657,3 (мм)</a:t>
            </a:r>
            <a:r>
              <a:rPr lang="en-US" sz="2000" b="1" dirty="0">
                <a:solidFill>
                  <a:srgbClr val="002060"/>
                </a:solidFill>
              </a:rPr>
              <a:t>  </a:t>
            </a:r>
            <a:endParaRPr lang="ru-RU" sz="2000" b="1" dirty="0">
              <a:solidFill>
                <a:srgbClr val="002060"/>
              </a:solidFill>
            </a:endParaRPr>
          </a:p>
        </p:txBody>
      </p:sp>
      <p:sp>
        <p:nvSpPr>
          <p:cNvPr id="7" name="TextBox 6"/>
          <p:cNvSpPr txBox="1"/>
          <p:nvPr/>
        </p:nvSpPr>
        <p:spPr>
          <a:xfrm>
            <a:off x="2462593" y="5086228"/>
            <a:ext cx="4326826" cy="830997"/>
          </a:xfrm>
          <a:prstGeom prst="rect">
            <a:avLst/>
          </a:prstGeom>
          <a:noFill/>
        </p:spPr>
        <p:txBody>
          <a:bodyPr wrap="none" rtlCol="0">
            <a:spAutoFit/>
          </a:bodyPr>
          <a:lstStyle/>
          <a:p>
            <a:r>
              <a:rPr lang="en-US" sz="2400" dirty="0"/>
              <a:t>D</a:t>
            </a:r>
            <a:r>
              <a:rPr lang="en-US" sz="2400" baseline="-25000" dirty="0"/>
              <a:t>2</a:t>
            </a:r>
            <a:r>
              <a:rPr lang="en-US" sz="2400" dirty="0"/>
              <a:t> –D</a:t>
            </a:r>
            <a:r>
              <a:rPr lang="en-US" sz="2400" baseline="-25000" dirty="0"/>
              <a:t>1</a:t>
            </a:r>
            <a:r>
              <a:rPr lang="en-US" sz="2400" dirty="0"/>
              <a:t> = </a:t>
            </a:r>
            <a:r>
              <a:rPr lang="ru-RU" sz="2400" dirty="0"/>
              <a:t>666,8 – 657,3 = 9,5 (мм)</a:t>
            </a:r>
            <a:endParaRPr lang="en-US" sz="2400" dirty="0"/>
          </a:p>
          <a:p>
            <a:r>
              <a:rPr lang="en-US" sz="2400" dirty="0"/>
              <a:t>R = D/2 = 9,5/2 = 4,75 </a:t>
            </a:r>
            <a:r>
              <a:rPr lang="ru-RU" sz="2400" dirty="0"/>
              <a:t>(мм)</a:t>
            </a:r>
            <a:endParaRPr lang="en-US" sz="2400" dirty="0"/>
          </a:p>
        </p:txBody>
      </p:sp>
      <p:sp>
        <p:nvSpPr>
          <p:cNvPr id="8" name="TextBox 7"/>
          <p:cNvSpPr txBox="1"/>
          <p:nvPr/>
        </p:nvSpPr>
        <p:spPr>
          <a:xfrm>
            <a:off x="6694332" y="6158044"/>
            <a:ext cx="1641027" cy="461665"/>
          </a:xfrm>
          <a:prstGeom prst="rect">
            <a:avLst/>
          </a:prstGeom>
          <a:noFill/>
        </p:spPr>
        <p:txBody>
          <a:bodyPr wrap="none" rtlCol="0">
            <a:spAutoFit/>
          </a:bodyPr>
          <a:lstStyle/>
          <a:p>
            <a:r>
              <a:rPr lang="ru-RU" sz="2400" b="1" dirty="0"/>
              <a:t>Ответ: 4,75</a:t>
            </a:r>
          </a:p>
        </p:txBody>
      </p:sp>
      <p:sp>
        <p:nvSpPr>
          <p:cNvPr id="9" name="TextBox 8"/>
          <p:cNvSpPr txBox="1"/>
          <p:nvPr/>
        </p:nvSpPr>
        <p:spPr>
          <a:xfrm>
            <a:off x="467544" y="290918"/>
            <a:ext cx="1252266"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Задание 2</a:t>
            </a:r>
          </a:p>
        </p:txBody>
      </p:sp>
    </p:spTree>
    <p:extLst>
      <p:ext uri="{BB962C8B-B14F-4D97-AF65-F5344CB8AC3E}">
        <p14:creationId xmlns:p14="http://schemas.microsoft.com/office/powerpoint/2010/main" val="2092506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5287" t="58137" r="42534" b="37553"/>
          <a:stretch/>
        </p:blipFill>
        <p:spPr>
          <a:xfrm>
            <a:off x="179512" y="1052737"/>
            <a:ext cx="8770574" cy="504056"/>
          </a:xfrm>
          <a:prstGeom prst="rect">
            <a:avLst/>
          </a:prstGeom>
        </p:spPr>
      </p:pic>
      <p:pic>
        <p:nvPicPr>
          <p:cNvPr id="3" name="Рисунок 2"/>
          <p:cNvPicPr>
            <a:picLocks noChangeAspect="1"/>
          </p:cNvPicPr>
          <p:nvPr/>
        </p:nvPicPr>
        <p:blipFill rotWithShape="1">
          <a:blip r:embed="rId2"/>
          <a:srcRect l="14318" t="22798" r="39139" b="69445"/>
          <a:stretch/>
        </p:blipFill>
        <p:spPr>
          <a:xfrm>
            <a:off x="331482" y="1761368"/>
            <a:ext cx="8448937" cy="998743"/>
          </a:xfrm>
          <a:prstGeom prst="rect">
            <a:avLst/>
          </a:prstGeom>
        </p:spPr>
      </p:pic>
      <p:cxnSp>
        <p:nvCxnSpPr>
          <p:cNvPr id="5" name="Прямая соединительная линия 4"/>
          <p:cNvCxnSpPr/>
          <p:nvPr/>
        </p:nvCxnSpPr>
        <p:spPr>
          <a:xfrm>
            <a:off x="571507" y="2132856"/>
            <a:ext cx="82089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331482" y="2420888"/>
            <a:ext cx="1063318"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683568" y="3377021"/>
                <a:ext cx="2279791" cy="1730282"/>
              </a:xfrm>
              <a:prstGeom prst="rect">
                <a:avLst/>
              </a:prstGeom>
              <a:noFill/>
            </p:spPr>
            <p:txBody>
              <a:bodyPr wrap="none" rtlCol="0">
                <a:spAutoFit/>
              </a:bodyPr>
              <a:lstStyle/>
              <a:p>
                <a:r>
                  <a:rPr lang="en-US" sz="2400" b="1" dirty="0">
                    <a:solidFill>
                      <a:srgbClr val="FF0000"/>
                    </a:solidFill>
                  </a:rPr>
                  <a:t>B = 2</a:t>
                </a:r>
                <a:r>
                  <a:rPr lang="ru-RU" sz="2400" b="1" dirty="0">
                    <a:solidFill>
                      <a:srgbClr val="FF0000"/>
                    </a:solidFill>
                  </a:rPr>
                  <a:t>1</a:t>
                </a:r>
                <a:r>
                  <a:rPr lang="en-US" sz="2400" b="1" dirty="0">
                    <a:solidFill>
                      <a:srgbClr val="FF0000"/>
                    </a:solidFill>
                  </a:rPr>
                  <a:t>5 </a:t>
                </a:r>
                <a:r>
                  <a:rPr lang="ru-RU" sz="2400" b="1" dirty="0">
                    <a:solidFill>
                      <a:srgbClr val="FF0000"/>
                    </a:solidFill>
                  </a:rPr>
                  <a:t>мм</a:t>
                </a:r>
                <a:endParaRPr lang="en-US" sz="2400" b="1" dirty="0">
                  <a:solidFill>
                    <a:srgbClr val="FF0000"/>
                  </a:solidFill>
                </a:endParaRPr>
              </a:p>
              <a:p>
                <a14:m>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𝑯</m:t>
                        </m:r>
                      </m:num>
                      <m:den>
                        <m:r>
                          <a:rPr lang="en-US" sz="2400" b="1" i="1" smtClean="0">
                            <a:solidFill>
                              <a:srgbClr val="FF0000"/>
                            </a:solidFill>
                            <a:latin typeface="Cambria Math" panose="02040503050406030204" pitchFamily="18" charset="0"/>
                          </a:rPr>
                          <m:t>𝑩</m:t>
                        </m:r>
                      </m:den>
                    </m:f>
                  </m:oMath>
                </a14:m>
                <a:r>
                  <a:rPr lang="en-US" sz="2400" b="1" dirty="0">
                    <a:solidFill>
                      <a:srgbClr val="FF0000"/>
                    </a:solidFill>
                  </a:rPr>
                  <a:t> = </a:t>
                </a:r>
                <a:r>
                  <a:rPr lang="ru-RU" sz="2400" b="1" dirty="0">
                    <a:solidFill>
                      <a:srgbClr val="FF0000"/>
                    </a:solidFill>
                  </a:rPr>
                  <a:t>60</a:t>
                </a:r>
                <a:r>
                  <a:rPr lang="en-US" sz="2400" b="1" dirty="0">
                    <a:solidFill>
                      <a:srgbClr val="FF0000"/>
                    </a:solidFill>
                  </a:rPr>
                  <a:t>%</a:t>
                </a:r>
              </a:p>
              <a:p>
                <a:r>
                  <a:rPr lang="en-US" sz="2400" b="1" dirty="0">
                    <a:solidFill>
                      <a:srgbClr val="FF0000"/>
                    </a:solidFill>
                  </a:rPr>
                  <a:t>R</a:t>
                </a:r>
                <a:r>
                  <a:rPr lang="ru-RU" sz="2400" b="1" dirty="0">
                    <a:solidFill>
                      <a:srgbClr val="FF0000"/>
                    </a:solidFill>
                  </a:rPr>
                  <a:t> - радиальная</a:t>
                </a:r>
                <a:endParaRPr lang="en-US" sz="2400" b="1" dirty="0">
                  <a:solidFill>
                    <a:srgbClr val="FF0000"/>
                  </a:solidFill>
                </a:endParaRPr>
              </a:p>
              <a:p>
                <a:r>
                  <a:rPr lang="en-US" sz="2400" b="1" dirty="0">
                    <a:solidFill>
                      <a:srgbClr val="FF0000"/>
                    </a:solidFill>
                  </a:rPr>
                  <a:t> d = </a:t>
                </a:r>
                <a:r>
                  <a:rPr lang="ru-RU" sz="2400" b="1" dirty="0">
                    <a:solidFill>
                      <a:srgbClr val="FF0000"/>
                    </a:solidFill>
                  </a:rPr>
                  <a:t>16 дюймов</a:t>
                </a:r>
                <a:r>
                  <a:rPr lang="en-US" sz="2400" b="1" dirty="0">
                    <a:solidFill>
                      <a:srgbClr val="FF0000"/>
                    </a:solidFill>
                  </a:rPr>
                  <a:t> </a:t>
                </a:r>
                <a:endParaRPr lang="ru-RU" sz="2400" b="1"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83568" y="3377021"/>
                <a:ext cx="2279791" cy="1730282"/>
              </a:xfrm>
              <a:prstGeom prst="rect">
                <a:avLst/>
              </a:prstGeom>
              <a:blipFill>
                <a:blip r:embed="rId3"/>
                <a:stretch>
                  <a:fillRect l="-4011" t="-2817" r="-535" b="-7042"/>
                </a:stretch>
              </a:blipFill>
            </p:spPr>
            <p:txBody>
              <a:bodyPr/>
              <a:lstStyle/>
              <a:p>
                <a:r>
                  <a:rPr lang="ru-RU">
                    <a:noFill/>
                  </a:rPr>
                  <a:t> </a:t>
                </a:r>
              </a:p>
            </p:txBody>
          </p:sp>
        </mc:Fallback>
      </mc:AlternateContent>
      <p:sp>
        <p:nvSpPr>
          <p:cNvPr id="10" name="TextBox 9"/>
          <p:cNvSpPr txBox="1"/>
          <p:nvPr/>
        </p:nvSpPr>
        <p:spPr>
          <a:xfrm>
            <a:off x="4355976" y="3212976"/>
            <a:ext cx="3892412" cy="1883657"/>
          </a:xfrm>
          <a:prstGeom prst="rect">
            <a:avLst/>
          </a:prstGeom>
          <a:noFill/>
        </p:spPr>
        <p:txBody>
          <a:bodyPr wrap="none" rtlCol="0">
            <a:spAutoFit/>
          </a:bodyPr>
          <a:lstStyle/>
          <a:p>
            <a:pPr>
              <a:lnSpc>
                <a:spcPct val="150000"/>
              </a:lnSpc>
            </a:pPr>
            <a:r>
              <a:rPr lang="en-US" sz="2000" b="1" dirty="0">
                <a:solidFill>
                  <a:srgbClr val="002060"/>
                </a:solidFill>
                <a:latin typeface="Times New Roman" panose="02020603050405020304" pitchFamily="18" charset="0"/>
                <a:cs typeface="Times New Roman" panose="02020603050405020304" pitchFamily="18" charset="0"/>
              </a:rPr>
              <a:t>D = d + 2H</a:t>
            </a:r>
          </a:p>
          <a:p>
            <a:pPr>
              <a:lnSpc>
                <a:spcPct val="150000"/>
              </a:lnSpc>
            </a:pPr>
            <a:r>
              <a:rPr lang="en-US" sz="2000" b="1" dirty="0">
                <a:solidFill>
                  <a:srgbClr val="002060"/>
                </a:solidFill>
                <a:latin typeface="Times New Roman" panose="02020603050405020304" pitchFamily="18" charset="0"/>
                <a:cs typeface="Times New Roman" panose="02020603050405020304" pitchFamily="18" charset="0"/>
              </a:rPr>
              <a:t>H = B*0,</a:t>
            </a:r>
            <a:r>
              <a:rPr lang="ru-RU" sz="2000" b="1" dirty="0">
                <a:solidFill>
                  <a:srgbClr val="002060"/>
                </a:solidFill>
                <a:latin typeface="Times New Roman" panose="02020603050405020304" pitchFamily="18" charset="0"/>
                <a:cs typeface="Times New Roman" panose="02020603050405020304" pitchFamily="18" charset="0"/>
              </a:rPr>
              <a:t>6</a:t>
            </a:r>
            <a:r>
              <a:rPr lang="en-US" sz="2000" b="1" dirty="0">
                <a:solidFill>
                  <a:srgbClr val="002060"/>
                </a:solidFill>
                <a:latin typeface="Times New Roman" panose="02020603050405020304" pitchFamily="18" charset="0"/>
                <a:cs typeface="Times New Roman" panose="02020603050405020304" pitchFamily="18" charset="0"/>
              </a:rPr>
              <a:t> = 2</a:t>
            </a:r>
            <a:r>
              <a:rPr lang="ru-RU" sz="2000" b="1" dirty="0">
                <a:solidFill>
                  <a:srgbClr val="002060"/>
                </a:solidFill>
                <a:latin typeface="Times New Roman" panose="02020603050405020304" pitchFamily="18" charset="0"/>
                <a:cs typeface="Times New Roman" panose="02020603050405020304" pitchFamily="18" charset="0"/>
              </a:rPr>
              <a:t>1</a:t>
            </a:r>
            <a:r>
              <a:rPr lang="en-US" sz="2000" b="1" dirty="0">
                <a:solidFill>
                  <a:srgbClr val="002060"/>
                </a:solidFill>
                <a:latin typeface="Times New Roman" panose="02020603050405020304" pitchFamily="18" charset="0"/>
                <a:cs typeface="Times New Roman" panose="02020603050405020304" pitchFamily="18" charset="0"/>
              </a:rPr>
              <a:t>5 *0,</a:t>
            </a:r>
            <a:r>
              <a:rPr lang="ru-RU" sz="2000" b="1" dirty="0">
                <a:solidFill>
                  <a:srgbClr val="002060"/>
                </a:solidFill>
                <a:latin typeface="Times New Roman" panose="02020603050405020304" pitchFamily="18" charset="0"/>
                <a:cs typeface="Times New Roman" panose="02020603050405020304" pitchFamily="18" charset="0"/>
              </a:rPr>
              <a:t>6</a:t>
            </a:r>
            <a:r>
              <a:rPr lang="en-US" sz="2000" b="1" dirty="0">
                <a:solidFill>
                  <a:srgbClr val="002060"/>
                </a:solidFill>
                <a:latin typeface="Times New Roman" panose="02020603050405020304" pitchFamily="18" charset="0"/>
                <a:cs typeface="Times New Roman" panose="02020603050405020304" pitchFamily="18" charset="0"/>
              </a:rPr>
              <a:t> = </a:t>
            </a:r>
            <a:r>
              <a:rPr lang="ru-RU" sz="2000" b="1" dirty="0">
                <a:solidFill>
                  <a:srgbClr val="002060"/>
                </a:solidFill>
                <a:latin typeface="Times New Roman" panose="02020603050405020304" pitchFamily="18" charset="0"/>
                <a:cs typeface="Times New Roman" panose="02020603050405020304" pitchFamily="18" charset="0"/>
              </a:rPr>
              <a:t>129</a:t>
            </a:r>
            <a:r>
              <a:rPr lang="en-US" sz="2000" b="1" dirty="0">
                <a:solidFill>
                  <a:srgbClr val="002060"/>
                </a:solidFill>
                <a:latin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cs typeface="Times New Roman" panose="02020603050405020304" pitchFamily="18" charset="0"/>
              </a:rPr>
              <a:t>(мм)</a:t>
            </a:r>
            <a:endParaRPr lang="en-US" sz="20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2000" b="1" dirty="0">
                <a:solidFill>
                  <a:srgbClr val="002060"/>
                </a:solidFill>
                <a:latin typeface="Times New Roman" panose="02020603050405020304" pitchFamily="18" charset="0"/>
                <a:cs typeface="Times New Roman" panose="02020603050405020304" pitchFamily="18" charset="0"/>
              </a:rPr>
              <a:t>D = 1</a:t>
            </a:r>
            <a:r>
              <a:rPr lang="ru-RU" sz="2000" b="1" dirty="0">
                <a:solidFill>
                  <a:srgbClr val="002060"/>
                </a:solidFill>
                <a:latin typeface="Times New Roman" panose="02020603050405020304" pitchFamily="18" charset="0"/>
                <a:cs typeface="Times New Roman" panose="02020603050405020304" pitchFamily="18" charset="0"/>
              </a:rPr>
              <a:t>6</a:t>
            </a:r>
            <a:r>
              <a:rPr lang="en-US" sz="2000" b="1" dirty="0">
                <a:solidFill>
                  <a:srgbClr val="002060"/>
                </a:solidFill>
                <a:latin typeface="Times New Roman" panose="02020603050405020304" pitchFamily="18" charset="0"/>
                <a:cs typeface="Times New Roman" panose="02020603050405020304" pitchFamily="18" charset="0"/>
              </a:rPr>
              <a:t>*25,4 + 2*1</a:t>
            </a:r>
            <a:r>
              <a:rPr lang="ru-RU" sz="2000" b="1" dirty="0">
                <a:solidFill>
                  <a:srgbClr val="002060"/>
                </a:solidFill>
                <a:latin typeface="Times New Roman" panose="02020603050405020304" pitchFamily="18" charset="0"/>
                <a:cs typeface="Times New Roman" panose="02020603050405020304" pitchFamily="18" charset="0"/>
              </a:rPr>
              <a:t>29 </a:t>
            </a:r>
            <a:r>
              <a:rPr lang="en-US" sz="2000" b="1" dirty="0">
                <a:solidFill>
                  <a:srgbClr val="002060"/>
                </a:solidFill>
                <a:latin typeface="Times New Roman" panose="02020603050405020304" pitchFamily="18" charset="0"/>
                <a:cs typeface="Times New Roman" panose="02020603050405020304" pitchFamily="18" charset="0"/>
              </a:rPr>
              <a:t>=</a:t>
            </a:r>
            <a:r>
              <a:rPr lang="ru-RU" sz="2000" b="1" dirty="0">
                <a:solidFill>
                  <a:srgbClr val="002060"/>
                </a:solidFill>
                <a:latin typeface="Times New Roman" panose="02020603050405020304" pitchFamily="18" charset="0"/>
                <a:cs typeface="Times New Roman" panose="02020603050405020304" pitchFamily="18" charset="0"/>
              </a:rPr>
              <a:t> 664,4 (мм)</a:t>
            </a:r>
            <a:r>
              <a:rPr lang="en-US" sz="2000" b="1" dirty="0">
                <a:solidFill>
                  <a:srgbClr val="002060"/>
                </a:solidFill>
                <a:latin typeface="Times New Roman" panose="02020603050405020304" pitchFamily="18" charset="0"/>
                <a:cs typeface="Times New Roman" panose="02020603050405020304" pitchFamily="18" charset="0"/>
              </a:rPr>
              <a:t> </a:t>
            </a:r>
            <a:endParaRPr lang="ru-RU" sz="20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2000" b="1" dirty="0">
                <a:solidFill>
                  <a:srgbClr val="002060"/>
                </a:solidFill>
                <a:latin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cs typeface="Times New Roman" panose="02020603050405020304" pitchFamily="18" charset="0"/>
              </a:rPr>
              <a:t>664,4 мм = 66,44 см</a:t>
            </a:r>
          </a:p>
        </p:txBody>
      </p:sp>
      <p:sp>
        <p:nvSpPr>
          <p:cNvPr id="11" name="TextBox 10"/>
          <p:cNvSpPr txBox="1"/>
          <p:nvPr/>
        </p:nvSpPr>
        <p:spPr>
          <a:xfrm>
            <a:off x="5868144" y="5805264"/>
            <a:ext cx="1865447" cy="461665"/>
          </a:xfrm>
          <a:prstGeom prst="rect">
            <a:avLst/>
          </a:prstGeom>
          <a:noFill/>
        </p:spPr>
        <p:txBody>
          <a:bodyPr wrap="none" rtlCol="0">
            <a:spAutoFit/>
          </a:bodyPr>
          <a:lstStyle/>
          <a:p>
            <a:r>
              <a:rPr lang="ru-RU" sz="2400" b="1" dirty="0"/>
              <a:t>Ответ: 66,44 </a:t>
            </a:r>
          </a:p>
        </p:txBody>
      </p:sp>
      <p:sp>
        <p:nvSpPr>
          <p:cNvPr id="12" name="TextBox 11"/>
          <p:cNvSpPr txBox="1"/>
          <p:nvPr/>
        </p:nvSpPr>
        <p:spPr>
          <a:xfrm>
            <a:off x="467544" y="290918"/>
            <a:ext cx="1252266"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Задание 3</a:t>
            </a:r>
          </a:p>
        </p:txBody>
      </p:sp>
    </p:spTree>
    <p:extLst>
      <p:ext uri="{BB962C8B-B14F-4D97-AF65-F5344CB8AC3E}">
        <p14:creationId xmlns:p14="http://schemas.microsoft.com/office/powerpoint/2010/main" val="416571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18" t="10909" r="5008" b="46751"/>
          <a:stretch/>
        </p:blipFill>
        <p:spPr bwMode="auto">
          <a:xfrm>
            <a:off x="971600" y="836712"/>
            <a:ext cx="7148807" cy="195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51720" y="260648"/>
            <a:ext cx="5080045" cy="461665"/>
          </a:xfrm>
          <a:prstGeom prst="rect">
            <a:avLst/>
          </a:prstGeom>
          <a:noFill/>
        </p:spPr>
        <p:txBody>
          <a:bodyPr wrap="none" rtlCol="0">
            <a:spAutoFit/>
          </a:bodyPr>
          <a:lstStyle/>
          <a:p>
            <a:r>
              <a:rPr lang="ru-RU" sz="2400" b="1" dirty="0">
                <a:solidFill>
                  <a:srgbClr val="FF0000"/>
                </a:solidFill>
                <a:latin typeface="Times New Roman" panose="02020603050405020304" pitchFamily="18" charset="0"/>
                <a:cs typeface="Times New Roman" panose="02020603050405020304" pitchFamily="18" charset="0"/>
              </a:rPr>
              <a:t>Задача о земледельческих террасах</a:t>
            </a: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858" t="21993" r="27357" b="20750"/>
          <a:stretch/>
        </p:blipFill>
        <p:spPr bwMode="auto">
          <a:xfrm>
            <a:off x="3059832" y="2813164"/>
            <a:ext cx="5060575" cy="3410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287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4803" t="62446" r="39623" b="30658"/>
          <a:stretch/>
        </p:blipFill>
        <p:spPr>
          <a:xfrm>
            <a:off x="251520" y="763628"/>
            <a:ext cx="8784976" cy="747658"/>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73610" y="3551618"/>
                <a:ext cx="2279791" cy="1730282"/>
              </a:xfrm>
              <a:prstGeom prst="rect">
                <a:avLst/>
              </a:prstGeom>
              <a:noFill/>
            </p:spPr>
            <p:txBody>
              <a:bodyPr wrap="none" rtlCol="0">
                <a:spAutoFit/>
              </a:bodyPr>
              <a:lstStyle/>
              <a:p>
                <a:r>
                  <a:rPr lang="en-US" sz="2400" b="1" dirty="0">
                    <a:solidFill>
                      <a:srgbClr val="FF0000"/>
                    </a:solidFill>
                  </a:rPr>
                  <a:t>B = 2</a:t>
                </a:r>
                <a:r>
                  <a:rPr lang="ru-RU" sz="2400" b="1" dirty="0">
                    <a:solidFill>
                      <a:srgbClr val="FF0000"/>
                    </a:solidFill>
                  </a:rPr>
                  <a:t>2</a:t>
                </a:r>
                <a:r>
                  <a:rPr lang="en-US" sz="2400" b="1" dirty="0">
                    <a:solidFill>
                      <a:srgbClr val="FF0000"/>
                    </a:solidFill>
                  </a:rPr>
                  <a:t>5 </a:t>
                </a:r>
                <a:r>
                  <a:rPr lang="ru-RU" sz="2400" b="1" dirty="0">
                    <a:solidFill>
                      <a:srgbClr val="FF0000"/>
                    </a:solidFill>
                  </a:rPr>
                  <a:t>мм</a:t>
                </a:r>
                <a:endParaRPr lang="en-US" sz="2400" b="1" dirty="0">
                  <a:solidFill>
                    <a:srgbClr val="FF0000"/>
                  </a:solidFill>
                </a:endParaRPr>
              </a:p>
              <a:p>
                <a14:m>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𝑯</m:t>
                        </m:r>
                      </m:num>
                      <m:den>
                        <m:r>
                          <a:rPr lang="en-US" sz="2400" b="1" i="1" smtClean="0">
                            <a:solidFill>
                              <a:srgbClr val="FF0000"/>
                            </a:solidFill>
                            <a:latin typeface="Cambria Math" panose="02040503050406030204" pitchFamily="18" charset="0"/>
                          </a:rPr>
                          <m:t>𝑩</m:t>
                        </m:r>
                      </m:den>
                    </m:f>
                  </m:oMath>
                </a14:m>
                <a:r>
                  <a:rPr lang="en-US" sz="2400" b="1" dirty="0">
                    <a:solidFill>
                      <a:srgbClr val="FF0000"/>
                    </a:solidFill>
                  </a:rPr>
                  <a:t> = </a:t>
                </a:r>
                <a:r>
                  <a:rPr lang="ru-RU" sz="2400" b="1" dirty="0">
                    <a:solidFill>
                      <a:srgbClr val="FF0000"/>
                    </a:solidFill>
                  </a:rPr>
                  <a:t>50</a:t>
                </a:r>
                <a:r>
                  <a:rPr lang="en-US" sz="2400" b="1" dirty="0">
                    <a:solidFill>
                      <a:srgbClr val="FF0000"/>
                    </a:solidFill>
                  </a:rPr>
                  <a:t>%</a:t>
                </a:r>
              </a:p>
              <a:p>
                <a:r>
                  <a:rPr lang="en-US" sz="2400" b="1" dirty="0">
                    <a:solidFill>
                      <a:srgbClr val="FF0000"/>
                    </a:solidFill>
                  </a:rPr>
                  <a:t>R</a:t>
                </a:r>
                <a:r>
                  <a:rPr lang="ru-RU" sz="2400" b="1" dirty="0">
                    <a:solidFill>
                      <a:srgbClr val="FF0000"/>
                    </a:solidFill>
                  </a:rPr>
                  <a:t> - радиальная</a:t>
                </a:r>
                <a:endParaRPr lang="en-US" sz="2400" b="1" dirty="0">
                  <a:solidFill>
                    <a:srgbClr val="FF0000"/>
                  </a:solidFill>
                </a:endParaRPr>
              </a:p>
              <a:p>
                <a:r>
                  <a:rPr lang="en-US" sz="2400" b="1" dirty="0">
                    <a:solidFill>
                      <a:srgbClr val="FF0000"/>
                    </a:solidFill>
                  </a:rPr>
                  <a:t> d = </a:t>
                </a:r>
                <a:r>
                  <a:rPr lang="ru-RU" sz="2400" b="1" dirty="0">
                    <a:solidFill>
                      <a:srgbClr val="FF0000"/>
                    </a:solidFill>
                  </a:rPr>
                  <a:t>17 дюймов</a:t>
                </a:r>
                <a:r>
                  <a:rPr lang="en-US" sz="2400" b="1" dirty="0">
                    <a:solidFill>
                      <a:srgbClr val="FF0000"/>
                    </a:solidFill>
                  </a:rPr>
                  <a:t> </a:t>
                </a:r>
                <a:endParaRPr lang="ru-RU" sz="2400" b="1"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73610" y="3551618"/>
                <a:ext cx="2279791" cy="1730282"/>
              </a:xfrm>
              <a:prstGeom prst="rect">
                <a:avLst/>
              </a:prstGeom>
              <a:blipFill>
                <a:blip r:embed="rId3"/>
                <a:stretch>
                  <a:fillRect l="-4278" t="-2827" r="-267" b="-7420"/>
                </a:stretch>
              </a:blipFill>
            </p:spPr>
            <p:txBody>
              <a:bodyPr/>
              <a:lstStyle/>
              <a:p>
                <a:r>
                  <a:rPr lang="ru-RU">
                    <a:noFill/>
                  </a:rPr>
                  <a:t> </a:t>
                </a:r>
              </a:p>
            </p:txBody>
          </p:sp>
        </mc:Fallback>
      </mc:AlternateContent>
      <p:sp>
        <p:nvSpPr>
          <p:cNvPr id="5" name="TextBox 4"/>
          <p:cNvSpPr txBox="1"/>
          <p:nvPr/>
        </p:nvSpPr>
        <p:spPr>
          <a:xfrm>
            <a:off x="3995936" y="3958461"/>
            <a:ext cx="4120039" cy="1323439"/>
          </a:xfrm>
          <a:prstGeom prst="rect">
            <a:avLst/>
          </a:prstGeom>
          <a:noFill/>
        </p:spPr>
        <p:txBody>
          <a:bodyPr wrap="non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D = d + 2H</a:t>
            </a:r>
          </a:p>
          <a:p>
            <a:r>
              <a:rPr lang="en-US" sz="2000" b="1" dirty="0">
                <a:solidFill>
                  <a:srgbClr val="002060"/>
                </a:solidFill>
                <a:latin typeface="Times New Roman" panose="02020603050405020304" pitchFamily="18" charset="0"/>
                <a:cs typeface="Times New Roman" panose="02020603050405020304" pitchFamily="18" charset="0"/>
              </a:rPr>
              <a:t>H = B*0,</a:t>
            </a:r>
            <a:r>
              <a:rPr lang="ru-RU" sz="2000" b="1" dirty="0">
                <a:solidFill>
                  <a:srgbClr val="002060"/>
                </a:solidFill>
                <a:latin typeface="Times New Roman" panose="02020603050405020304" pitchFamily="18" charset="0"/>
                <a:cs typeface="Times New Roman" panose="02020603050405020304" pitchFamily="18" charset="0"/>
              </a:rPr>
              <a:t>5</a:t>
            </a:r>
            <a:r>
              <a:rPr lang="en-US" sz="2000" b="1" dirty="0">
                <a:solidFill>
                  <a:srgbClr val="002060"/>
                </a:solidFill>
                <a:latin typeface="Times New Roman" panose="02020603050405020304" pitchFamily="18" charset="0"/>
                <a:cs typeface="Times New Roman" panose="02020603050405020304" pitchFamily="18" charset="0"/>
              </a:rPr>
              <a:t> = 2</a:t>
            </a:r>
            <a:r>
              <a:rPr lang="ru-RU" sz="2000" b="1" dirty="0">
                <a:solidFill>
                  <a:srgbClr val="002060"/>
                </a:solidFill>
                <a:latin typeface="Times New Roman" panose="02020603050405020304" pitchFamily="18" charset="0"/>
                <a:cs typeface="Times New Roman" panose="02020603050405020304" pitchFamily="18" charset="0"/>
              </a:rPr>
              <a:t>2</a:t>
            </a:r>
            <a:r>
              <a:rPr lang="en-US" sz="2000" b="1" dirty="0">
                <a:solidFill>
                  <a:srgbClr val="002060"/>
                </a:solidFill>
                <a:latin typeface="Times New Roman" panose="02020603050405020304" pitchFamily="18" charset="0"/>
                <a:cs typeface="Times New Roman" panose="02020603050405020304" pitchFamily="18" charset="0"/>
              </a:rPr>
              <a:t>5 *0,</a:t>
            </a:r>
            <a:r>
              <a:rPr lang="ru-RU" sz="2000" b="1" dirty="0">
                <a:solidFill>
                  <a:srgbClr val="002060"/>
                </a:solidFill>
                <a:latin typeface="Times New Roman" panose="02020603050405020304" pitchFamily="18" charset="0"/>
                <a:cs typeface="Times New Roman" panose="02020603050405020304" pitchFamily="18" charset="0"/>
              </a:rPr>
              <a:t>5</a:t>
            </a:r>
            <a:r>
              <a:rPr lang="en-US" sz="2000" b="1" dirty="0">
                <a:solidFill>
                  <a:srgbClr val="002060"/>
                </a:solidFill>
                <a:latin typeface="Times New Roman" panose="02020603050405020304" pitchFamily="18" charset="0"/>
                <a:cs typeface="Times New Roman" panose="02020603050405020304" pitchFamily="18" charset="0"/>
              </a:rPr>
              <a:t> = </a:t>
            </a:r>
            <a:r>
              <a:rPr lang="ru-RU" sz="2000" b="1" dirty="0">
                <a:solidFill>
                  <a:srgbClr val="002060"/>
                </a:solidFill>
                <a:latin typeface="Times New Roman" panose="02020603050405020304" pitchFamily="18" charset="0"/>
                <a:cs typeface="Times New Roman" panose="02020603050405020304" pitchFamily="18" charset="0"/>
              </a:rPr>
              <a:t>112,5</a:t>
            </a:r>
            <a:r>
              <a:rPr lang="en-US" sz="2000" b="1" dirty="0">
                <a:solidFill>
                  <a:srgbClr val="002060"/>
                </a:solidFill>
                <a:latin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cs typeface="Times New Roman" panose="02020603050405020304" pitchFamily="18" charset="0"/>
              </a:rPr>
              <a:t>(мм)</a:t>
            </a:r>
            <a:endParaRPr lang="en-US" sz="2000" b="1" dirty="0">
              <a:solidFill>
                <a:srgbClr val="002060"/>
              </a:solidFill>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D</a:t>
            </a:r>
            <a:r>
              <a:rPr lang="ru-RU" sz="2000" b="1" baseline="-25000" dirty="0">
                <a:solidFill>
                  <a:srgbClr val="002060"/>
                </a:solidFill>
                <a:latin typeface="Times New Roman" panose="02020603050405020304" pitchFamily="18" charset="0"/>
                <a:cs typeface="Times New Roman" panose="02020603050405020304" pitchFamily="18" charset="0"/>
              </a:rPr>
              <a:t>2</a:t>
            </a:r>
            <a:r>
              <a:rPr lang="en-US" sz="2000" b="1" dirty="0">
                <a:solidFill>
                  <a:srgbClr val="002060"/>
                </a:solidFill>
                <a:latin typeface="Times New Roman" panose="02020603050405020304" pitchFamily="18" charset="0"/>
                <a:cs typeface="Times New Roman" panose="02020603050405020304" pitchFamily="18" charset="0"/>
              </a:rPr>
              <a:t> = 1</a:t>
            </a:r>
            <a:r>
              <a:rPr lang="ru-RU" sz="2000" b="1" dirty="0">
                <a:solidFill>
                  <a:srgbClr val="002060"/>
                </a:solidFill>
                <a:latin typeface="Times New Roman" panose="02020603050405020304" pitchFamily="18" charset="0"/>
                <a:cs typeface="Times New Roman" panose="02020603050405020304" pitchFamily="18" charset="0"/>
              </a:rPr>
              <a:t>7</a:t>
            </a:r>
            <a:r>
              <a:rPr lang="en-US" sz="2000" b="1" dirty="0">
                <a:solidFill>
                  <a:srgbClr val="002060"/>
                </a:solidFill>
                <a:latin typeface="Times New Roman" panose="02020603050405020304" pitchFamily="18" charset="0"/>
                <a:cs typeface="Times New Roman" panose="02020603050405020304" pitchFamily="18" charset="0"/>
              </a:rPr>
              <a:t>*25,4 + 2*1</a:t>
            </a:r>
            <a:r>
              <a:rPr lang="ru-RU" sz="2000" b="1" dirty="0">
                <a:solidFill>
                  <a:srgbClr val="002060"/>
                </a:solidFill>
                <a:latin typeface="Times New Roman" panose="02020603050405020304" pitchFamily="18" charset="0"/>
                <a:cs typeface="Times New Roman" panose="02020603050405020304" pitchFamily="18" charset="0"/>
              </a:rPr>
              <a:t>12,5 </a:t>
            </a:r>
            <a:r>
              <a:rPr lang="en-US" sz="2000" b="1" dirty="0">
                <a:solidFill>
                  <a:srgbClr val="002060"/>
                </a:solidFill>
                <a:latin typeface="Times New Roman" panose="02020603050405020304" pitchFamily="18" charset="0"/>
                <a:cs typeface="Times New Roman" panose="02020603050405020304" pitchFamily="18" charset="0"/>
              </a:rPr>
              <a:t>=</a:t>
            </a:r>
            <a:r>
              <a:rPr lang="ru-RU" sz="2000" b="1" dirty="0">
                <a:solidFill>
                  <a:srgbClr val="002060"/>
                </a:solidFill>
                <a:latin typeface="Times New Roman" panose="02020603050405020304" pitchFamily="18" charset="0"/>
                <a:cs typeface="Times New Roman" panose="02020603050405020304" pitchFamily="18" charset="0"/>
              </a:rPr>
              <a:t> 656,8 (мм)</a:t>
            </a:r>
            <a:r>
              <a:rPr lang="en-US" sz="2000" b="1" dirty="0">
                <a:solidFill>
                  <a:srgbClr val="002060"/>
                </a:solidFill>
                <a:latin typeface="Times New Roman" panose="02020603050405020304" pitchFamily="18" charset="0"/>
                <a:cs typeface="Times New Roman" panose="02020603050405020304" pitchFamily="18" charset="0"/>
              </a:rPr>
              <a:t> </a:t>
            </a:r>
            <a:endParaRPr lang="ru-RU" sz="2000" b="1" dirty="0">
              <a:solidFill>
                <a:srgbClr val="002060"/>
              </a:solidFill>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 </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105048" y="1954370"/>
            <a:ext cx="3977371" cy="1015663"/>
          </a:xfrm>
          <a:prstGeom prst="rect">
            <a:avLst/>
          </a:prstGeom>
          <a:noFill/>
        </p:spPr>
        <p:txBody>
          <a:bodyPr wrap="non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D = d + 2H</a:t>
            </a:r>
          </a:p>
          <a:p>
            <a:r>
              <a:rPr lang="en-US" sz="2000" b="1" dirty="0">
                <a:solidFill>
                  <a:srgbClr val="002060"/>
                </a:solidFill>
                <a:latin typeface="Times New Roman" panose="02020603050405020304" pitchFamily="18" charset="0"/>
                <a:cs typeface="Times New Roman" panose="02020603050405020304" pitchFamily="18" charset="0"/>
              </a:rPr>
              <a:t>H = B*0,</a:t>
            </a:r>
            <a:r>
              <a:rPr lang="ru-RU" sz="2000" b="1" dirty="0">
                <a:solidFill>
                  <a:srgbClr val="002060"/>
                </a:solidFill>
                <a:latin typeface="Times New Roman" panose="02020603050405020304" pitchFamily="18" charset="0"/>
                <a:cs typeface="Times New Roman" panose="02020603050405020304" pitchFamily="18" charset="0"/>
              </a:rPr>
              <a:t>6</a:t>
            </a:r>
            <a:r>
              <a:rPr lang="en-US" sz="2000" b="1" dirty="0">
                <a:solidFill>
                  <a:srgbClr val="002060"/>
                </a:solidFill>
                <a:latin typeface="Times New Roman" panose="02020603050405020304" pitchFamily="18" charset="0"/>
                <a:cs typeface="Times New Roman" panose="02020603050405020304" pitchFamily="18" charset="0"/>
              </a:rPr>
              <a:t> = 2</a:t>
            </a:r>
            <a:r>
              <a:rPr lang="ru-RU" sz="2000" b="1" dirty="0">
                <a:solidFill>
                  <a:srgbClr val="002060"/>
                </a:solidFill>
                <a:latin typeface="Times New Roman" panose="02020603050405020304" pitchFamily="18" charset="0"/>
                <a:cs typeface="Times New Roman" panose="02020603050405020304" pitchFamily="18" charset="0"/>
              </a:rPr>
              <a:t>1</a:t>
            </a:r>
            <a:r>
              <a:rPr lang="en-US" sz="2000" b="1" dirty="0">
                <a:solidFill>
                  <a:srgbClr val="002060"/>
                </a:solidFill>
                <a:latin typeface="Times New Roman" panose="02020603050405020304" pitchFamily="18" charset="0"/>
                <a:cs typeface="Times New Roman" panose="02020603050405020304" pitchFamily="18" charset="0"/>
              </a:rPr>
              <a:t>5 *0,</a:t>
            </a:r>
            <a:r>
              <a:rPr lang="ru-RU" sz="2000" b="1" dirty="0">
                <a:solidFill>
                  <a:srgbClr val="002060"/>
                </a:solidFill>
                <a:latin typeface="Times New Roman" panose="02020603050405020304" pitchFamily="18" charset="0"/>
                <a:cs typeface="Times New Roman" panose="02020603050405020304" pitchFamily="18" charset="0"/>
              </a:rPr>
              <a:t>6</a:t>
            </a:r>
            <a:r>
              <a:rPr lang="en-US" sz="2000" b="1" dirty="0">
                <a:solidFill>
                  <a:srgbClr val="002060"/>
                </a:solidFill>
                <a:latin typeface="Times New Roman" panose="02020603050405020304" pitchFamily="18" charset="0"/>
                <a:cs typeface="Times New Roman" panose="02020603050405020304" pitchFamily="18" charset="0"/>
              </a:rPr>
              <a:t> = </a:t>
            </a:r>
            <a:r>
              <a:rPr lang="ru-RU" sz="2000" b="1" dirty="0">
                <a:solidFill>
                  <a:srgbClr val="002060"/>
                </a:solidFill>
                <a:latin typeface="Times New Roman" panose="02020603050405020304" pitchFamily="18" charset="0"/>
                <a:cs typeface="Times New Roman" panose="02020603050405020304" pitchFamily="18" charset="0"/>
              </a:rPr>
              <a:t>129</a:t>
            </a:r>
            <a:r>
              <a:rPr lang="en-US" sz="2000" b="1" dirty="0">
                <a:solidFill>
                  <a:srgbClr val="002060"/>
                </a:solidFill>
                <a:latin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cs typeface="Times New Roman" panose="02020603050405020304" pitchFamily="18" charset="0"/>
              </a:rPr>
              <a:t>(мм)</a:t>
            </a:r>
            <a:endParaRPr lang="en-US" sz="2000" b="1" dirty="0">
              <a:solidFill>
                <a:srgbClr val="002060"/>
              </a:solidFill>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D</a:t>
            </a:r>
            <a:r>
              <a:rPr lang="ru-RU" sz="2000" b="1" baseline="-25000" dirty="0">
                <a:solidFill>
                  <a:srgbClr val="002060"/>
                </a:solidFill>
                <a:latin typeface="Times New Roman" panose="02020603050405020304" pitchFamily="18" charset="0"/>
                <a:cs typeface="Times New Roman" panose="02020603050405020304" pitchFamily="18" charset="0"/>
              </a:rPr>
              <a:t>1</a:t>
            </a:r>
            <a:r>
              <a:rPr lang="en-US" sz="2000" b="1" dirty="0">
                <a:solidFill>
                  <a:srgbClr val="002060"/>
                </a:solidFill>
                <a:latin typeface="Times New Roman" panose="02020603050405020304" pitchFamily="18" charset="0"/>
                <a:cs typeface="Times New Roman" panose="02020603050405020304" pitchFamily="18" charset="0"/>
              </a:rPr>
              <a:t> = 1</a:t>
            </a:r>
            <a:r>
              <a:rPr lang="ru-RU" sz="2000" b="1" dirty="0">
                <a:solidFill>
                  <a:srgbClr val="002060"/>
                </a:solidFill>
                <a:latin typeface="Times New Roman" panose="02020603050405020304" pitchFamily="18" charset="0"/>
                <a:cs typeface="Times New Roman" panose="02020603050405020304" pitchFamily="18" charset="0"/>
              </a:rPr>
              <a:t>6</a:t>
            </a:r>
            <a:r>
              <a:rPr lang="en-US" sz="2000" b="1" dirty="0">
                <a:solidFill>
                  <a:srgbClr val="002060"/>
                </a:solidFill>
                <a:latin typeface="Times New Roman" panose="02020603050405020304" pitchFamily="18" charset="0"/>
                <a:cs typeface="Times New Roman" panose="02020603050405020304" pitchFamily="18" charset="0"/>
              </a:rPr>
              <a:t>*25,4 + 2*1</a:t>
            </a:r>
            <a:r>
              <a:rPr lang="ru-RU" sz="2000" b="1" dirty="0">
                <a:solidFill>
                  <a:srgbClr val="002060"/>
                </a:solidFill>
                <a:latin typeface="Times New Roman" panose="02020603050405020304" pitchFamily="18" charset="0"/>
                <a:cs typeface="Times New Roman" panose="02020603050405020304" pitchFamily="18" charset="0"/>
              </a:rPr>
              <a:t>29 </a:t>
            </a:r>
            <a:r>
              <a:rPr lang="en-US" sz="2000" b="1" dirty="0">
                <a:solidFill>
                  <a:srgbClr val="002060"/>
                </a:solidFill>
                <a:latin typeface="Times New Roman" panose="02020603050405020304" pitchFamily="18" charset="0"/>
                <a:cs typeface="Times New Roman" panose="02020603050405020304" pitchFamily="18" charset="0"/>
              </a:rPr>
              <a:t>=</a:t>
            </a:r>
            <a:r>
              <a:rPr lang="ru-RU" sz="2000" b="1" dirty="0">
                <a:solidFill>
                  <a:srgbClr val="002060"/>
                </a:solidFill>
                <a:latin typeface="Times New Roman" panose="02020603050405020304" pitchFamily="18" charset="0"/>
                <a:cs typeface="Times New Roman" panose="02020603050405020304" pitchFamily="18" charset="0"/>
              </a:rPr>
              <a:t> 664,4 (мм)</a:t>
            </a:r>
            <a:r>
              <a:rPr lang="en-US" sz="2000" b="1" dirty="0">
                <a:solidFill>
                  <a:srgbClr val="002060"/>
                </a:solidFill>
                <a:latin typeface="Times New Roman" panose="02020603050405020304" pitchFamily="18" charset="0"/>
                <a:cs typeface="Times New Roman" panose="02020603050405020304" pitchFamily="18" charset="0"/>
              </a:rPr>
              <a:t> </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71598" y="2092869"/>
            <a:ext cx="1283813" cy="369332"/>
          </a:xfrm>
          <a:prstGeom prst="rect">
            <a:avLst/>
          </a:prstGeom>
          <a:noFill/>
        </p:spPr>
        <p:txBody>
          <a:bodyPr wrap="none" rtlCol="0">
            <a:spAutoFit/>
          </a:bodyPr>
          <a:lstStyle/>
          <a:p>
            <a:r>
              <a:rPr lang="ru-RU" dirty="0"/>
              <a:t>На заводе: </a:t>
            </a:r>
          </a:p>
        </p:txBody>
      </p:sp>
      <p:sp>
        <p:nvSpPr>
          <p:cNvPr id="8" name="TextBox 7"/>
          <p:cNvSpPr txBox="1"/>
          <p:nvPr/>
        </p:nvSpPr>
        <p:spPr>
          <a:xfrm>
            <a:off x="539552" y="3091825"/>
            <a:ext cx="1462260" cy="369332"/>
          </a:xfrm>
          <a:prstGeom prst="rect">
            <a:avLst/>
          </a:prstGeom>
          <a:noFill/>
        </p:spPr>
        <p:txBody>
          <a:bodyPr wrap="none" rtlCol="0">
            <a:spAutoFit/>
          </a:bodyPr>
          <a:lstStyle/>
          <a:p>
            <a:r>
              <a:rPr lang="ru-RU" dirty="0"/>
              <a:t>При замене: </a:t>
            </a:r>
          </a:p>
        </p:txBody>
      </p:sp>
      <p:sp>
        <p:nvSpPr>
          <p:cNvPr id="9" name="TextBox 8"/>
          <p:cNvSpPr txBox="1"/>
          <p:nvPr/>
        </p:nvSpPr>
        <p:spPr>
          <a:xfrm>
            <a:off x="1907704" y="5754783"/>
            <a:ext cx="4548040"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D</a:t>
            </a:r>
            <a:r>
              <a:rPr lang="ru-RU"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a:t>
            </a:r>
            <a:r>
              <a:rPr lang="ru-RU"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t>
            </a:r>
            <a:r>
              <a:rPr lang="ru-RU" sz="2400" dirty="0">
                <a:latin typeface="Times New Roman" panose="02020603050405020304" pitchFamily="18" charset="0"/>
                <a:cs typeface="Times New Roman" panose="02020603050405020304" pitchFamily="18" charset="0"/>
              </a:rPr>
              <a:t>664,4 – 656,8 = 7,6 (мм)</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095547" y="6237312"/>
            <a:ext cx="1485535" cy="461665"/>
          </a:xfrm>
          <a:prstGeom prst="rect">
            <a:avLst/>
          </a:prstGeom>
          <a:noFill/>
        </p:spPr>
        <p:txBody>
          <a:bodyPr wrap="none" rtlCol="0">
            <a:spAutoFit/>
          </a:bodyPr>
          <a:lstStyle/>
          <a:p>
            <a:r>
              <a:rPr lang="ru-RU" sz="2400" b="1" dirty="0"/>
              <a:t>Ответ: 7,6</a:t>
            </a:r>
          </a:p>
        </p:txBody>
      </p:sp>
      <p:sp>
        <p:nvSpPr>
          <p:cNvPr id="12" name="TextBox 11"/>
          <p:cNvSpPr txBox="1"/>
          <p:nvPr/>
        </p:nvSpPr>
        <p:spPr>
          <a:xfrm>
            <a:off x="467544" y="290918"/>
            <a:ext cx="1252266"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Задание 4</a:t>
            </a:r>
          </a:p>
        </p:txBody>
      </p:sp>
    </p:spTree>
    <p:extLst>
      <p:ext uri="{BB962C8B-B14F-4D97-AF65-F5344CB8AC3E}">
        <p14:creationId xmlns:p14="http://schemas.microsoft.com/office/powerpoint/2010/main" val="2472143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4802" t="69342" r="40109" b="22039"/>
          <a:stretch/>
        </p:blipFill>
        <p:spPr>
          <a:xfrm>
            <a:off x="384931" y="720659"/>
            <a:ext cx="8352929" cy="898164"/>
          </a:xfrm>
          <a:prstGeom prst="rect">
            <a:avLst/>
          </a:prstGeom>
        </p:spPr>
      </p:pic>
      <p:sp>
        <p:nvSpPr>
          <p:cNvPr id="3" name="TextBox 2"/>
          <p:cNvSpPr txBox="1"/>
          <p:nvPr/>
        </p:nvSpPr>
        <p:spPr>
          <a:xfrm>
            <a:off x="544281" y="2847498"/>
            <a:ext cx="1283813" cy="369332"/>
          </a:xfrm>
          <a:prstGeom prst="rect">
            <a:avLst/>
          </a:prstGeom>
          <a:noFill/>
        </p:spPr>
        <p:txBody>
          <a:bodyPr wrap="none" rtlCol="0">
            <a:spAutoFit/>
          </a:bodyPr>
          <a:lstStyle/>
          <a:p>
            <a:r>
              <a:rPr lang="ru-RU" dirty="0"/>
              <a:t>На заводе: </a:t>
            </a:r>
          </a:p>
        </p:txBody>
      </p:sp>
      <p:sp>
        <p:nvSpPr>
          <p:cNvPr id="4" name="TextBox 3"/>
          <p:cNvSpPr txBox="1"/>
          <p:nvPr/>
        </p:nvSpPr>
        <p:spPr>
          <a:xfrm>
            <a:off x="2224328" y="2816720"/>
            <a:ext cx="3881191" cy="400110"/>
          </a:xfrm>
          <a:prstGeom prst="rect">
            <a:avLst/>
          </a:prstGeom>
          <a:noFill/>
        </p:spPr>
        <p:txBody>
          <a:bodyPr wrap="none" rtlCol="0">
            <a:spAutoFit/>
          </a:bodyPr>
          <a:lstStyle/>
          <a:p>
            <a:r>
              <a:rPr lang="en-US" sz="2000" b="1" dirty="0">
                <a:solidFill>
                  <a:srgbClr val="002060"/>
                </a:solidFill>
              </a:rPr>
              <a:t>D</a:t>
            </a:r>
            <a:r>
              <a:rPr lang="ru-RU" sz="2000" b="1" baseline="-25000" dirty="0">
                <a:solidFill>
                  <a:srgbClr val="002060"/>
                </a:solidFill>
              </a:rPr>
              <a:t>1</a:t>
            </a:r>
            <a:r>
              <a:rPr lang="en-US" sz="2000" b="1" dirty="0">
                <a:solidFill>
                  <a:srgbClr val="002060"/>
                </a:solidFill>
              </a:rPr>
              <a:t> = 1</a:t>
            </a:r>
            <a:r>
              <a:rPr lang="ru-RU" sz="2000" b="1" dirty="0">
                <a:solidFill>
                  <a:srgbClr val="002060"/>
                </a:solidFill>
              </a:rPr>
              <a:t>6</a:t>
            </a:r>
            <a:r>
              <a:rPr lang="en-US" sz="2000" b="1" dirty="0">
                <a:solidFill>
                  <a:srgbClr val="002060"/>
                </a:solidFill>
              </a:rPr>
              <a:t>*25,4 + 2*1</a:t>
            </a:r>
            <a:r>
              <a:rPr lang="ru-RU" sz="2000" b="1" dirty="0">
                <a:solidFill>
                  <a:srgbClr val="002060"/>
                </a:solidFill>
              </a:rPr>
              <a:t>29 </a:t>
            </a:r>
            <a:r>
              <a:rPr lang="en-US" sz="2000" b="1" dirty="0">
                <a:solidFill>
                  <a:srgbClr val="002060"/>
                </a:solidFill>
              </a:rPr>
              <a:t>=</a:t>
            </a:r>
            <a:r>
              <a:rPr lang="ru-RU" sz="2000" b="1" dirty="0">
                <a:solidFill>
                  <a:srgbClr val="002060"/>
                </a:solidFill>
              </a:rPr>
              <a:t> 664,4 (мм)</a:t>
            </a:r>
            <a:r>
              <a:rPr lang="en-US" sz="2000" b="1" dirty="0">
                <a:solidFill>
                  <a:srgbClr val="002060"/>
                </a:solidFill>
              </a:rPr>
              <a:t> </a:t>
            </a:r>
            <a:endParaRPr lang="ru-RU" sz="2000" b="1" dirty="0">
              <a:solidFill>
                <a:srgbClr val="002060"/>
              </a:solidFill>
            </a:endParaRPr>
          </a:p>
        </p:txBody>
      </p:sp>
      <p:sp>
        <p:nvSpPr>
          <p:cNvPr id="5" name="TextBox 4"/>
          <p:cNvSpPr txBox="1"/>
          <p:nvPr/>
        </p:nvSpPr>
        <p:spPr>
          <a:xfrm>
            <a:off x="455058" y="3573016"/>
            <a:ext cx="1462260" cy="369332"/>
          </a:xfrm>
          <a:prstGeom prst="rect">
            <a:avLst/>
          </a:prstGeom>
          <a:noFill/>
        </p:spPr>
        <p:txBody>
          <a:bodyPr wrap="none" rtlCol="0">
            <a:spAutoFit/>
          </a:bodyPr>
          <a:lstStyle/>
          <a:p>
            <a:r>
              <a:rPr lang="ru-RU" dirty="0"/>
              <a:t>При замене: </a:t>
            </a:r>
          </a:p>
        </p:txBody>
      </p:sp>
      <p:sp>
        <p:nvSpPr>
          <p:cNvPr id="6" name="TextBox 5"/>
          <p:cNvSpPr txBox="1"/>
          <p:nvPr/>
        </p:nvSpPr>
        <p:spPr>
          <a:xfrm>
            <a:off x="2241968" y="3506506"/>
            <a:ext cx="4076757" cy="400110"/>
          </a:xfrm>
          <a:prstGeom prst="rect">
            <a:avLst/>
          </a:prstGeom>
          <a:noFill/>
        </p:spPr>
        <p:txBody>
          <a:bodyPr wrap="none" rtlCol="0">
            <a:spAutoFit/>
          </a:bodyPr>
          <a:lstStyle/>
          <a:p>
            <a:r>
              <a:rPr lang="en-US" sz="2000" b="1" dirty="0">
                <a:solidFill>
                  <a:srgbClr val="002060"/>
                </a:solidFill>
              </a:rPr>
              <a:t>D</a:t>
            </a:r>
            <a:r>
              <a:rPr lang="ru-RU" sz="2000" b="1" baseline="-25000" dirty="0">
                <a:solidFill>
                  <a:srgbClr val="002060"/>
                </a:solidFill>
              </a:rPr>
              <a:t>2</a:t>
            </a:r>
            <a:r>
              <a:rPr lang="en-US" sz="2000" b="1" dirty="0">
                <a:solidFill>
                  <a:srgbClr val="002060"/>
                </a:solidFill>
              </a:rPr>
              <a:t> = 1</a:t>
            </a:r>
            <a:r>
              <a:rPr lang="ru-RU" sz="2000" b="1" dirty="0">
                <a:solidFill>
                  <a:srgbClr val="002060"/>
                </a:solidFill>
              </a:rPr>
              <a:t>7</a:t>
            </a:r>
            <a:r>
              <a:rPr lang="en-US" sz="2000" b="1" dirty="0">
                <a:solidFill>
                  <a:srgbClr val="002060"/>
                </a:solidFill>
              </a:rPr>
              <a:t>*25,4 + 2*1</a:t>
            </a:r>
            <a:r>
              <a:rPr lang="ru-RU" sz="2000" b="1" dirty="0">
                <a:solidFill>
                  <a:srgbClr val="002060"/>
                </a:solidFill>
              </a:rPr>
              <a:t>12,5 </a:t>
            </a:r>
            <a:r>
              <a:rPr lang="en-US" sz="2000" b="1" dirty="0">
                <a:solidFill>
                  <a:srgbClr val="002060"/>
                </a:solidFill>
              </a:rPr>
              <a:t>=</a:t>
            </a:r>
            <a:r>
              <a:rPr lang="ru-RU" sz="2000" b="1" dirty="0">
                <a:solidFill>
                  <a:srgbClr val="002060"/>
                </a:solidFill>
              </a:rPr>
              <a:t> 656,8 (мм)</a:t>
            </a:r>
            <a:r>
              <a:rPr lang="en-US" sz="2000" b="1" dirty="0">
                <a:solidFill>
                  <a:srgbClr val="002060"/>
                </a:solidFill>
              </a:rPr>
              <a:t> </a:t>
            </a:r>
            <a:endParaRPr lang="ru-RU" sz="2000" b="1" dirty="0">
              <a:solidFill>
                <a:srgbClr val="002060"/>
              </a:solidFill>
            </a:endParaRPr>
          </a:p>
        </p:txBody>
      </p:sp>
      <mc:AlternateContent xmlns:mc="http://schemas.openxmlformats.org/markup-compatibility/2006" xmlns:a14="http://schemas.microsoft.com/office/drawing/2010/main">
        <mc:Choice Requires="a14">
          <p:sp>
            <p:nvSpPr>
              <p:cNvPr id="7" name="TextBox 6"/>
              <p:cNvSpPr txBox="1"/>
              <p:nvPr/>
            </p:nvSpPr>
            <p:spPr>
              <a:xfrm>
                <a:off x="988316" y="1618823"/>
                <a:ext cx="6353214" cy="830997"/>
              </a:xfrm>
              <a:prstGeom prst="rect">
                <a:avLst/>
              </a:prstGeom>
              <a:noFill/>
            </p:spPr>
            <p:txBody>
              <a:bodyPr wrap="none" rtlCol="0">
                <a:spAutoFit/>
              </a:bodyPr>
              <a:lstStyle/>
              <a:p>
                <a:pPr algn="ctr"/>
                <a:r>
                  <a:rPr lang="ru-RU" sz="2400" dirty="0"/>
                  <a:t>Пробег автомобиля при одном обороте колеса</a:t>
                </a:r>
              </a:p>
              <a:p>
                <a:pPr algn="ctr"/>
                <a:r>
                  <a:rPr lang="ru-RU" sz="2400" dirty="0"/>
                  <a:t>С = </a:t>
                </a:r>
                <a14:m>
                  <m:oMath xmlns:m="http://schemas.openxmlformats.org/officeDocument/2006/math">
                    <m:r>
                      <a:rPr lang="ru-RU" sz="2400" i="1" smtClean="0">
                        <a:latin typeface="Cambria Math" panose="02040503050406030204" pitchFamily="18" charset="0"/>
                        <a:ea typeface="Cambria Math" panose="02040503050406030204" pitchFamily="18" charset="0"/>
                      </a:rPr>
                      <m:t>𝜋</m:t>
                    </m:r>
                  </m:oMath>
                </a14:m>
                <a:r>
                  <a:rPr lang="en-US" sz="2400" dirty="0"/>
                  <a:t>d </a:t>
                </a:r>
                <a:endParaRPr lang="ru-RU"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988316" y="1618823"/>
                <a:ext cx="6353214" cy="830997"/>
              </a:xfrm>
              <a:prstGeom prst="rect">
                <a:avLst/>
              </a:prstGeom>
              <a:blipFill>
                <a:blip r:embed="rId3"/>
                <a:stretch>
                  <a:fillRect l="-960" t="-5882" r="-1056" b="-1617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04248" y="2852132"/>
                <a:ext cx="1493422" cy="400110"/>
              </a:xfrm>
              <a:prstGeom prst="rect">
                <a:avLst/>
              </a:prstGeom>
              <a:noFill/>
            </p:spPr>
            <p:txBody>
              <a:bodyPr wrap="none" rtlCol="0">
                <a:spAutoFit/>
              </a:bodyPr>
              <a:lstStyle/>
              <a:p>
                <a:r>
                  <a:rPr lang="ru-RU" sz="2000" dirty="0"/>
                  <a:t>С</a:t>
                </a:r>
                <a:r>
                  <a:rPr lang="ru-RU" sz="2000" baseline="-25000" dirty="0"/>
                  <a:t>1</a:t>
                </a:r>
                <a:r>
                  <a:rPr lang="ru-RU" sz="2000" dirty="0"/>
                  <a:t> = 664,4</a:t>
                </a:r>
                <a:r>
                  <a:rPr lang="ru-RU" sz="2000" dirty="0">
                    <a:ea typeface="Cambria Math" panose="02040503050406030204" pitchFamily="18" charset="0"/>
                  </a:rPr>
                  <a:t> </a:t>
                </a:r>
                <a14:m>
                  <m:oMath xmlns:m="http://schemas.openxmlformats.org/officeDocument/2006/math">
                    <m:r>
                      <a:rPr lang="ru-RU" sz="2000" i="1">
                        <a:latin typeface="Cambria Math" panose="02040503050406030204" pitchFamily="18" charset="0"/>
                        <a:ea typeface="Cambria Math" panose="02040503050406030204" pitchFamily="18" charset="0"/>
                      </a:rPr>
                      <m:t>𝜋</m:t>
                    </m:r>
                  </m:oMath>
                </a14:m>
                <a:endParaRPr lang="ru-RU"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6804248" y="2852132"/>
                <a:ext cx="1493422" cy="400110"/>
              </a:xfrm>
              <a:prstGeom prst="rect">
                <a:avLst/>
              </a:prstGeom>
              <a:blipFill>
                <a:blip r:embed="rId4"/>
                <a:stretch>
                  <a:fillRect l="-4082" t="-9091" b="-2575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804248" y="3506506"/>
                <a:ext cx="1493422" cy="400110"/>
              </a:xfrm>
              <a:prstGeom prst="rect">
                <a:avLst/>
              </a:prstGeom>
              <a:noFill/>
            </p:spPr>
            <p:txBody>
              <a:bodyPr wrap="none" rtlCol="0">
                <a:spAutoFit/>
              </a:bodyPr>
              <a:lstStyle/>
              <a:p>
                <a:r>
                  <a:rPr lang="ru-RU" sz="2000" dirty="0"/>
                  <a:t>С</a:t>
                </a:r>
                <a:r>
                  <a:rPr lang="ru-RU" sz="2000" baseline="-25000" dirty="0"/>
                  <a:t>2</a:t>
                </a:r>
                <a:r>
                  <a:rPr lang="ru-RU" sz="2000" dirty="0"/>
                  <a:t> = 656,8</a:t>
                </a:r>
                <a:r>
                  <a:rPr lang="ru-RU" sz="2000" dirty="0">
                    <a:ea typeface="Cambria Math" panose="02040503050406030204" pitchFamily="18" charset="0"/>
                  </a:rPr>
                  <a:t> </a:t>
                </a:r>
                <a14:m>
                  <m:oMath xmlns:m="http://schemas.openxmlformats.org/officeDocument/2006/math">
                    <m:r>
                      <a:rPr lang="ru-RU" sz="2000" i="1">
                        <a:latin typeface="Cambria Math" panose="02040503050406030204" pitchFamily="18" charset="0"/>
                        <a:ea typeface="Cambria Math" panose="02040503050406030204" pitchFamily="18" charset="0"/>
                      </a:rPr>
                      <m:t>𝜋</m:t>
                    </m:r>
                  </m:oMath>
                </a14:m>
                <a:endParaRPr lang="ru-RU"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6804248" y="3506506"/>
                <a:ext cx="1493422" cy="400110"/>
              </a:xfrm>
              <a:prstGeom prst="rect">
                <a:avLst/>
              </a:prstGeom>
              <a:blipFill>
                <a:blip r:embed="rId5"/>
                <a:stretch>
                  <a:fillRect l="-4082" t="-7576" b="-2575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13487" y="4449155"/>
                <a:ext cx="3278718" cy="1891608"/>
              </a:xfrm>
              <a:prstGeom prst="rect">
                <a:avLst/>
              </a:prstGeom>
              <a:noFill/>
            </p:spPr>
            <p:txBody>
              <a:bodyPr wrap="none" rtlCol="0">
                <a:spAutoFit/>
              </a:bodyPr>
              <a:lstStyle/>
              <a:p>
                <a:r>
                  <a:rPr lang="ru-RU" sz="2000" dirty="0"/>
                  <a:t>1 способ:</a:t>
                </a:r>
              </a:p>
              <a:p>
                <a:endParaRPr lang="ru-RU" sz="2000" dirty="0"/>
              </a:p>
              <a:p>
                <a:pPr>
                  <a:lnSpc>
                    <a:spcPct val="150000"/>
                  </a:lnSpc>
                </a:pPr>
                <a14:m>
                  <m:oMath xmlns:m="http://schemas.openxmlformats.org/officeDocument/2006/math">
                    <m:f>
                      <m:fPr>
                        <m:ctrlPr>
                          <a:rPr lang="ru-RU" sz="2000" i="1" smtClean="0">
                            <a:latin typeface="Cambria Math" panose="02040503050406030204" pitchFamily="18" charset="0"/>
                          </a:rPr>
                        </m:ctrlPr>
                      </m:fPr>
                      <m:num>
                        <m:sSub>
                          <m:sSubPr>
                            <m:ctrlPr>
                              <a:rPr lang="ru-RU" sz="2000" i="1" smtClean="0">
                                <a:latin typeface="Cambria Math" panose="02040503050406030204" pitchFamily="18" charset="0"/>
                              </a:rPr>
                            </m:ctrlPr>
                          </m:sSubPr>
                          <m:e>
                            <m:r>
                              <a:rPr lang="ru-RU" sz="2000" b="0" i="1" smtClean="0">
                                <a:latin typeface="Cambria Math" panose="02040503050406030204" pitchFamily="18" charset="0"/>
                              </a:rPr>
                              <m:t>С</m:t>
                            </m:r>
                          </m:e>
                          <m:sub>
                            <m:r>
                              <a:rPr lang="ru-RU" sz="2000" b="0" i="1" smtClean="0">
                                <a:latin typeface="Cambria Math" panose="02040503050406030204" pitchFamily="18" charset="0"/>
                              </a:rPr>
                              <m:t>2</m:t>
                            </m:r>
                          </m:sub>
                        </m:sSub>
                      </m:num>
                      <m:den>
                        <m:sSub>
                          <m:sSubPr>
                            <m:ctrlPr>
                              <a:rPr lang="ru-RU" sz="2000" i="1" smtClean="0">
                                <a:latin typeface="Cambria Math" panose="02040503050406030204" pitchFamily="18" charset="0"/>
                              </a:rPr>
                            </m:ctrlPr>
                          </m:sSubPr>
                          <m:e>
                            <m:r>
                              <a:rPr lang="ru-RU" sz="2000" b="0" i="1" smtClean="0">
                                <a:latin typeface="Cambria Math" panose="02040503050406030204" pitchFamily="18" charset="0"/>
                              </a:rPr>
                              <m:t>С</m:t>
                            </m:r>
                          </m:e>
                          <m:sub>
                            <m:r>
                              <a:rPr lang="ru-RU" sz="2000" b="0" i="1" smtClean="0">
                                <a:latin typeface="Cambria Math" panose="02040503050406030204" pitchFamily="18" charset="0"/>
                              </a:rPr>
                              <m:t>1</m:t>
                            </m:r>
                          </m:sub>
                        </m:sSub>
                      </m:den>
                    </m:f>
                    <m:r>
                      <a:rPr lang="ru-RU" sz="2000" b="0" i="1" smtClean="0">
                        <a:latin typeface="Cambria Math" panose="02040503050406030204" pitchFamily="18" charset="0"/>
                      </a:rPr>
                      <m:t>= </m:t>
                    </m:r>
                    <m:f>
                      <m:fPr>
                        <m:ctrlPr>
                          <a:rPr lang="ru-RU" sz="2000" b="0" i="1" smtClean="0">
                            <a:latin typeface="Cambria Math" panose="02040503050406030204" pitchFamily="18" charset="0"/>
                          </a:rPr>
                        </m:ctrlPr>
                      </m:fPr>
                      <m:num>
                        <m:r>
                          <a:rPr lang="ru-RU" sz="2000" b="0" i="1" smtClean="0">
                            <a:latin typeface="Cambria Math" panose="02040503050406030204" pitchFamily="18" charset="0"/>
                          </a:rPr>
                          <m:t>656,8</m:t>
                        </m:r>
                        <m:r>
                          <a:rPr lang="ru-RU" sz="2000" i="1">
                            <a:latin typeface="Cambria Math" panose="02040503050406030204" pitchFamily="18" charset="0"/>
                            <a:ea typeface="Cambria Math" panose="02040503050406030204" pitchFamily="18" charset="0"/>
                          </a:rPr>
                          <m:t>𝜋</m:t>
                        </m:r>
                        <m:r>
                          <m:rPr>
                            <m:nor/>
                          </m:rPr>
                          <a:rPr lang="ru-RU" sz="2000" dirty="0"/>
                          <m:t> </m:t>
                        </m:r>
                      </m:num>
                      <m:den>
                        <m:r>
                          <a:rPr lang="ru-RU" sz="2000" b="0" i="1" smtClean="0">
                            <a:latin typeface="Cambria Math" panose="02040503050406030204" pitchFamily="18" charset="0"/>
                          </a:rPr>
                          <m:t>664,4</m:t>
                        </m:r>
                        <m:r>
                          <a:rPr lang="ru-RU" sz="2000" i="1">
                            <a:latin typeface="Cambria Math" panose="02040503050406030204" pitchFamily="18" charset="0"/>
                            <a:ea typeface="Cambria Math" panose="02040503050406030204" pitchFamily="18" charset="0"/>
                          </a:rPr>
                          <m:t>𝜋</m:t>
                        </m:r>
                        <m:r>
                          <m:rPr>
                            <m:nor/>
                          </m:rPr>
                          <a:rPr lang="ru-RU" sz="2000" dirty="0"/>
                          <m:t> </m:t>
                        </m:r>
                      </m:den>
                    </m:f>
                  </m:oMath>
                </a14:m>
                <a:r>
                  <a:rPr lang="ru-RU" sz="2000" dirty="0"/>
                  <a:t> * 100% </a:t>
                </a:r>
                <a14:m>
                  <m:oMath xmlns:m="http://schemas.openxmlformats.org/officeDocument/2006/math">
                    <m:r>
                      <a:rPr lang="ru-RU" sz="2000" i="1" dirty="0" smtClean="0">
                        <a:latin typeface="Cambria Math" panose="02040503050406030204" pitchFamily="18" charset="0"/>
                        <a:ea typeface="Cambria Math" panose="02040503050406030204" pitchFamily="18" charset="0"/>
                      </a:rPr>
                      <m:t>≈</m:t>
                    </m:r>
                    <m:r>
                      <a:rPr lang="ru-RU" sz="2000" b="0" i="1" dirty="0" smtClean="0">
                        <a:latin typeface="Cambria Math" panose="02040503050406030204" pitchFamily="18" charset="0"/>
                        <a:ea typeface="Cambria Math" panose="02040503050406030204" pitchFamily="18" charset="0"/>
                      </a:rPr>
                      <m:t>98,9%</m:t>
                    </m:r>
                  </m:oMath>
                </a14:m>
                <a:endParaRPr lang="ru-RU" sz="2000" b="0" dirty="0">
                  <a:ea typeface="Cambria Math" panose="02040503050406030204" pitchFamily="18" charset="0"/>
                </a:endParaRPr>
              </a:p>
              <a:p>
                <a:pPr>
                  <a:lnSpc>
                    <a:spcPct val="150000"/>
                  </a:lnSpc>
                </a:pPr>
                <a:r>
                  <a:rPr lang="ru-RU" sz="2000" dirty="0"/>
                  <a:t>100% - 98,9% = 1,1%</a:t>
                </a:r>
              </a:p>
            </p:txBody>
          </p:sp>
        </mc:Choice>
        <mc:Fallback xmlns="">
          <p:sp>
            <p:nvSpPr>
              <p:cNvPr id="10" name="TextBox 9"/>
              <p:cNvSpPr txBox="1">
                <a:spLocks noRot="1" noChangeAspect="1" noMove="1" noResize="1" noEditPoints="1" noAdjustHandles="1" noChangeArrowheads="1" noChangeShapeType="1" noTextEdit="1"/>
              </p:cNvSpPr>
              <p:nvPr/>
            </p:nvSpPr>
            <p:spPr>
              <a:xfrm>
                <a:off x="513487" y="4449155"/>
                <a:ext cx="3278718" cy="1891608"/>
              </a:xfrm>
              <a:prstGeom prst="rect">
                <a:avLst/>
              </a:prstGeom>
              <a:blipFill>
                <a:blip r:embed="rId6"/>
                <a:stretch>
                  <a:fillRect l="-1859" t="-1935" b="-258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364088" y="4478680"/>
                <a:ext cx="3552576" cy="1189236"/>
              </a:xfrm>
              <a:prstGeom prst="rect">
                <a:avLst/>
              </a:prstGeom>
              <a:noFill/>
            </p:spPr>
            <p:txBody>
              <a:bodyPr wrap="none" rtlCol="0">
                <a:spAutoFit/>
              </a:bodyPr>
              <a:lstStyle/>
              <a:p>
                <a:r>
                  <a:rPr lang="ru-RU" sz="2000" dirty="0"/>
                  <a:t>2 способ:</a:t>
                </a:r>
              </a:p>
              <a:p>
                <a:endParaRPr lang="ru-RU" sz="2000" dirty="0"/>
              </a:p>
              <a:p>
                <a14:m>
                  <m:oMath xmlns:m="http://schemas.openxmlformats.org/officeDocument/2006/math">
                    <m:f>
                      <m:fPr>
                        <m:ctrlPr>
                          <a:rPr lang="ru-RU" sz="2000" i="1" smtClean="0">
                            <a:latin typeface="Cambria Math" panose="02040503050406030204" pitchFamily="18" charset="0"/>
                          </a:rPr>
                        </m:ctrlPr>
                      </m:fPr>
                      <m:num>
                        <m:sSub>
                          <m:sSubPr>
                            <m:ctrlPr>
                              <a:rPr lang="ru-RU" sz="2000" i="1" smtClean="0">
                                <a:latin typeface="Cambria Math" panose="02040503050406030204" pitchFamily="18" charset="0"/>
                              </a:rPr>
                            </m:ctrlPr>
                          </m:sSubPr>
                          <m:e>
                            <m:r>
                              <a:rPr lang="ru-RU" sz="2000" b="0" i="1" smtClean="0">
                                <a:latin typeface="Cambria Math" panose="02040503050406030204" pitchFamily="18" charset="0"/>
                              </a:rPr>
                              <m:t>С</m:t>
                            </m:r>
                          </m:e>
                          <m:sub>
                            <m:r>
                              <a:rPr lang="ru-RU" sz="2000" b="0" i="1" smtClean="0">
                                <a:latin typeface="Cambria Math" panose="02040503050406030204" pitchFamily="18" charset="0"/>
                              </a:rPr>
                              <m:t>1 </m:t>
                            </m:r>
                          </m:sub>
                        </m:sSub>
                        <m:sSub>
                          <m:sSubPr>
                            <m:ctrlPr>
                              <a:rPr lang="ru-RU" sz="2000" i="1" smtClean="0">
                                <a:latin typeface="Cambria Math" panose="02040503050406030204" pitchFamily="18" charset="0"/>
                              </a:rPr>
                            </m:ctrlPr>
                          </m:sSubPr>
                          <m:e>
                            <m:r>
                              <a:rPr lang="ru-RU" sz="2000" b="0" i="1" smtClean="0">
                                <a:latin typeface="Cambria Math" panose="02040503050406030204" pitchFamily="18" charset="0"/>
                              </a:rPr>
                              <m:t>− С</m:t>
                            </m:r>
                          </m:e>
                          <m:sub>
                            <m:r>
                              <a:rPr lang="ru-RU" sz="2000" b="0" i="1" smtClean="0">
                                <a:latin typeface="Cambria Math" panose="02040503050406030204" pitchFamily="18" charset="0"/>
                              </a:rPr>
                              <m:t>2</m:t>
                            </m:r>
                          </m:sub>
                        </m:sSub>
                      </m:num>
                      <m:den>
                        <m:sSub>
                          <m:sSubPr>
                            <m:ctrlPr>
                              <a:rPr lang="ru-RU" sz="2000" i="1" smtClean="0">
                                <a:latin typeface="Cambria Math" panose="02040503050406030204" pitchFamily="18" charset="0"/>
                              </a:rPr>
                            </m:ctrlPr>
                          </m:sSubPr>
                          <m:e>
                            <m:r>
                              <a:rPr lang="ru-RU" sz="2000" b="0" i="1" smtClean="0">
                                <a:latin typeface="Cambria Math" panose="02040503050406030204" pitchFamily="18" charset="0"/>
                              </a:rPr>
                              <m:t>С</m:t>
                            </m:r>
                          </m:e>
                          <m:sub>
                            <m:r>
                              <a:rPr lang="ru-RU" sz="2000" b="0" i="1" smtClean="0">
                                <a:latin typeface="Cambria Math" panose="02040503050406030204" pitchFamily="18" charset="0"/>
                              </a:rPr>
                              <m:t>1</m:t>
                            </m:r>
                          </m:sub>
                        </m:sSub>
                      </m:den>
                    </m:f>
                    <m:r>
                      <a:rPr lang="ru-RU" sz="2000" b="0" i="1" smtClean="0">
                        <a:latin typeface="Cambria Math" panose="02040503050406030204" pitchFamily="18" charset="0"/>
                      </a:rPr>
                      <m:t>= </m:t>
                    </m:r>
                    <m:f>
                      <m:fPr>
                        <m:ctrlPr>
                          <a:rPr lang="ru-RU" sz="2000" b="0" i="1" smtClean="0">
                            <a:latin typeface="Cambria Math" panose="02040503050406030204" pitchFamily="18" charset="0"/>
                          </a:rPr>
                        </m:ctrlPr>
                      </m:fPr>
                      <m:num>
                        <m:r>
                          <a:rPr lang="ru-RU" sz="2000" b="0" i="1" smtClean="0">
                            <a:latin typeface="Cambria Math" panose="02040503050406030204" pitchFamily="18" charset="0"/>
                          </a:rPr>
                          <m:t>7,6</m:t>
                        </m:r>
                        <m:r>
                          <a:rPr lang="ru-RU" sz="2000" i="1">
                            <a:latin typeface="Cambria Math" panose="02040503050406030204" pitchFamily="18" charset="0"/>
                            <a:ea typeface="Cambria Math" panose="02040503050406030204" pitchFamily="18" charset="0"/>
                          </a:rPr>
                          <m:t>𝜋</m:t>
                        </m:r>
                        <m:r>
                          <m:rPr>
                            <m:nor/>
                          </m:rPr>
                          <a:rPr lang="ru-RU" sz="2000" dirty="0"/>
                          <m:t> </m:t>
                        </m:r>
                      </m:num>
                      <m:den>
                        <m:r>
                          <a:rPr lang="ru-RU" sz="2000" b="0" i="1" smtClean="0">
                            <a:latin typeface="Cambria Math" panose="02040503050406030204" pitchFamily="18" charset="0"/>
                          </a:rPr>
                          <m:t>664,4</m:t>
                        </m:r>
                        <m:r>
                          <a:rPr lang="ru-RU" sz="2000" i="1">
                            <a:latin typeface="Cambria Math" panose="02040503050406030204" pitchFamily="18" charset="0"/>
                            <a:ea typeface="Cambria Math" panose="02040503050406030204" pitchFamily="18" charset="0"/>
                          </a:rPr>
                          <m:t>𝜋</m:t>
                        </m:r>
                        <m:r>
                          <m:rPr>
                            <m:nor/>
                          </m:rPr>
                          <a:rPr lang="ru-RU" sz="2000" dirty="0"/>
                          <m:t> </m:t>
                        </m:r>
                      </m:den>
                    </m:f>
                  </m:oMath>
                </a14:m>
                <a:r>
                  <a:rPr lang="ru-RU" sz="2000" dirty="0"/>
                  <a:t> * 100% </a:t>
                </a:r>
                <a14:m>
                  <m:oMath xmlns:m="http://schemas.openxmlformats.org/officeDocument/2006/math">
                    <m:r>
                      <a:rPr lang="ru-RU" sz="2000" i="1" dirty="0" smtClean="0">
                        <a:latin typeface="Cambria Math" panose="02040503050406030204" pitchFamily="18" charset="0"/>
                        <a:ea typeface="Cambria Math" panose="02040503050406030204" pitchFamily="18" charset="0"/>
                      </a:rPr>
                      <m:t>≈</m:t>
                    </m:r>
                    <m:r>
                      <a:rPr lang="ru-RU" sz="2000" b="0" i="1" dirty="0" smtClean="0">
                        <a:latin typeface="Cambria Math" panose="02040503050406030204" pitchFamily="18" charset="0"/>
                        <a:ea typeface="Cambria Math" panose="02040503050406030204" pitchFamily="18" charset="0"/>
                      </a:rPr>
                      <m:t>1,1%</m:t>
                    </m:r>
                  </m:oMath>
                </a14:m>
                <a:endParaRPr lang="ru-RU" sz="2000" b="0" dirty="0">
                  <a:ea typeface="Cambria Math"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364088" y="4478680"/>
                <a:ext cx="3552576" cy="1189236"/>
              </a:xfrm>
              <a:prstGeom prst="rect">
                <a:avLst/>
              </a:prstGeom>
              <a:blipFill>
                <a:blip r:embed="rId7"/>
                <a:stretch>
                  <a:fillRect l="-1887" t="-3077"/>
                </a:stretch>
              </a:blipFill>
            </p:spPr>
            <p:txBody>
              <a:bodyPr/>
              <a:lstStyle/>
              <a:p>
                <a:r>
                  <a:rPr lang="ru-RU">
                    <a:noFill/>
                  </a:rPr>
                  <a:t> </a:t>
                </a:r>
              </a:p>
            </p:txBody>
          </p:sp>
        </mc:Fallback>
      </mc:AlternateContent>
      <p:sp>
        <p:nvSpPr>
          <p:cNvPr id="12" name="TextBox 11"/>
          <p:cNvSpPr txBox="1"/>
          <p:nvPr/>
        </p:nvSpPr>
        <p:spPr>
          <a:xfrm>
            <a:off x="6229860" y="6133741"/>
            <a:ext cx="1485535" cy="461665"/>
          </a:xfrm>
          <a:prstGeom prst="rect">
            <a:avLst/>
          </a:prstGeom>
          <a:noFill/>
        </p:spPr>
        <p:txBody>
          <a:bodyPr wrap="none" rtlCol="0">
            <a:spAutoFit/>
          </a:bodyPr>
          <a:lstStyle/>
          <a:p>
            <a:r>
              <a:rPr lang="ru-RU" sz="2400" b="1" dirty="0"/>
              <a:t>Ответ: 1,1</a:t>
            </a:r>
          </a:p>
        </p:txBody>
      </p:sp>
      <p:sp>
        <p:nvSpPr>
          <p:cNvPr id="13" name="TextBox 12"/>
          <p:cNvSpPr txBox="1"/>
          <p:nvPr/>
        </p:nvSpPr>
        <p:spPr>
          <a:xfrm>
            <a:off x="384931" y="181444"/>
            <a:ext cx="1252266"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Задание 5</a:t>
            </a:r>
          </a:p>
        </p:txBody>
      </p:sp>
    </p:spTree>
    <p:extLst>
      <p:ext uri="{BB962C8B-B14F-4D97-AF65-F5344CB8AC3E}">
        <p14:creationId xmlns:p14="http://schemas.microsoft.com/office/powerpoint/2010/main" val="3842841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0305" t="38224" r="31654" b="30827"/>
          <a:stretch/>
        </p:blipFill>
        <p:spPr>
          <a:xfrm>
            <a:off x="611560" y="1484784"/>
            <a:ext cx="7867536" cy="3600400"/>
          </a:xfrm>
          <a:prstGeom prst="rect">
            <a:avLst/>
          </a:prstGeom>
        </p:spPr>
      </p:pic>
    </p:spTree>
    <p:extLst>
      <p:ext uri="{BB962C8B-B14F-4D97-AF65-F5344CB8AC3E}">
        <p14:creationId xmlns:p14="http://schemas.microsoft.com/office/powerpoint/2010/main" val="4173818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3671" t="14660" r="34033" b="18152"/>
          <a:stretch/>
        </p:blipFill>
        <p:spPr>
          <a:xfrm>
            <a:off x="3131840" y="260648"/>
            <a:ext cx="5616624" cy="6264696"/>
          </a:xfrm>
          <a:prstGeom prst="rect">
            <a:avLst/>
          </a:prstGeom>
        </p:spPr>
      </p:pic>
      <p:sp>
        <p:nvSpPr>
          <p:cNvPr id="3" name="TextBox 2"/>
          <p:cNvSpPr txBox="1"/>
          <p:nvPr/>
        </p:nvSpPr>
        <p:spPr>
          <a:xfrm>
            <a:off x="77798" y="260648"/>
            <a:ext cx="3054041" cy="584775"/>
          </a:xfrm>
          <a:prstGeom prst="rect">
            <a:avLst/>
          </a:prstGeom>
          <a:noFill/>
        </p:spPr>
        <p:txBody>
          <a:bodyPr wrap="none" rtlCol="0">
            <a:spAutoFit/>
          </a:bodyPr>
          <a:lstStyle/>
          <a:p>
            <a:r>
              <a:rPr lang="ru-RU" sz="3200" b="1" dirty="0">
                <a:solidFill>
                  <a:srgbClr val="C00000"/>
                </a:solidFill>
              </a:rPr>
              <a:t>Задача про зонт</a:t>
            </a:r>
          </a:p>
        </p:txBody>
      </p:sp>
      <p:sp>
        <p:nvSpPr>
          <p:cNvPr id="4" name="TextBox 3"/>
          <p:cNvSpPr txBox="1"/>
          <p:nvPr/>
        </p:nvSpPr>
        <p:spPr>
          <a:xfrm>
            <a:off x="7236297" y="3861048"/>
            <a:ext cx="1512168" cy="1200329"/>
          </a:xfrm>
          <a:prstGeom prst="rect">
            <a:avLst/>
          </a:prstGeom>
          <a:noFill/>
        </p:spPr>
        <p:txBody>
          <a:bodyPr wrap="square" rtlCol="0">
            <a:spAutoFit/>
          </a:bodyPr>
          <a:lstStyle/>
          <a:p>
            <a:r>
              <a:rPr lang="en-US" sz="2400" b="1" dirty="0">
                <a:solidFill>
                  <a:srgbClr val="C00000"/>
                </a:solidFill>
              </a:rPr>
              <a:t>a = 38 </a:t>
            </a:r>
            <a:r>
              <a:rPr lang="ru-RU" sz="2400" b="1" dirty="0">
                <a:solidFill>
                  <a:srgbClr val="C00000"/>
                </a:solidFill>
              </a:rPr>
              <a:t>см</a:t>
            </a:r>
            <a:endParaRPr lang="en-US" sz="2400" b="1" dirty="0">
              <a:solidFill>
                <a:srgbClr val="C00000"/>
              </a:solidFill>
            </a:endParaRPr>
          </a:p>
          <a:p>
            <a:r>
              <a:rPr lang="en-US" sz="2400" b="1" dirty="0">
                <a:solidFill>
                  <a:srgbClr val="C00000"/>
                </a:solidFill>
              </a:rPr>
              <a:t>h = 25 </a:t>
            </a:r>
            <a:r>
              <a:rPr lang="ru-RU" sz="2400" b="1" dirty="0">
                <a:solidFill>
                  <a:srgbClr val="C00000"/>
                </a:solidFill>
              </a:rPr>
              <a:t>см</a:t>
            </a:r>
            <a:endParaRPr lang="en-US" sz="2400" b="1" dirty="0">
              <a:solidFill>
                <a:srgbClr val="C00000"/>
              </a:solidFill>
            </a:endParaRPr>
          </a:p>
          <a:p>
            <a:r>
              <a:rPr lang="en-US" sz="2400" b="1" dirty="0">
                <a:solidFill>
                  <a:srgbClr val="C00000"/>
                </a:solidFill>
              </a:rPr>
              <a:t>d = 100 </a:t>
            </a:r>
            <a:r>
              <a:rPr lang="ru-RU" sz="2400" b="1" dirty="0">
                <a:solidFill>
                  <a:srgbClr val="C00000"/>
                </a:solidFill>
              </a:rPr>
              <a:t>см</a:t>
            </a:r>
            <a:r>
              <a:rPr lang="en-US" sz="2400" b="1" dirty="0">
                <a:solidFill>
                  <a:srgbClr val="C00000"/>
                </a:solidFill>
              </a:rPr>
              <a:t> </a:t>
            </a:r>
            <a:endParaRPr lang="ru-RU" sz="2400" b="1" dirty="0">
              <a:solidFill>
                <a:srgbClr val="C00000"/>
              </a:solidFill>
            </a:endParaRPr>
          </a:p>
        </p:txBody>
      </p:sp>
    </p:spTree>
    <p:extLst>
      <p:ext uri="{BB962C8B-B14F-4D97-AF65-F5344CB8AC3E}">
        <p14:creationId xmlns:p14="http://schemas.microsoft.com/office/powerpoint/2010/main" val="1695157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2864" t="17781" r="33558" b="73328"/>
          <a:stretch/>
        </p:blipFill>
        <p:spPr>
          <a:xfrm>
            <a:off x="0" y="404664"/>
            <a:ext cx="9186181" cy="1368152"/>
          </a:xfrm>
          <a:prstGeom prst="rect">
            <a:avLst/>
          </a:prstGeom>
        </p:spPr>
      </p:pic>
      <p:pic>
        <p:nvPicPr>
          <p:cNvPr id="3" name="Рисунок 2"/>
          <p:cNvPicPr>
            <a:picLocks noChangeAspect="1"/>
          </p:cNvPicPr>
          <p:nvPr/>
        </p:nvPicPr>
        <p:blipFill rotWithShape="1">
          <a:blip r:embed="rId2"/>
          <a:srcRect l="41812" t="51024" r="42916" b="38852"/>
          <a:stretch/>
        </p:blipFill>
        <p:spPr>
          <a:xfrm>
            <a:off x="1979712" y="1484784"/>
            <a:ext cx="4680520" cy="1745279"/>
          </a:xfrm>
          <a:prstGeom prst="rect">
            <a:avLst/>
          </a:prstGeom>
        </p:spPr>
      </p:pic>
      <p:sp>
        <p:nvSpPr>
          <p:cNvPr id="4" name="TextBox 3"/>
          <p:cNvSpPr txBox="1"/>
          <p:nvPr/>
        </p:nvSpPr>
        <p:spPr>
          <a:xfrm>
            <a:off x="611560" y="3573016"/>
            <a:ext cx="7544694" cy="1938992"/>
          </a:xfrm>
          <a:prstGeom prst="rect">
            <a:avLst/>
          </a:prstGeom>
          <a:noFill/>
        </p:spPr>
        <p:txBody>
          <a:bodyPr wrap="none" rtlCol="0">
            <a:spAutoFit/>
          </a:bodyPr>
          <a:lstStyle/>
          <a:p>
            <a:r>
              <a:rPr lang="ru-RU" sz="2000" dirty="0">
                <a:solidFill>
                  <a:srgbClr val="002060"/>
                </a:solidFill>
                <a:latin typeface="Times New Roman" panose="02020603050405020304" pitchFamily="18" charset="0"/>
                <a:cs typeface="Times New Roman" panose="02020603050405020304" pitchFamily="18" charset="0"/>
              </a:rPr>
              <a:t>Решение:</a:t>
            </a:r>
          </a:p>
          <a:p>
            <a:r>
              <a:rPr lang="ru-RU" sz="2000" dirty="0">
                <a:solidFill>
                  <a:srgbClr val="002060"/>
                </a:solidFill>
                <a:latin typeface="Times New Roman" panose="02020603050405020304" pitchFamily="18" charset="0"/>
                <a:cs typeface="Times New Roman" panose="02020603050405020304" pitchFamily="18" charset="0"/>
              </a:rPr>
              <a:t>Длина зонта в сложенном виде = длина ручки + 1/3 длины спицы</a:t>
            </a:r>
          </a:p>
          <a:p>
            <a:endParaRPr lang="ru-RU" sz="2000" dirty="0">
              <a:solidFill>
                <a:srgbClr val="002060"/>
              </a:solidFill>
              <a:latin typeface="Times New Roman" panose="02020603050405020304" pitchFamily="18" charset="0"/>
              <a:cs typeface="Times New Roman" panose="02020603050405020304" pitchFamily="18" charset="0"/>
            </a:endParaRPr>
          </a:p>
          <a:p>
            <a:r>
              <a:rPr lang="ru-RU" sz="2000" dirty="0">
                <a:solidFill>
                  <a:srgbClr val="002060"/>
                </a:solidFill>
                <a:latin typeface="Times New Roman" panose="02020603050405020304" pitchFamily="18" charset="0"/>
                <a:cs typeface="Times New Roman" panose="02020603050405020304" pitchFamily="18" charset="0"/>
              </a:rPr>
              <a:t>1/3 длины спицы:  25 – 6,2 = 18,8 (см)</a:t>
            </a:r>
          </a:p>
          <a:p>
            <a:endParaRPr lang="ru-RU" sz="2000" dirty="0">
              <a:solidFill>
                <a:srgbClr val="002060"/>
              </a:solidFill>
              <a:latin typeface="Times New Roman" panose="02020603050405020304" pitchFamily="18" charset="0"/>
              <a:cs typeface="Times New Roman" panose="02020603050405020304" pitchFamily="18" charset="0"/>
            </a:endParaRPr>
          </a:p>
          <a:p>
            <a:r>
              <a:rPr lang="ru-RU" sz="2000" dirty="0">
                <a:solidFill>
                  <a:srgbClr val="002060"/>
                </a:solidFill>
                <a:latin typeface="Times New Roman" panose="02020603050405020304" pitchFamily="18" charset="0"/>
                <a:cs typeface="Times New Roman" panose="02020603050405020304" pitchFamily="18" charset="0"/>
              </a:rPr>
              <a:t>Длина спицы:  18,8 *3 = 56,4 (см)</a:t>
            </a:r>
          </a:p>
        </p:txBody>
      </p:sp>
      <p:sp>
        <p:nvSpPr>
          <p:cNvPr id="5" name="TextBox 4"/>
          <p:cNvSpPr txBox="1"/>
          <p:nvPr/>
        </p:nvSpPr>
        <p:spPr>
          <a:xfrm>
            <a:off x="5868144" y="5805264"/>
            <a:ext cx="1709955" cy="461665"/>
          </a:xfrm>
          <a:prstGeom prst="rect">
            <a:avLst/>
          </a:prstGeom>
          <a:noFill/>
        </p:spPr>
        <p:txBody>
          <a:bodyPr wrap="none" rtlCol="0">
            <a:spAutoFit/>
          </a:bodyPr>
          <a:lstStyle/>
          <a:p>
            <a:r>
              <a:rPr lang="ru-RU" sz="2400" b="1" dirty="0"/>
              <a:t>Ответ: 56,4 </a:t>
            </a:r>
          </a:p>
        </p:txBody>
      </p:sp>
    </p:spTree>
    <p:extLst>
      <p:ext uri="{BB962C8B-B14F-4D97-AF65-F5344CB8AC3E}">
        <p14:creationId xmlns:p14="http://schemas.microsoft.com/office/powerpoint/2010/main" val="1308159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34443" t="19482" r="35029" b="66602"/>
          <a:stretch/>
        </p:blipFill>
        <p:spPr>
          <a:xfrm>
            <a:off x="34616" y="332656"/>
            <a:ext cx="8986598" cy="2304256"/>
          </a:xfrm>
          <a:prstGeom prst="rect">
            <a:avLst/>
          </a:prstGeom>
        </p:spPr>
      </p:pic>
      <p:sp>
        <p:nvSpPr>
          <p:cNvPr id="4" name="TextBox 3"/>
          <p:cNvSpPr txBox="1"/>
          <p:nvPr/>
        </p:nvSpPr>
        <p:spPr>
          <a:xfrm>
            <a:off x="1403648" y="2531511"/>
            <a:ext cx="1643142" cy="954107"/>
          </a:xfrm>
          <a:prstGeom prst="rect">
            <a:avLst/>
          </a:prstGeom>
          <a:noFill/>
        </p:spPr>
        <p:txBody>
          <a:bodyPr wrap="none" rtlCol="0">
            <a:spAutoFit/>
          </a:bodyPr>
          <a:lstStyle/>
          <a:p>
            <a:r>
              <a:rPr lang="ru-RU" sz="2800" dirty="0"/>
              <a:t>Решение:</a:t>
            </a:r>
          </a:p>
          <a:p>
            <a:endParaRPr lang="ru-RU" sz="2800" dirty="0"/>
          </a:p>
        </p:txBody>
      </p:sp>
      <p:sp>
        <p:nvSpPr>
          <p:cNvPr id="5" name="Равнобедренный треугольник 4"/>
          <p:cNvSpPr/>
          <p:nvPr/>
        </p:nvSpPr>
        <p:spPr>
          <a:xfrm>
            <a:off x="5724128" y="2420888"/>
            <a:ext cx="2088232" cy="194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cxnSp>
        <p:nvCxnSpPr>
          <p:cNvPr id="7" name="Прямая со стрелкой 6"/>
          <p:cNvCxnSpPr>
            <a:stCxn id="5" idx="0"/>
            <a:endCxn id="5" idx="3"/>
          </p:cNvCxnSpPr>
          <p:nvPr/>
        </p:nvCxnSpPr>
        <p:spPr>
          <a:xfrm>
            <a:off x="6768244" y="2420888"/>
            <a:ext cx="0" cy="1944216"/>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6768244" y="3392996"/>
            <a:ext cx="324036" cy="523220"/>
          </a:xfrm>
          <a:prstGeom prst="rect">
            <a:avLst/>
          </a:prstGeom>
          <a:noFill/>
        </p:spPr>
        <p:txBody>
          <a:bodyPr wrap="square" rtlCol="0">
            <a:spAutoFit/>
          </a:bodyPr>
          <a:lstStyle/>
          <a:p>
            <a:r>
              <a:rPr lang="en-US" sz="2800" dirty="0"/>
              <a:t>h</a:t>
            </a:r>
            <a:endParaRPr lang="ru-RU" sz="2800" dirty="0"/>
          </a:p>
        </p:txBody>
      </p:sp>
      <mc:AlternateContent xmlns:mc="http://schemas.openxmlformats.org/markup-compatibility/2006" xmlns:a14="http://schemas.microsoft.com/office/drawing/2010/main">
        <mc:Choice Requires="a14">
          <p:sp>
            <p:nvSpPr>
              <p:cNvPr id="9" name="TextBox 8"/>
              <p:cNvSpPr txBox="1"/>
              <p:nvPr/>
            </p:nvSpPr>
            <p:spPr>
              <a:xfrm>
                <a:off x="508683" y="3008564"/>
                <a:ext cx="5926360" cy="3115981"/>
              </a:xfrm>
              <a:prstGeom prst="rect">
                <a:avLst/>
              </a:prstGeom>
              <a:noFill/>
            </p:spPr>
            <p:txBody>
              <a:bodyPr wrap="square" rtlCol="0">
                <a:spAutoFit/>
              </a:bodyPr>
              <a:lstStyle/>
              <a:p>
                <a:r>
                  <a:rPr lang="en-US" sz="2000" dirty="0">
                    <a:solidFill>
                      <a:srgbClr val="002060"/>
                    </a:solidFill>
                    <a:latin typeface="Times New Roman" panose="02020603050405020304" pitchFamily="18" charset="0"/>
                    <a:cs typeface="Times New Roman" panose="02020603050405020304" pitchFamily="18" charset="0"/>
                  </a:rPr>
                  <a:t>h = 53,1 </a:t>
                </a:r>
                <a:r>
                  <a:rPr lang="ru-RU" sz="2000" dirty="0">
                    <a:solidFill>
                      <a:srgbClr val="002060"/>
                    </a:solidFill>
                    <a:latin typeface="Times New Roman" panose="02020603050405020304" pitchFamily="18" charset="0"/>
                    <a:cs typeface="Times New Roman" panose="02020603050405020304" pitchFamily="18" charset="0"/>
                  </a:rPr>
                  <a:t>см</a:t>
                </a:r>
                <a:endParaRPr lang="en-US"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a = 38 </a:t>
                </a:r>
                <a:r>
                  <a:rPr lang="ru-RU" sz="2000" dirty="0">
                    <a:solidFill>
                      <a:srgbClr val="002060"/>
                    </a:solidFill>
                    <a:latin typeface="Times New Roman" panose="02020603050405020304" pitchFamily="18" charset="0"/>
                    <a:cs typeface="Times New Roman" panose="02020603050405020304" pitchFamily="18" charset="0"/>
                  </a:rPr>
                  <a:t>см</a:t>
                </a:r>
                <a:endParaRPr lang="en-US"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S = </a:t>
                </a:r>
                <a14:m>
                  <m:oMath xmlns:m="http://schemas.openxmlformats.org/officeDocument/2006/math">
                    <m:f>
                      <m:fPr>
                        <m:ctrlPr>
                          <a:rPr lang="en-US" sz="2000" i="1" smtClean="0">
                            <a:solidFill>
                              <a:srgbClr val="002060"/>
                            </a:solidFill>
                            <a:latin typeface="Cambria Math" panose="02040503050406030204" pitchFamily="18" charset="0"/>
                          </a:rPr>
                        </m:ctrlPr>
                      </m:fPr>
                      <m:num>
                        <m:r>
                          <a:rPr lang="en-US" sz="2000" b="0" i="1" smtClean="0">
                            <a:solidFill>
                              <a:srgbClr val="002060"/>
                            </a:solidFill>
                            <a:latin typeface="Cambria Math" panose="02040503050406030204" pitchFamily="18" charset="0"/>
                          </a:rPr>
                          <m:t>1</m:t>
                        </m:r>
                      </m:num>
                      <m:den>
                        <m:r>
                          <a:rPr lang="en-US" sz="2000" b="0" i="1" smtClean="0">
                            <a:solidFill>
                              <a:srgbClr val="002060"/>
                            </a:solidFill>
                            <a:latin typeface="Cambria Math" panose="02040503050406030204" pitchFamily="18" charset="0"/>
                          </a:rPr>
                          <m:t>2</m:t>
                        </m:r>
                      </m:den>
                    </m:f>
                    <m:r>
                      <a:rPr lang="en-US" sz="2000" b="0" i="1" smtClean="0">
                        <a:solidFill>
                          <a:srgbClr val="002060"/>
                        </a:solidFill>
                        <a:latin typeface="Cambria Math" panose="02040503050406030204" pitchFamily="18" charset="0"/>
                      </a:rPr>
                      <m:t>𝑎h</m:t>
                    </m:r>
                  </m:oMath>
                </a14:m>
                <a:endParaRPr lang="en-US" sz="2000" b="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S = </a:t>
                </a:r>
                <a14:m>
                  <m:oMath xmlns:m="http://schemas.openxmlformats.org/officeDocument/2006/math">
                    <m:f>
                      <m:fPr>
                        <m:ctrlPr>
                          <a:rPr lang="en-US" sz="2000" i="1" smtClean="0">
                            <a:solidFill>
                              <a:srgbClr val="002060"/>
                            </a:solidFill>
                            <a:latin typeface="Cambria Math" panose="02040503050406030204" pitchFamily="18" charset="0"/>
                          </a:rPr>
                        </m:ctrlPr>
                      </m:fPr>
                      <m:num>
                        <m:r>
                          <a:rPr lang="en-US" sz="2000" b="0" i="1" smtClean="0">
                            <a:solidFill>
                              <a:srgbClr val="002060"/>
                            </a:solidFill>
                            <a:latin typeface="Cambria Math" panose="02040503050406030204" pitchFamily="18" charset="0"/>
                          </a:rPr>
                          <m:t>1</m:t>
                        </m:r>
                      </m:num>
                      <m:den>
                        <m:r>
                          <a:rPr lang="en-US" sz="2000" b="0" i="1" smtClean="0">
                            <a:solidFill>
                              <a:srgbClr val="002060"/>
                            </a:solidFill>
                            <a:latin typeface="Cambria Math" panose="02040503050406030204" pitchFamily="18" charset="0"/>
                          </a:rPr>
                          <m:t>2</m:t>
                        </m:r>
                      </m:den>
                    </m:f>
                    <m:r>
                      <a:rPr lang="en-US" sz="2000" b="0" i="1" smtClean="0">
                        <a:solidFill>
                          <a:srgbClr val="002060"/>
                        </a:solidFill>
                        <a:latin typeface="Cambria Math" panose="02040503050406030204" pitchFamily="18" charset="0"/>
                      </a:rPr>
                      <m:t>∗38∗53,1=1008,9</m:t>
                    </m:r>
                    <m:r>
                      <a:rPr lang="ru-RU" sz="2000" b="0" i="1" smtClean="0">
                        <a:solidFill>
                          <a:srgbClr val="002060"/>
                        </a:solidFill>
                        <a:latin typeface="Cambria Math" panose="02040503050406030204" pitchFamily="18" charset="0"/>
                      </a:rPr>
                      <m:t> (см</m:t>
                    </m:r>
                    <m:r>
                      <a:rPr lang="ru-RU" sz="2000" b="0" i="1" baseline="30000" smtClean="0">
                        <a:solidFill>
                          <a:srgbClr val="002060"/>
                        </a:solidFill>
                        <a:latin typeface="Cambria Math" panose="02040503050406030204" pitchFamily="18" charset="0"/>
                      </a:rPr>
                      <m:t>2</m:t>
                    </m:r>
                    <m:r>
                      <a:rPr lang="ru-RU" sz="2000" b="0" i="1" smtClean="0">
                        <a:solidFill>
                          <a:srgbClr val="002060"/>
                        </a:solidFill>
                        <a:latin typeface="Cambria Math" panose="02040503050406030204" pitchFamily="18" charset="0"/>
                      </a:rPr>
                      <m:t>)</m:t>
                    </m:r>
                  </m:oMath>
                </a14:m>
                <a:endParaRPr lang="en-US" sz="2000" b="0" dirty="0">
                  <a:solidFill>
                    <a:srgbClr val="002060"/>
                  </a:solidFill>
                  <a:latin typeface="Times New Roman" panose="02020603050405020304" pitchFamily="18" charset="0"/>
                  <a:cs typeface="Times New Roman" panose="02020603050405020304" pitchFamily="18" charset="0"/>
                </a:endParaRPr>
              </a:p>
              <a:p>
                <a:endParaRPr lang="ru-RU" sz="2000" dirty="0">
                  <a:solidFill>
                    <a:srgbClr val="002060"/>
                  </a:solidFill>
                  <a:latin typeface="Times New Roman" panose="02020603050405020304" pitchFamily="18" charset="0"/>
                  <a:cs typeface="Times New Roman" panose="02020603050405020304" pitchFamily="18" charset="0"/>
                </a:endParaRPr>
              </a:p>
              <a:p>
                <a:r>
                  <a:rPr lang="ru-RU" sz="2000" dirty="0">
                    <a:solidFill>
                      <a:srgbClr val="002060"/>
                    </a:solidFill>
                    <a:latin typeface="Times New Roman" panose="02020603050405020304" pitchFamily="18" charset="0"/>
                    <a:cs typeface="Times New Roman" panose="02020603050405020304" pitchFamily="18" charset="0"/>
                  </a:rPr>
                  <a:t>Зонт состоит из 8 треугольников</a:t>
                </a:r>
              </a:p>
              <a:p>
                <a:r>
                  <a:rPr lang="en-US" sz="2000" dirty="0">
                    <a:solidFill>
                      <a:srgbClr val="002060"/>
                    </a:solidFill>
                    <a:latin typeface="Times New Roman" panose="02020603050405020304" pitchFamily="18" charset="0"/>
                    <a:cs typeface="Times New Roman" panose="02020603050405020304" pitchFamily="18" charset="0"/>
                  </a:rPr>
                  <a:t>8*S = 8*1008,9 = 8071,2 </a:t>
                </a:r>
                <a14:m>
                  <m:oMath xmlns:m="http://schemas.openxmlformats.org/officeDocument/2006/math">
                    <m:r>
                      <a:rPr lang="ru-RU" sz="2000" i="1">
                        <a:solidFill>
                          <a:srgbClr val="002060"/>
                        </a:solidFill>
                        <a:latin typeface="Cambria Math" panose="02040503050406030204" pitchFamily="18" charset="0"/>
                      </a:rPr>
                      <m:t>(см</m:t>
                    </m:r>
                    <m:r>
                      <a:rPr lang="ru-RU" sz="2000" i="1" baseline="30000">
                        <a:solidFill>
                          <a:srgbClr val="002060"/>
                        </a:solidFill>
                        <a:latin typeface="Cambria Math" panose="02040503050406030204" pitchFamily="18" charset="0"/>
                      </a:rPr>
                      <m:t>2</m:t>
                    </m:r>
                    <m:r>
                      <a:rPr lang="ru-RU" sz="2000" i="1">
                        <a:solidFill>
                          <a:srgbClr val="002060"/>
                        </a:solidFill>
                        <a:latin typeface="Cambria Math" panose="02040503050406030204" pitchFamily="18" charset="0"/>
                      </a:rPr>
                      <m:t>)</m:t>
                    </m:r>
                  </m:oMath>
                </a14:m>
                <a:endParaRPr lang="en-US" sz="2000" dirty="0">
                  <a:solidFill>
                    <a:srgbClr val="002060"/>
                  </a:solidFill>
                  <a:latin typeface="Times New Roman" panose="02020603050405020304" pitchFamily="18" charset="0"/>
                  <a:cs typeface="Times New Roman" panose="02020603050405020304" pitchFamily="18" charset="0"/>
                </a:endParaRPr>
              </a:p>
              <a:p>
                <a:r>
                  <a:rPr lang="ru-RU" sz="2000" dirty="0">
                    <a:solidFill>
                      <a:srgbClr val="002060"/>
                    </a:solidFill>
                    <a:latin typeface="Times New Roman" panose="02020603050405020304" pitchFamily="18" charset="0"/>
                    <a:cs typeface="Times New Roman" panose="02020603050405020304" pitchFamily="18" charset="0"/>
                  </a:rPr>
                  <a:t> </a:t>
                </a:r>
              </a:p>
              <a:p>
                <a:r>
                  <a:rPr lang="en-US" sz="2000" dirty="0">
                    <a:solidFill>
                      <a:srgbClr val="002060"/>
                    </a:solidFill>
                    <a:latin typeface="Times New Roman" panose="02020603050405020304" pitchFamily="18" charset="0"/>
                    <a:cs typeface="Times New Roman" panose="02020603050405020304" pitchFamily="18" charset="0"/>
                  </a:rPr>
                  <a:t>8071,2 </a:t>
                </a:r>
                <a14:m>
                  <m:oMath xmlns:m="http://schemas.openxmlformats.org/officeDocument/2006/math">
                    <m:r>
                      <a:rPr lang="ru-RU" sz="2000" i="1">
                        <a:solidFill>
                          <a:srgbClr val="002060"/>
                        </a:solidFill>
                        <a:latin typeface="Cambria Math" panose="02040503050406030204" pitchFamily="18" charset="0"/>
                      </a:rPr>
                      <m:t>см</m:t>
                    </m:r>
                    <m:r>
                      <a:rPr lang="ru-RU" sz="2000" i="1" baseline="30000">
                        <a:solidFill>
                          <a:srgbClr val="002060"/>
                        </a:solidFill>
                        <a:latin typeface="Cambria Math" panose="02040503050406030204" pitchFamily="18" charset="0"/>
                      </a:rPr>
                      <m:t>2</m:t>
                    </m:r>
                  </m:oMath>
                </a14:m>
                <a:r>
                  <a:rPr lang="ru-RU" sz="2000"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ru-RU" sz="200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ru-RU" sz="2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8070 </m:t>
                    </m:r>
                    <m:r>
                      <a:rPr lang="ru-RU" sz="2000" i="1">
                        <a:solidFill>
                          <a:srgbClr val="002060"/>
                        </a:solidFill>
                        <a:latin typeface="Cambria Math" panose="02040503050406030204" pitchFamily="18" charset="0"/>
                      </a:rPr>
                      <m:t>см</m:t>
                    </m:r>
                    <m:r>
                      <a:rPr lang="ru-RU" sz="2000" i="1" baseline="30000">
                        <a:solidFill>
                          <a:srgbClr val="002060"/>
                        </a:solidFill>
                        <a:latin typeface="Cambria Math" panose="02040503050406030204" pitchFamily="18" charset="0"/>
                      </a:rPr>
                      <m:t>2</m:t>
                    </m:r>
                  </m:oMath>
                </a14:m>
                <a:endParaRPr lang="en-US" sz="2000"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8683" y="3008564"/>
                <a:ext cx="5926360" cy="3115981"/>
              </a:xfrm>
              <a:prstGeom prst="rect">
                <a:avLst/>
              </a:prstGeom>
              <a:blipFill>
                <a:blip r:embed="rId3"/>
                <a:stretch>
                  <a:fillRect l="-1028" t="-1174" b="-2544"/>
                </a:stretch>
              </a:blipFill>
            </p:spPr>
            <p:txBody>
              <a:bodyPr/>
              <a:lstStyle/>
              <a:p>
                <a:r>
                  <a:rPr lang="ru-RU">
                    <a:noFill/>
                  </a:rPr>
                  <a:t> </a:t>
                </a:r>
              </a:p>
            </p:txBody>
          </p:sp>
        </mc:Fallback>
      </mc:AlternateContent>
      <p:sp>
        <p:nvSpPr>
          <p:cNvPr id="10" name="TextBox 9"/>
          <p:cNvSpPr txBox="1"/>
          <p:nvPr/>
        </p:nvSpPr>
        <p:spPr>
          <a:xfrm>
            <a:off x="6604650" y="4256802"/>
            <a:ext cx="356188" cy="523220"/>
          </a:xfrm>
          <a:prstGeom prst="rect">
            <a:avLst/>
          </a:prstGeom>
          <a:noFill/>
        </p:spPr>
        <p:txBody>
          <a:bodyPr wrap="none" rtlCol="0">
            <a:spAutoFit/>
          </a:bodyPr>
          <a:lstStyle/>
          <a:p>
            <a:r>
              <a:rPr lang="en-US" sz="2800" dirty="0"/>
              <a:t>a</a:t>
            </a:r>
            <a:endParaRPr lang="ru-RU" sz="2800" dirty="0"/>
          </a:p>
        </p:txBody>
      </p:sp>
      <p:cxnSp>
        <p:nvCxnSpPr>
          <p:cNvPr id="12" name="Прямая соединительная линия 11"/>
          <p:cNvCxnSpPr/>
          <p:nvPr/>
        </p:nvCxnSpPr>
        <p:spPr>
          <a:xfrm>
            <a:off x="4716016" y="2005970"/>
            <a:ext cx="345638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07504" y="2348880"/>
            <a:ext cx="345638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35043" y="6064006"/>
            <a:ext cx="1716367" cy="461665"/>
          </a:xfrm>
          <a:prstGeom prst="rect">
            <a:avLst/>
          </a:prstGeom>
          <a:noFill/>
        </p:spPr>
        <p:txBody>
          <a:bodyPr wrap="none" rtlCol="0">
            <a:spAutoFit/>
          </a:bodyPr>
          <a:lstStyle/>
          <a:p>
            <a:r>
              <a:rPr lang="ru-RU" sz="2400" b="1" dirty="0"/>
              <a:t>Ответ: 8070</a:t>
            </a:r>
          </a:p>
        </p:txBody>
      </p:sp>
    </p:spTree>
    <p:extLst>
      <p:ext uri="{BB962C8B-B14F-4D97-AF65-F5344CB8AC3E}">
        <p14:creationId xmlns:p14="http://schemas.microsoft.com/office/powerpoint/2010/main" val="3960995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3317" t="15744" r="34578" b="76718"/>
          <a:stretch/>
        </p:blipFill>
        <p:spPr>
          <a:xfrm>
            <a:off x="19284" y="116631"/>
            <a:ext cx="9017212" cy="1190953"/>
          </a:xfrm>
          <a:prstGeom prst="rect">
            <a:avLst/>
          </a:prstGeom>
        </p:spPr>
      </p:pic>
      <p:pic>
        <p:nvPicPr>
          <p:cNvPr id="3" name="Рисунок 2"/>
          <p:cNvPicPr>
            <a:picLocks noChangeAspect="1"/>
          </p:cNvPicPr>
          <p:nvPr/>
        </p:nvPicPr>
        <p:blipFill rotWithShape="1">
          <a:blip r:embed="rId2"/>
          <a:srcRect l="42675" t="50275" r="43637" b="23958"/>
          <a:stretch/>
        </p:blipFill>
        <p:spPr>
          <a:xfrm>
            <a:off x="5796136" y="836712"/>
            <a:ext cx="2880320" cy="3049751"/>
          </a:xfrm>
          <a:prstGeom prst="rect">
            <a:avLst/>
          </a:prstGeom>
        </p:spPr>
      </p:pic>
      <p:sp>
        <p:nvSpPr>
          <p:cNvPr id="4" name="TextBox 3"/>
          <p:cNvSpPr txBox="1"/>
          <p:nvPr/>
        </p:nvSpPr>
        <p:spPr>
          <a:xfrm>
            <a:off x="554566" y="1335167"/>
            <a:ext cx="1438664" cy="461665"/>
          </a:xfrm>
          <a:prstGeom prst="rect">
            <a:avLst/>
          </a:prstGeom>
          <a:noFill/>
        </p:spPr>
        <p:txBody>
          <a:bodyPr wrap="none" rtlCol="0">
            <a:spAutoFit/>
          </a:bodyPr>
          <a:lstStyle/>
          <a:p>
            <a:r>
              <a:rPr lang="ru-RU" sz="2400" dirty="0"/>
              <a:t>Решение:</a:t>
            </a:r>
          </a:p>
        </p:txBody>
      </p:sp>
      <mc:AlternateContent xmlns:mc="http://schemas.openxmlformats.org/markup-compatibility/2006" xmlns:a14="http://schemas.microsoft.com/office/drawing/2010/main">
        <mc:Choice Requires="a14">
          <p:sp>
            <p:nvSpPr>
              <p:cNvPr id="5" name="TextBox 4"/>
              <p:cNvSpPr txBox="1"/>
              <p:nvPr/>
            </p:nvSpPr>
            <p:spPr>
              <a:xfrm>
                <a:off x="381040" y="1846398"/>
                <a:ext cx="4706288" cy="4770408"/>
              </a:xfrm>
              <a:prstGeom prst="rect">
                <a:avLst/>
              </a:prstGeom>
              <a:noFill/>
            </p:spPr>
            <p:txBody>
              <a:bodyPr wrap="none" rtlCol="0">
                <a:spAutoFit/>
              </a:bodyPr>
              <a:lstStyle/>
              <a:p>
                <a:r>
                  <a:rPr lang="ru-RU" dirty="0">
                    <a:solidFill>
                      <a:srgbClr val="002060"/>
                    </a:solidFill>
                  </a:rPr>
                  <a:t>Рассмотрим прямоугольный треугольник АВО</a:t>
                </a:r>
              </a:p>
              <a:p>
                <a:endParaRPr lang="ru-RU" dirty="0">
                  <a:solidFill>
                    <a:srgbClr val="002060"/>
                  </a:solidFill>
                </a:endParaRPr>
              </a:p>
              <a:p>
                <a:r>
                  <a:rPr lang="ru-RU" dirty="0">
                    <a:solidFill>
                      <a:srgbClr val="002060"/>
                    </a:solidFill>
                  </a:rPr>
                  <a:t>АВ = </a:t>
                </a:r>
                <a:r>
                  <a:rPr lang="en-US" dirty="0">
                    <a:solidFill>
                      <a:srgbClr val="002060"/>
                    </a:solidFill>
                  </a:rPr>
                  <a:t>d/2,   OB = R – h </a:t>
                </a:r>
              </a:p>
              <a:p>
                <a:endParaRPr lang="ru-RU" dirty="0">
                  <a:solidFill>
                    <a:srgbClr val="002060"/>
                  </a:solidFill>
                </a:endParaRPr>
              </a:p>
              <a:p>
                <a:r>
                  <a:rPr lang="ru-RU" dirty="0">
                    <a:solidFill>
                      <a:srgbClr val="002060"/>
                    </a:solidFill>
                  </a:rPr>
                  <a:t>По теореме Пифагора: </a:t>
                </a:r>
                <a:endParaRPr lang="en-US" dirty="0">
                  <a:solidFill>
                    <a:srgbClr val="002060"/>
                  </a:solidFill>
                </a:endParaRPr>
              </a:p>
              <a:p>
                <a:r>
                  <a:rPr lang="en-US" dirty="0">
                    <a:solidFill>
                      <a:srgbClr val="002060"/>
                    </a:solidFill>
                  </a:rPr>
                  <a:t>AO</a:t>
                </a:r>
                <a:r>
                  <a:rPr lang="en-US" baseline="30000" dirty="0">
                    <a:solidFill>
                      <a:srgbClr val="002060"/>
                    </a:solidFill>
                  </a:rPr>
                  <a:t>2</a:t>
                </a:r>
                <a:r>
                  <a:rPr lang="en-US" dirty="0">
                    <a:solidFill>
                      <a:srgbClr val="002060"/>
                    </a:solidFill>
                  </a:rPr>
                  <a:t> = AB</a:t>
                </a:r>
                <a:r>
                  <a:rPr lang="en-US" baseline="30000" dirty="0">
                    <a:solidFill>
                      <a:srgbClr val="002060"/>
                    </a:solidFill>
                  </a:rPr>
                  <a:t>2</a:t>
                </a:r>
                <a:r>
                  <a:rPr lang="en-US" dirty="0">
                    <a:solidFill>
                      <a:srgbClr val="002060"/>
                    </a:solidFill>
                  </a:rPr>
                  <a:t> + OB</a:t>
                </a:r>
                <a:r>
                  <a:rPr lang="en-US" baseline="30000" dirty="0">
                    <a:solidFill>
                      <a:srgbClr val="002060"/>
                    </a:solidFill>
                  </a:rPr>
                  <a:t>2</a:t>
                </a:r>
              </a:p>
              <a:p>
                <a:pPr/>
                <a14:m>
                  <m:oMathPara xmlns:m="http://schemas.openxmlformats.org/officeDocument/2006/math">
                    <m:oMathParaPr>
                      <m:jc m:val="centerGroup"/>
                    </m:oMathParaPr>
                    <m:oMath xmlns:m="http://schemas.openxmlformats.org/officeDocument/2006/math">
                      <m:sSup>
                        <m:sSupPr>
                          <m:ctrlPr>
                            <a:rPr lang="en-US" i="1" smtClean="0">
                              <a:solidFill>
                                <a:srgbClr val="002060"/>
                              </a:solidFill>
                              <a:latin typeface="Cambria Math" panose="02040503050406030204" pitchFamily="18" charset="0"/>
                            </a:rPr>
                          </m:ctrlPr>
                        </m:sSupPr>
                        <m:e>
                          <m:r>
                            <a:rPr lang="en-US" b="0" i="1" smtClean="0">
                              <a:solidFill>
                                <a:srgbClr val="002060"/>
                              </a:solidFill>
                              <a:latin typeface="Cambria Math" panose="02040503050406030204" pitchFamily="18" charset="0"/>
                            </a:rPr>
                            <m:t>𝑅</m:t>
                          </m:r>
                        </m:e>
                        <m:sup>
                          <m:r>
                            <a:rPr lang="en-US" b="0" i="1" smtClean="0">
                              <a:solidFill>
                                <a:srgbClr val="002060"/>
                              </a:solidFill>
                              <a:latin typeface="Cambria Math" panose="02040503050406030204" pitchFamily="18" charset="0"/>
                            </a:rPr>
                            <m:t>2</m:t>
                          </m:r>
                        </m:sup>
                      </m:sSup>
                      <m:r>
                        <a:rPr lang="en-US" b="0" i="1" smtClean="0">
                          <a:solidFill>
                            <a:srgbClr val="002060"/>
                          </a:solidFill>
                          <a:latin typeface="Cambria Math" panose="02040503050406030204" pitchFamily="18" charset="0"/>
                        </a:rPr>
                        <m:t>=</m:t>
                      </m:r>
                      <m:sSup>
                        <m:sSupPr>
                          <m:ctrlPr>
                            <a:rPr lang="en-US" b="0" i="1" smtClean="0">
                              <a:solidFill>
                                <a:srgbClr val="002060"/>
                              </a:solidFill>
                              <a:latin typeface="Cambria Math" panose="02040503050406030204" pitchFamily="18" charset="0"/>
                            </a:rPr>
                          </m:ctrlPr>
                        </m:sSupPr>
                        <m:e>
                          <m:d>
                            <m:dPr>
                              <m:ctrlPr>
                                <a:rPr lang="en-US" b="0" i="1" smtClean="0">
                                  <a:solidFill>
                                    <a:srgbClr val="002060"/>
                                  </a:solidFill>
                                  <a:latin typeface="Cambria Math" panose="02040503050406030204" pitchFamily="18" charset="0"/>
                                </a:rPr>
                              </m:ctrlPr>
                            </m:dPr>
                            <m:e>
                              <m:f>
                                <m:fPr>
                                  <m:ctrlPr>
                                    <a:rPr lang="en-US" b="0" i="1" smtClean="0">
                                      <a:solidFill>
                                        <a:srgbClr val="002060"/>
                                      </a:solidFill>
                                      <a:latin typeface="Cambria Math" panose="02040503050406030204" pitchFamily="18" charset="0"/>
                                    </a:rPr>
                                  </m:ctrlPr>
                                </m:fPr>
                                <m:num>
                                  <m:r>
                                    <a:rPr lang="en-US" b="0" i="1" smtClean="0">
                                      <a:solidFill>
                                        <a:srgbClr val="002060"/>
                                      </a:solidFill>
                                      <a:latin typeface="Cambria Math" panose="02040503050406030204" pitchFamily="18" charset="0"/>
                                    </a:rPr>
                                    <m:t>𝑑</m:t>
                                  </m:r>
                                </m:num>
                                <m:den>
                                  <m:r>
                                    <a:rPr lang="en-US" b="0" i="1" smtClean="0">
                                      <a:solidFill>
                                        <a:srgbClr val="002060"/>
                                      </a:solidFill>
                                      <a:latin typeface="Cambria Math" panose="02040503050406030204" pitchFamily="18" charset="0"/>
                                    </a:rPr>
                                    <m:t>2</m:t>
                                  </m:r>
                                </m:den>
                              </m:f>
                            </m:e>
                          </m:d>
                        </m:e>
                        <m:sup>
                          <m:r>
                            <a:rPr lang="en-US" b="0" i="1" smtClean="0">
                              <a:solidFill>
                                <a:srgbClr val="002060"/>
                              </a:solidFill>
                              <a:latin typeface="Cambria Math" panose="02040503050406030204" pitchFamily="18" charset="0"/>
                            </a:rPr>
                            <m:t>2</m:t>
                          </m:r>
                        </m:sup>
                      </m:sSup>
                      <m:r>
                        <a:rPr lang="en-US" b="0" i="1" smtClean="0">
                          <a:solidFill>
                            <a:srgbClr val="002060"/>
                          </a:solidFill>
                          <a:latin typeface="Cambria Math" panose="02040503050406030204" pitchFamily="18" charset="0"/>
                        </a:rPr>
                        <m:t>+ </m:t>
                      </m:r>
                      <m:sSup>
                        <m:sSupPr>
                          <m:ctrlPr>
                            <a:rPr lang="en-US" b="0" i="1" smtClean="0">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𝑅</m:t>
                          </m:r>
                          <m:r>
                            <a:rPr lang="en-US" i="1">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h</m:t>
                          </m:r>
                          <m:r>
                            <a:rPr lang="en-US" b="0" i="1" smtClean="0">
                              <a:solidFill>
                                <a:srgbClr val="002060"/>
                              </a:solidFill>
                              <a:latin typeface="Cambria Math" panose="02040503050406030204" pitchFamily="18" charset="0"/>
                            </a:rPr>
                            <m:t>)</m:t>
                          </m:r>
                        </m:e>
                        <m:sup>
                          <m:r>
                            <a:rPr lang="en-US" b="0" i="1" smtClean="0">
                              <a:solidFill>
                                <a:srgbClr val="002060"/>
                              </a:solidFill>
                              <a:latin typeface="Cambria Math" panose="02040503050406030204" pitchFamily="18" charset="0"/>
                            </a:rPr>
                            <m:t>2</m:t>
                          </m:r>
                        </m:sup>
                      </m:sSup>
                    </m:oMath>
                  </m:oMathPara>
                </a14:m>
                <a:endParaRPr lang="en-US" dirty="0">
                  <a:solidFill>
                    <a:srgbClr val="002060"/>
                  </a:solidFill>
                </a:endParaRPr>
              </a:p>
              <a:p>
                <a:r>
                  <a:rPr lang="ru-RU" dirty="0">
                    <a:solidFill>
                      <a:srgbClr val="002060"/>
                    </a:solidFill>
                  </a:rPr>
                  <a:t>Решаем данное уравнение относительно </a:t>
                </a:r>
                <a:r>
                  <a:rPr lang="en-US" dirty="0">
                    <a:solidFill>
                      <a:srgbClr val="002060"/>
                    </a:solidFill>
                  </a:rPr>
                  <a:t>R</a:t>
                </a:r>
              </a:p>
              <a:p>
                <a:pPr/>
                <a14:m>
                  <m:oMathPara xmlns:m="http://schemas.openxmlformats.org/officeDocument/2006/math">
                    <m:oMathParaPr>
                      <m:jc m:val="centerGroup"/>
                    </m:oMathParaPr>
                    <m:oMath xmlns:m="http://schemas.openxmlformats.org/officeDocument/2006/math">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𝑅</m:t>
                          </m:r>
                        </m:e>
                        <m:sup>
                          <m:r>
                            <a:rPr lang="en-US" i="1">
                              <a:solidFill>
                                <a:srgbClr val="002060"/>
                              </a:solidFill>
                              <a:latin typeface="Cambria Math" panose="02040503050406030204" pitchFamily="18" charset="0"/>
                            </a:rPr>
                            <m:t>2</m:t>
                          </m:r>
                        </m:sup>
                      </m:sSup>
                      <m:r>
                        <a:rPr lang="en-US" i="1">
                          <a:solidFill>
                            <a:srgbClr val="002060"/>
                          </a:solidFill>
                          <a:latin typeface="Cambria Math" panose="02040503050406030204" pitchFamily="18" charset="0"/>
                        </a:rPr>
                        <m:t>=</m:t>
                      </m:r>
                      <m:sSup>
                        <m:sSupPr>
                          <m:ctrlPr>
                            <a:rPr lang="en-US" i="1">
                              <a:solidFill>
                                <a:srgbClr val="002060"/>
                              </a:solidFill>
                              <a:latin typeface="Cambria Math" panose="02040503050406030204" pitchFamily="18" charset="0"/>
                            </a:rPr>
                          </m:ctrlPr>
                        </m:sSupPr>
                        <m:e>
                          <m:d>
                            <m:dPr>
                              <m:ctrlPr>
                                <a:rPr lang="en-US" i="1">
                                  <a:solidFill>
                                    <a:srgbClr val="002060"/>
                                  </a:solidFill>
                                  <a:latin typeface="Cambria Math" panose="02040503050406030204" pitchFamily="18" charset="0"/>
                                </a:rPr>
                              </m:ctrlPr>
                            </m:dPr>
                            <m:e>
                              <m:f>
                                <m:fPr>
                                  <m:ctrlPr>
                                    <a:rPr lang="en-US" i="1">
                                      <a:solidFill>
                                        <a:srgbClr val="002060"/>
                                      </a:solidFill>
                                      <a:latin typeface="Cambria Math" panose="02040503050406030204" pitchFamily="18" charset="0"/>
                                    </a:rPr>
                                  </m:ctrlPr>
                                </m:fPr>
                                <m:num>
                                  <m:r>
                                    <a:rPr lang="ru-RU" b="0" i="1" smtClean="0">
                                      <a:solidFill>
                                        <a:srgbClr val="002060"/>
                                      </a:solidFill>
                                      <a:latin typeface="Cambria Math" panose="02040503050406030204" pitchFamily="18" charset="0"/>
                                    </a:rPr>
                                    <m:t>100</m:t>
                                  </m:r>
                                </m:num>
                                <m:den>
                                  <m:r>
                                    <a:rPr lang="en-US" i="1">
                                      <a:solidFill>
                                        <a:srgbClr val="002060"/>
                                      </a:solidFill>
                                      <a:latin typeface="Cambria Math" panose="02040503050406030204" pitchFamily="18" charset="0"/>
                                    </a:rPr>
                                    <m:t>2</m:t>
                                  </m:r>
                                </m:den>
                              </m:f>
                            </m:e>
                          </m:d>
                        </m:e>
                        <m:sup>
                          <m:r>
                            <a:rPr lang="en-US" i="1">
                              <a:solidFill>
                                <a:srgbClr val="002060"/>
                              </a:solidFill>
                              <a:latin typeface="Cambria Math" panose="02040503050406030204" pitchFamily="18" charset="0"/>
                            </a:rPr>
                            <m:t>2</m:t>
                          </m:r>
                        </m:sup>
                      </m:sSup>
                      <m:r>
                        <a:rPr lang="en-US" i="1">
                          <a:solidFill>
                            <a:srgbClr val="002060"/>
                          </a:solidFill>
                          <a:latin typeface="Cambria Math" panose="02040503050406030204" pitchFamily="18" charset="0"/>
                        </a:rPr>
                        <m:t>+ </m:t>
                      </m:r>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𝑅</m:t>
                          </m:r>
                          <m:r>
                            <a:rPr lang="en-US" i="1">
                              <a:solidFill>
                                <a:srgbClr val="002060"/>
                              </a:solidFill>
                              <a:latin typeface="Cambria Math" panose="02040503050406030204" pitchFamily="18" charset="0"/>
                            </a:rPr>
                            <m:t> −25)</m:t>
                          </m:r>
                        </m:e>
                        <m:sup>
                          <m:r>
                            <a:rPr lang="en-US" i="1">
                              <a:solidFill>
                                <a:srgbClr val="002060"/>
                              </a:solidFill>
                              <a:latin typeface="Cambria Math" panose="02040503050406030204" pitchFamily="18" charset="0"/>
                            </a:rPr>
                            <m:t>2</m:t>
                          </m:r>
                        </m:sup>
                      </m:sSup>
                    </m:oMath>
                  </m:oMathPara>
                </a14:m>
                <a:endParaRPr lang="ru-RU" dirty="0">
                  <a:solidFill>
                    <a:srgbClr val="002060"/>
                  </a:solidFill>
                </a:endParaRPr>
              </a:p>
              <a:p>
                <a:endParaRPr lang="en-US" dirty="0">
                  <a:solidFill>
                    <a:srgbClr val="002060"/>
                  </a:solidFill>
                </a:endParaRPr>
              </a:p>
              <a:p>
                <a:pPr/>
                <a14:m>
                  <m:oMathPara xmlns:m="http://schemas.openxmlformats.org/officeDocument/2006/math">
                    <m:oMathParaPr>
                      <m:jc m:val="centerGroup"/>
                    </m:oMathParaPr>
                    <m:oMath xmlns:m="http://schemas.openxmlformats.org/officeDocument/2006/math">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𝑅</m:t>
                          </m:r>
                        </m:e>
                        <m:sup>
                          <m:r>
                            <a:rPr lang="en-US" i="1">
                              <a:solidFill>
                                <a:srgbClr val="002060"/>
                              </a:solidFill>
                              <a:latin typeface="Cambria Math" panose="02040503050406030204" pitchFamily="18" charset="0"/>
                            </a:rPr>
                            <m:t>2</m:t>
                          </m:r>
                        </m:sup>
                      </m:sSup>
                      <m:r>
                        <a:rPr lang="en-US" i="1">
                          <a:solidFill>
                            <a:srgbClr val="002060"/>
                          </a:solidFill>
                          <a:latin typeface="Cambria Math" panose="02040503050406030204" pitchFamily="18" charset="0"/>
                        </a:rPr>
                        <m:t>=</m:t>
                      </m:r>
                      <m:sSup>
                        <m:sSupPr>
                          <m:ctrlPr>
                            <a:rPr lang="en-US" i="1">
                              <a:solidFill>
                                <a:srgbClr val="002060"/>
                              </a:solidFill>
                              <a:latin typeface="Cambria Math" panose="02040503050406030204" pitchFamily="18" charset="0"/>
                            </a:rPr>
                          </m:ctrlPr>
                        </m:sSupPr>
                        <m:e>
                          <m:d>
                            <m:dPr>
                              <m:ctrlPr>
                                <a:rPr lang="en-US" i="1">
                                  <a:solidFill>
                                    <a:srgbClr val="002060"/>
                                  </a:solidFill>
                                  <a:latin typeface="Cambria Math" panose="02040503050406030204" pitchFamily="18" charset="0"/>
                                </a:rPr>
                              </m:ctrlPr>
                            </m:dPr>
                            <m:e>
                              <m:r>
                                <a:rPr lang="ru-RU" b="0" i="1" smtClean="0">
                                  <a:solidFill>
                                    <a:srgbClr val="002060"/>
                                  </a:solidFill>
                                  <a:latin typeface="Cambria Math" panose="02040503050406030204" pitchFamily="18" charset="0"/>
                                </a:rPr>
                                <m:t>50</m:t>
                              </m:r>
                            </m:e>
                          </m:d>
                        </m:e>
                        <m:sup>
                          <m:r>
                            <a:rPr lang="en-US" i="1">
                              <a:solidFill>
                                <a:srgbClr val="002060"/>
                              </a:solidFill>
                              <a:latin typeface="Cambria Math" panose="02040503050406030204" pitchFamily="18" charset="0"/>
                            </a:rPr>
                            <m:t>2</m:t>
                          </m:r>
                        </m:sup>
                      </m:sSup>
                      <m:r>
                        <a:rPr lang="en-US" i="1">
                          <a:solidFill>
                            <a:srgbClr val="002060"/>
                          </a:solidFill>
                          <a:latin typeface="Cambria Math" panose="02040503050406030204" pitchFamily="18" charset="0"/>
                        </a:rPr>
                        <m:t>+ </m:t>
                      </m:r>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𝑅</m:t>
                          </m:r>
                          <m:r>
                            <a:rPr lang="en-US" i="1">
                              <a:solidFill>
                                <a:srgbClr val="002060"/>
                              </a:solidFill>
                              <a:latin typeface="Cambria Math" panose="02040503050406030204" pitchFamily="18" charset="0"/>
                            </a:rPr>
                            <m:t> −25)</m:t>
                          </m:r>
                        </m:e>
                        <m:sup>
                          <m:r>
                            <a:rPr lang="en-US" i="1">
                              <a:solidFill>
                                <a:srgbClr val="002060"/>
                              </a:solidFill>
                              <a:latin typeface="Cambria Math" panose="02040503050406030204" pitchFamily="18" charset="0"/>
                            </a:rPr>
                            <m:t>2</m:t>
                          </m:r>
                        </m:sup>
                      </m:sSup>
                    </m:oMath>
                  </m:oMathPara>
                </a14:m>
                <a:endParaRPr lang="ru-RU" dirty="0">
                  <a:solidFill>
                    <a:srgbClr val="002060"/>
                  </a:solidFill>
                </a:endParaRPr>
              </a:p>
              <a:p>
                <a:pPr/>
                <a14:m>
                  <m:oMathPara xmlns:m="http://schemas.openxmlformats.org/officeDocument/2006/math">
                    <m:oMathParaPr>
                      <m:jc m:val="centerGroup"/>
                    </m:oMathParaPr>
                    <m:oMath xmlns:m="http://schemas.openxmlformats.org/officeDocument/2006/math">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𝑅</m:t>
                          </m:r>
                        </m:e>
                        <m:sup>
                          <m:r>
                            <a:rPr lang="en-US" i="1">
                              <a:solidFill>
                                <a:srgbClr val="002060"/>
                              </a:solidFill>
                              <a:latin typeface="Cambria Math" panose="02040503050406030204" pitchFamily="18" charset="0"/>
                            </a:rPr>
                            <m:t>2</m:t>
                          </m:r>
                        </m:sup>
                      </m:sSup>
                      <m:r>
                        <a:rPr lang="en-US" i="1">
                          <a:solidFill>
                            <a:srgbClr val="002060"/>
                          </a:solidFill>
                          <a:latin typeface="Cambria Math" panose="02040503050406030204" pitchFamily="18" charset="0"/>
                        </a:rPr>
                        <m:t>=</m:t>
                      </m:r>
                      <m:r>
                        <a:rPr lang="ru-RU" b="0" i="1" smtClean="0">
                          <a:solidFill>
                            <a:srgbClr val="002060"/>
                          </a:solidFill>
                          <a:latin typeface="Cambria Math" panose="02040503050406030204" pitchFamily="18" charset="0"/>
                        </a:rPr>
                        <m:t>2500</m:t>
                      </m:r>
                      <m:r>
                        <a:rPr lang="en-US" i="1">
                          <a:solidFill>
                            <a:srgbClr val="002060"/>
                          </a:solidFill>
                          <a:latin typeface="Cambria Math" panose="02040503050406030204" pitchFamily="18" charset="0"/>
                        </a:rPr>
                        <m:t>+ </m:t>
                      </m:r>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𝑅</m:t>
                          </m:r>
                        </m:e>
                        <m:sup>
                          <m:r>
                            <a:rPr lang="en-US" i="1">
                              <a:solidFill>
                                <a:srgbClr val="002060"/>
                              </a:solidFill>
                              <a:latin typeface="Cambria Math" panose="02040503050406030204" pitchFamily="18" charset="0"/>
                            </a:rPr>
                            <m:t>2</m:t>
                          </m:r>
                        </m:sup>
                      </m:sSup>
                      <m:r>
                        <a:rPr lang="ru-RU" b="0" i="0" smtClean="0">
                          <a:solidFill>
                            <a:srgbClr val="002060"/>
                          </a:solidFill>
                          <a:latin typeface="Cambria Math" panose="02040503050406030204" pitchFamily="18" charset="0"/>
                        </a:rPr>
                        <m:t> −50</m:t>
                      </m:r>
                      <m:r>
                        <m:rPr>
                          <m:sty m:val="p"/>
                        </m:rPr>
                        <a:rPr lang="en-US" b="0" i="0" smtClean="0">
                          <a:solidFill>
                            <a:srgbClr val="002060"/>
                          </a:solidFill>
                          <a:latin typeface="Cambria Math" panose="02040503050406030204" pitchFamily="18" charset="0"/>
                        </a:rPr>
                        <m:t>R</m:t>
                      </m:r>
                      <m:r>
                        <a:rPr lang="en-US" b="0" i="0" smtClean="0">
                          <a:solidFill>
                            <a:srgbClr val="002060"/>
                          </a:solidFill>
                          <a:latin typeface="Cambria Math" panose="02040503050406030204" pitchFamily="18" charset="0"/>
                        </a:rPr>
                        <m:t>+625</m:t>
                      </m:r>
                    </m:oMath>
                  </m:oMathPara>
                </a14:m>
                <a:endParaRPr lang="en-US" b="0" dirty="0">
                  <a:solidFill>
                    <a:srgbClr val="002060"/>
                  </a:solidFill>
                </a:endParaRPr>
              </a:p>
              <a:p>
                <a:pPr algn="ctr"/>
                <a:r>
                  <a:rPr lang="en-US" dirty="0">
                    <a:solidFill>
                      <a:srgbClr val="002060"/>
                    </a:solidFill>
                  </a:rPr>
                  <a:t>50R = 3125</a:t>
                </a:r>
              </a:p>
              <a:p>
                <a:pPr algn="ctr"/>
                <a:r>
                  <a:rPr lang="en-US" dirty="0">
                    <a:solidFill>
                      <a:srgbClr val="002060"/>
                    </a:solidFill>
                  </a:rPr>
                  <a:t>R = 62,5</a:t>
                </a:r>
              </a:p>
            </p:txBody>
          </p:sp>
        </mc:Choice>
        <mc:Fallback xmlns="">
          <p:sp>
            <p:nvSpPr>
              <p:cNvPr id="5" name="TextBox 4"/>
              <p:cNvSpPr txBox="1">
                <a:spLocks noRot="1" noChangeAspect="1" noMove="1" noResize="1" noEditPoints="1" noAdjustHandles="1" noChangeArrowheads="1" noChangeShapeType="1" noTextEdit="1"/>
              </p:cNvSpPr>
              <p:nvPr/>
            </p:nvSpPr>
            <p:spPr>
              <a:xfrm>
                <a:off x="381040" y="1846398"/>
                <a:ext cx="4706288" cy="4770408"/>
              </a:xfrm>
              <a:prstGeom prst="rect">
                <a:avLst/>
              </a:prstGeom>
              <a:blipFill>
                <a:blip r:embed="rId3"/>
                <a:stretch>
                  <a:fillRect l="-1166" t="-767" r="-259" b="-1151"/>
                </a:stretch>
              </a:blipFill>
            </p:spPr>
            <p:txBody>
              <a:bodyPr/>
              <a:lstStyle/>
              <a:p>
                <a:r>
                  <a:rPr lang="ru-RU">
                    <a:noFill/>
                  </a:rPr>
                  <a:t> </a:t>
                </a:r>
              </a:p>
            </p:txBody>
          </p:sp>
        </mc:Fallback>
      </mc:AlternateContent>
      <p:sp>
        <p:nvSpPr>
          <p:cNvPr id="6" name="TextBox 5"/>
          <p:cNvSpPr txBox="1"/>
          <p:nvPr/>
        </p:nvSpPr>
        <p:spPr>
          <a:xfrm>
            <a:off x="5614836" y="1566000"/>
            <a:ext cx="370614" cy="461665"/>
          </a:xfrm>
          <a:prstGeom prst="rect">
            <a:avLst/>
          </a:prstGeom>
          <a:noFill/>
        </p:spPr>
        <p:txBody>
          <a:bodyPr wrap="none" rtlCol="0">
            <a:spAutoFit/>
          </a:bodyPr>
          <a:lstStyle/>
          <a:p>
            <a:r>
              <a:rPr lang="ru-RU" sz="2400" b="1" dirty="0">
                <a:solidFill>
                  <a:srgbClr val="C00000"/>
                </a:solidFill>
              </a:rPr>
              <a:t>А</a:t>
            </a:r>
          </a:p>
        </p:txBody>
      </p:sp>
      <p:sp>
        <p:nvSpPr>
          <p:cNvPr id="7" name="TextBox 6"/>
          <p:cNvSpPr txBox="1"/>
          <p:nvPr/>
        </p:nvSpPr>
        <p:spPr>
          <a:xfrm>
            <a:off x="7236296" y="1629352"/>
            <a:ext cx="357790" cy="461665"/>
          </a:xfrm>
          <a:prstGeom prst="rect">
            <a:avLst/>
          </a:prstGeom>
          <a:noFill/>
        </p:spPr>
        <p:txBody>
          <a:bodyPr wrap="none" rtlCol="0">
            <a:spAutoFit/>
          </a:bodyPr>
          <a:lstStyle/>
          <a:p>
            <a:r>
              <a:rPr lang="ru-RU" sz="2400" b="1" dirty="0">
                <a:solidFill>
                  <a:srgbClr val="C00000"/>
                </a:solidFill>
              </a:rPr>
              <a:t>В</a:t>
            </a:r>
          </a:p>
        </p:txBody>
      </p:sp>
      <p:sp>
        <p:nvSpPr>
          <p:cNvPr id="8" name="TextBox 7"/>
          <p:cNvSpPr txBox="1"/>
          <p:nvPr/>
        </p:nvSpPr>
        <p:spPr>
          <a:xfrm>
            <a:off x="7357976" y="3789040"/>
            <a:ext cx="1512168" cy="830997"/>
          </a:xfrm>
          <a:prstGeom prst="rect">
            <a:avLst/>
          </a:prstGeom>
          <a:noFill/>
        </p:spPr>
        <p:txBody>
          <a:bodyPr wrap="square" rtlCol="0">
            <a:spAutoFit/>
          </a:bodyPr>
          <a:lstStyle/>
          <a:p>
            <a:r>
              <a:rPr lang="en-US" sz="2400" b="1" dirty="0">
                <a:solidFill>
                  <a:srgbClr val="C00000"/>
                </a:solidFill>
              </a:rPr>
              <a:t>h = 25 </a:t>
            </a:r>
            <a:r>
              <a:rPr lang="ru-RU" sz="2400" b="1" dirty="0">
                <a:solidFill>
                  <a:srgbClr val="C00000"/>
                </a:solidFill>
              </a:rPr>
              <a:t>см</a:t>
            </a:r>
            <a:endParaRPr lang="en-US" sz="2400" b="1" dirty="0">
              <a:solidFill>
                <a:srgbClr val="C00000"/>
              </a:solidFill>
            </a:endParaRPr>
          </a:p>
          <a:p>
            <a:r>
              <a:rPr lang="en-US" sz="2400" b="1" dirty="0">
                <a:solidFill>
                  <a:srgbClr val="C00000"/>
                </a:solidFill>
              </a:rPr>
              <a:t>d = 100 </a:t>
            </a:r>
            <a:r>
              <a:rPr lang="ru-RU" sz="2400" b="1" dirty="0">
                <a:solidFill>
                  <a:srgbClr val="C00000"/>
                </a:solidFill>
              </a:rPr>
              <a:t>см</a:t>
            </a:r>
            <a:r>
              <a:rPr lang="en-US" sz="2400" b="1" dirty="0">
                <a:solidFill>
                  <a:srgbClr val="C00000"/>
                </a:solidFill>
              </a:rPr>
              <a:t> </a:t>
            </a:r>
            <a:endParaRPr lang="ru-RU" sz="2400" b="1" dirty="0">
              <a:solidFill>
                <a:srgbClr val="C00000"/>
              </a:solidFill>
            </a:endParaRPr>
          </a:p>
        </p:txBody>
      </p:sp>
      <p:sp>
        <p:nvSpPr>
          <p:cNvPr id="9" name="TextBox 8"/>
          <p:cNvSpPr txBox="1"/>
          <p:nvPr/>
        </p:nvSpPr>
        <p:spPr>
          <a:xfrm>
            <a:off x="6594677" y="5922567"/>
            <a:ext cx="1641027" cy="461665"/>
          </a:xfrm>
          <a:prstGeom prst="rect">
            <a:avLst/>
          </a:prstGeom>
          <a:noFill/>
        </p:spPr>
        <p:txBody>
          <a:bodyPr wrap="none" rtlCol="0">
            <a:spAutoFit/>
          </a:bodyPr>
          <a:lstStyle/>
          <a:p>
            <a:r>
              <a:rPr lang="ru-RU" sz="2400" b="1" dirty="0"/>
              <a:t>Ответ: 62,5</a:t>
            </a:r>
          </a:p>
        </p:txBody>
      </p:sp>
    </p:spTree>
    <p:extLst>
      <p:ext uri="{BB962C8B-B14F-4D97-AF65-F5344CB8AC3E}">
        <p14:creationId xmlns:p14="http://schemas.microsoft.com/office/powerpoint/2010/main" val="1201907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3862" t="18200" r="34965" b="70348"/>
          <a:stretch/>
        </p:blipFill>
        <p:spPr>
          <a:xfrm>
            <a:off x="179512" y="188640"/>
            <a:ext cx="8928992" cy="1845132"/>
          </a:xfrm>
          <a:prstGeom prst="rect">
            <a:avLst/>
          </a:prstGeom>
        </p:spPr>
      </p:pic>
      <p:sp>
        <p:nvSpPr>
          <p:cNvPr id="4" name="TextBox 3"/>
          <p:cNvSpPr txBox="1"/>
          <p:nvPr/>
        </p:nvSpPr>
        <p:spPr>
          <a:xfrm>
            <a:off x="6228184" y="1892767"/>
            <a:ext cx="2232248" cy="954107"/>
          </a:xfrm>
          <a:prstGeom prst="rect">
            <a:avLst/>
          </a:prstGeom>
          <a:noFill/>
        </p:spPr>
        <p:txBody>
          <a:bodyPr wrap="square" rtlCol="0">
            <a:spAutoFit/>
          </a:bodyPr>
          <a:lstStyle/>
          <a:p>
            <a:r>
              <a:rPr lang="en-US" sz="2800" b="1" dirty="0">
                <a:solidFill>
                  <a:srgbClr val="C00000"/>
                </a:solidFill>
              </a:rPr>
              <a:t>h = 25 </a:t>
            </a:r>
            <a:r>
              <a:rPr lang="ru-RU" sz="2800" b="1" dirty="0">
                <a:solidFill>
                  <a:srgbClr val="C00000"/>
                </a:solidFill>
              </a:rPr>
              <a:t>см</a:t>
            </a:r>
          </a:p>
          <a:p>
            <a:r>
              <a:rPr lang="en-US" sz="2800" b="1" dirty="0">
                <a:solidFill>
                  <a:srgbClr val="C00000"/>
                </a:solidFill>
              </a:rPr>
              <a:t>R = 62,5 </a:t>
            </a:r>
            <a:r>
              <a:rPr lang="ru-RU" sz="2800" b="1" dirty="0">
                <a:solidFill>
                  <a:srgbClr val="C00000"/>
                </a:solidFill>
              </a:rPr>
              <a:t>см</a:t>
            </a:r>
            <a:endParaRPr lang="en-US" sz="2800" b="1" dirty="0">
              <a:solidFill>
                <a:srgbClr val="C0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676426" y="2966062"/>
                <a:ext cx="5306261" cy="2246769"/>
              </a:xfrm>
              <a:prstGeom prst="rect">
                <a:avLst/>
              </a:prstGeom>
              <a:noFill/>
            </p:spPr>
            <p:txBody>
              <a:bodyPr wrap="none" rtlCol="0">
                <a:spAutoFit/>
              </a:bodyPr>
              <a:lstStyle/>
              <a:p>
                <a:r>
                  <a:rPr lang="ru-RU" sz="2800" dirty="0">
                    <a:solidFill>
                      <a:srgbClr val="002060"/>
                    </a:solidFill>
                    <a:latin typeface="Times New Roman" panose="02020603050405020304" pitchFamily="18" charset="0"/>
                    <a:cs typeface="Times New Roman" panose="02020603050405020304" pitchFamily="18" charset="0"/>
                  </a:rPr>
                  <a:t>Решение:</a:t>
                </a:r>
              </a:p>
              <a:p>
                <a:r>
                  <a:rPr lang="en-US" sz="2800" dirty="0">
                    <a:solidFill>
                      <a:srgbClr val="002060"/>
                    </a:solidFill>
                    <a:latin typeface="Times New Roman" panose="02020603050405020304" pitchFamily="18" charset="0"/>
                    <a:cs typeface="Times New Roman" panose="02020603050405020304" pitchFamily="18" charset="0"/>
                  </a:rPr>
                  <a:t>S = </a:t>
                </a:r>
                <a14:m>
                  <m:oMath xmlns:m="http://schemas.openxmlformats.org/officeDocument/2006/math">
                    <m:r>
                      <a:rPr lang="en-US" sz="2800" b="0" i="1" smtClean="0">
                        <a:solidFill>
                          <a:srgbClr val="002060"/>
                        </a:solidFill>
                        <a:latin typeface="Cambria Math" panose="02040503050406030204" pitchFamily="18" charset="0"/>
                      </a:rPr>
                      <m:t>2</m:t>
                    </m:r>
                    <m:r>
                      <a:rPr lang="en-US" sz="2800" b="0" i="1" smtClean="0">
                        <a:solidFill>
                          <a:srgbClr val="002060"/>
                        </a:solidFill>
                        <a:latin typeface="Cambria Math" panose="02040503050406030204" pitchFamily="18" charset="0"/>
                        <a:ea typeface="Cambria Math" panose="02040503050406030204" pitchFamily="18" charset="0"/>
                      </a:rPr>
                      <m:t>𝜋</m:t>
                    </m:r>
                    <m:r>
                      <a:rPr lang="en-US" sz="2800" b="0" i="1" smtClean="0">
                        <a:solidFill>
                          <a:srgbClr val="002060"/>
                        </a:solidFill>
                        <a:latin typeface="Cambria Math" panose="02040503050406030204" pitchFamily="18" charset="0"/>
                        <a:ea typeface="Cambria Math" panose="02040503050406030204" pitchFamily="18" charset="0"/>
                      </a:rPr>
                      <m:t>𝑅h</m:t>
                    </m:r>
                  </m:oMath>
                </a14:m>
                <a:endParaRPr lang="en-US" sz="2800" dirty="0">
                  <a:solidFill>
                    <a:srgbClr val="002060"/>
                  </a:solidFill>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S = 2*3,14*62,5*25 = 9812,5 </a:t>
                </a:r>
                <a:r>
                  <a:rPr lang="ru-RU" sz="2800" dirty="0">
                    <a:solidFill>
                      <a:srgbClr val="002060"/>
                    </a:solidFill>
                    <a:latin typeface="Times New Roman" panose="02020603050405020304" pitchFamily="18" charset="0"/>
                    <a:cs typeface="Times New Roman" panose="02020603050405020304" pitchFamily="18" charset="0"/>
                  </a:rPr>
                  <a:t>(см</a:t>
                </a:r>
                <a:r>
                  <a:rPr lang="ru-RU" sz="2800" baseline="30000" dirty="0">
                    <a:solidFill>
                      <a:srgbClr val="002060"/>
                    </a:solidFill>
                    <a:latin typeface="Times New Roman" panose="02020603050405020304" pitchFamily="18" charset="0"/>
                    <a:cs typeface="Times New Roman" panose="02020603050405020304" pitchFamily="18" charset="0"/>
                  </a:rPr>
                  <a:t>2</a:t>
                </a:r>
                <a:r>
                  <a:rPr lang="ru-RU" sz="2800" dirty="0">
                    <a:solidFill>
                      <a:srgbClr val="002060"/>
                    </a:solidFill>
                    <a:latin typeface="Times New Roman" panose="02020603050405020304" pitchFamily="18" charset="0"/>
                    <a:cs typeface="Times New Roman" panose="02020603050405020304" pitchFamily="18" charset="0"/>
                  </a:rPr>
                  <a:t>)</a:t>
                </a:r>
              </a:p>
              <a:p>
                <a:r>
                  <a:rPr lang="en-US" sz="2800" dirty="0">
                    <a:solidFill>
                      <a:srgbClr val="002060"/>
                    </a:solidFill>
                    <a:latin typeface="Times New Roman" panose="02020603050405020304" pitchFamily="18" charset="0"/>
                    <a:cs typeface="Times New Roman" panose="02020603050405020304" pitchFamily="18" charset="0"/>
                  </a:rPr>
                  <a:t>9812,5 </a:t>
                </a:r>
                <a:r>
                  <a:rPr lang="ru-RU" sz="2800" dirty="0">
                    <a:solidFill>
                      <a:srgbClr val="002060"/>
                    </a:solidFill>
                    <a:latin typeface="Times New Roman" panose="02020603050405020304" pitchFamily="18" charset="0"/>
                    <a:cs typeface="Times New Roman" panose="02020603050405020304" pitchFamily="18" charset="0"/>
                  </a:rPr>
                  <a:t>см</a:t>
                </a:r>
                <a:r>
                  <a:rPr lang="ru-RU" sz="2800" baseline="30000" dirty="0">
                    <a:solidFill>
                      <a:srgbClr val="002060"/>
                    </a:solidFill>
                    <a:latin typeface="Times New Roman" panose="02020603050405020304" pitchFamily="18" charset="0"/>
                    <a:cs typeface="Times New Roman" panose="02020603050405020304" pitchFamily="18" charset="0"/>
                  </a:rPr>
                  <a:t>2</a:t>
                </a:r>
                <a:r>
                  <a:rPr lang="ru-RU" sz="2800"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ru-RU" sz="2800" b="0"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≈9813 </m:t>
                    </m:r>
                  </m:oMath>
                </a14:m>
                <a:r>
                  <a:rPr lang="ru-RU" sz="2800" dirty="0">
                    <a:solidFill>
                      <a:srgbClr val="002060"/>
                    </a:solidFill>
                    <a:latin typeface="Times New Roman" panose="02020603050405020304" pitchFamily="18" charset="0"/>
                    <a:cs typeface="Times New Roman" panose="02020603050405020304" pitchFamily="18" charset="0"/>
                  </a:rPr>
                  <a:t>см</a:t>
                </a:r>
                <a:r>
                  <a:rPr lang="ru-RU" sz="2800" baseline="30000" dirty="0">
                    <a:solidFill>
                      <a:srgbClr val="002060"/>
                    </a:solidFill>
                    <a:latin typeface="Times New Roman" panose="02020603050405020304" pitchFamily="18" charset="0"/>
                    <a:cs typeface="Times New Roman" panose="02020603050405020304" pitchFamily="18" charset="0"/>
                  </a:rPr>
                  <a:t>2</a:t>
                </a:r>
                <a:endParaRPr lang="ru-RU" sz="2800" dirty="0">
                  <a:solidFill>
                    <a:srgbClr val="002060"/>
                  </a:solidFill>
                  <a:latin typeface="Times New Roman" panose="02020603050405020304" pitchFamily="18" charset="0"/>
                  <a:cs typeface="Times New Roman" panose="02020603050405020304" pitchFamily="18" charset="0"/>
                </a:endParaRPr>
              </a:p>
              <a:p>
                <a:endParaRPr lang="ru-RU" sz="2800"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76426" y="2966062"/>
                <a:ext cx="5306261" cy="2246769"/>
              </a:xfrm>
              <a:prstGeom prst="rect">
                <a:avLst/>
              </a:prstGeom>
              <a:blipFill>
                <a:blip r:embed="rId3"/>
                <a:stretch>
                  <a:fillRect l="-2414" t="-2989" r="-1379"/>
                </a:stretch>
              </a:blipFill>
            </p:spPr>
            <p:txBody>
              <a:bodyPr/>
              <a:lstStyle/>
              <a:p>
                <a:r>
                  <a:rPr lang="ru-RU">
                    <a:noFill/>
                  </a:rPr>
                  <a:t> </a:t>
                </a:r>
              </a:p>
            </p:txBody>
          </p:sp>
        </mc:Fallback>
      </mc:AlternateContent>
      <p:cxnSp>
        <p:nvCxnSpPr>
          <p:cNvPr id="9" name="Прямая соединительная линия 8"/>
          <p:cNvCxnSpPr/>
          <p:nvPr/>
        </p:nvCxnSpPr>
        <p:spPr>
          <a:xfrm>
            <a:off x="4644008" y="1484784"/>
            <a:ext cx="417646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07504" y="1844824"/>
            <a:ext cx="41764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11169" y="5517232"/>
            <a:ext cx="1822935" cy="461665"/>
          </a:xfrm>
          <a:prstGeom prst="rect">
            <a:avLst/>
          </a:prstGeom>
          <a:noFill/>
        </p:spPr>
        <p:txBody>
          <a:bodyPr wrap="none" rtlCol="0">
            <a:spAutoFit/>
          </a:bodyPr>
          <a:lstStyle/>
          <a:p>
            <a:r>
              <a:rPr lang="ru-RU" sz="2400" b="1" dirty="0">
                <a:latin typeface="Times New Roman" panose="02020603050405020304" pitchFamily="18" charset="0"/>
                <a:cs typeface="Times New Roman" panose="02020603050405020304" pitchFamily="18" charset="0"/>
              </a:rPr>
              <a:t>Ответ: 9813</a:t>
            </a:r>
          </a:p>
        </p:txBody>
      </p:sp>
    </p:spTree>
    <p:extLst>
      <p:ext uri="{BB962C8B-B14F-4D97-AF65-F5344CB8AC3E}">
        <p14:creationId xmlns:p14="http://schemas.microsoft.com/office/powerpoint/2010/main" val="2275903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3862" t="66589" r="35133" b="21960"/>
          <a:stretch/>
        </p:blipFill>
        <p:spPr>
          <a:xfrm>
            <a:off x="323528" y="188639"/>
            <a:ext cx="8640960" cy="1795264"/>
          </a:xfrm>
          <a:prstGeom prst="rect">
            <a:avLst/>
          </a:prstGeom>
        </p:spPr>
      </p:pic>
      <p:pic>
        <p:nvPicPr>
          <p:cNvPr id="1026" name="Picture 2" descr="https://go1.imgsmail.ru/imgpreview?key=44941e2b8388da21&amp;mb=imgdb_preview_17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31840" y="2060848"/>
            <a:ext cx="4392488" cy="175618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 стрелкой 3"/>
          <p:cNvCxnSpPr/>
          <p:nvPr/>
        </p:nvCxnSpPr>
        <p:spPr>
          <a:xfrm flipV="1">
            <a:off x="5381355" y="3096955"/>
            <a:ext cx="1512168" cy="72008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20010200">
            <a:off x="5547981" y="3179123"/>
            <a:ext cx="732893" cy="369332"/>
          </a:xfrm>
          <a:prstGeom prst="rect">
            <a:avLst/>
          </a:prstGeom>
          <a:noFill/>
        </p:spPr>
        <p:txBody>
          <a:bodyPr wrap="none" rtlCol="0">
            <a:spAutoFit/>
          </a:bodyPr>
          <a:lstStyle/>
          <a:p>
            <a:r>
              <a:rPr lang="ru-RU" b="1" dirty="0">
                <a:solidFill>
                  <a:srgbClr val="002060"/>
                </a:solidFill>
              </a:rPr>
              <a:t>80 см</a:t>
            </a:r>
          </a:p>
        </p:txBody>
      </p:sp>
      <p:cxnSp>
        <p:nvCxnSpPr>
          <p:cNvPr id="9" name="Прямая со стрелкой 8"/>
          <p:cNvCxnSpPr/>
          <p:nvPr/>
        </p:nvCxnSpPr>
        <p:spPr>
          <a:xfrm>
            <a:off x="3203848" y="4005064"/>
            <a:ext cx="460851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46835" y="3692547"/>
            <a:ext cx="765768" cy="369332"/>
          </a:xfrm>
          <a:prstGeom prst="rect">
            <a:avLst/>
          </a:prstGeom>
          <a:noFill/>
        </p:spPr>
        <p:txBody>
          <a:bodyPr wrap="square" rtlCol="0">
            <a:spAutoFit/>
          </a:bodyPr>
          <a:lstStyle/>
          <a:p>
            <a:r>
              <a:rPr lang="ru-RU" b="1" dirty="0">
                <a:solidFill>
                  <a:srgbClr val="002060"/>
                </a:solidFill>
              </a:rPr>
              <a:t>35 м</a:t>
            </a:r>
          </a:p>
        </p:txBody>
      </p:sp>
      <mc:AlternateContent xmlns:mc="http://schemas.openxmlformats.org/markup-compatibility/2006" xmlns:a14="http://schemas.microsoft.com/office/drawing/2010/main">
        <mc:Choice Requires="a14">
          <p:sp>
            <p:nvSpPr>
              <p:cNvPr id="11" name="TextBox 10"/>
              <p:cNvSpPr txBox="1"/>
              <p:nvPr/>
            </p:nvSpPr>
            <p:spPr>
              <a:xfrm>
                <a:off x="1043608" y="4193094"/>
                <a:ext cx="6118342" cy="2632837"/>
              </a:xfrm>
              <a:prstGeom prst="rect">
                <a:avLst/>
              </a:prstGeom>
              <a:noFill/>
            </p:spPr>
            <p:txBody>
              <a:bodyPr wrap="none" rtlCol="0">
                <a:spAutoFit/>
              </a:bodyPr>
              <a:lstStyle/>
              <a:p>
                <a:r>
                  <a:rPr lang="ru-RU" sz="2400" dirty="0">
                    <a:solidFill>
                      <a:srgbClr val="002060"/>
                    </a:solidFill>
                    <a:latin typeface="Times New Roman" panose="02020603050405020304" pitchFamily="18" charset="0"/>
                    <a:cs typeface="Times New Roman" panose="02020603050405020304" pitchFamily="18" charset="0"/>
                  </a:rPr>
                  <a:t>Решение:</a:t>
                </a:r>
              </a:p>
              <a:p>
                <a:r>
                  <a:rPr lang="en-US" sz="2400" dirty="0">
                    <a:solidFill>
                      <a:srgbClr val="002060"/>
                    </a:solidFill>
                    <a:latin typeface="Times New Roman" panose="02020603050405020304" pitchFamily="18" charset="0"/>
                    <a:cs typeface="Times New Roman" panose="02020603050405020304" pitchFamily="18" charset="0"/>
                  </a:rPr>
                  <a:t>S </a:t>
                </a:r>
                <a:r>
                  <a:rPr lang="ru-RU" sz="2400" dirty="0">
                    <a:solidFill>
                      <a:srgbClr val="002060"/>
                    </a:solidFill>
                    <a:latin typeface="Times New Roman" panose="02020603050405020304" pitchFamily="18" charset="0"/>
                    <a:cs typeface="Times New Roman" panose="02020603050405020304" pitchFamily="18" charset="0"/>
                  </a:rPr>
                  <a:t>рулона ткани = 3500 * 80 = 280 000 (см</a:t>
                </a:r>
                <a:r>
                  <a:rPr lang="ru-RU" sz="2400" baseline="30000" dirty="0">
                    <a:solidFill>
                      <a:srgbClr val="002060"/>
                    </a:solidFill>
                    <a:latin typeface="Times New Roman" panose="02020603050405020304" pitchFamily="18" charset="0"/>
                    <a:cs typeface="Times New Roman" panose="02020603050405020304" pitchFamily="18" charset="0"/>
                  </a:rPr>
                  <a:t>2</a:t>
                </a:r>
                <a:r>
                  <a:rPr lang="ru-RU" sz="2400" dirty="0">
                    <a:solidFill>
                      <a:srgbClr val="002060"/>
                    </a:solidFill>
                    <a:latin typeface="Times New Roman" panose="02020603050405020304" pitchFamily="18" charset="0"/>
                    <a:cs typeface="Times New Roman" panose="02020603050405020304" pitchFamily="18" charset="0"/>
                  </a:rPr>
                  <a:t>)</a:t>
                </a:r>
              </a:p>
              <a:p>
                <a:r>
                  <a:rPr lang="en-US" sz="2400" dirty="0">
                    <a:solidFill>
                      <a:srgbClr val="002060"/>
                    </a:solidFill>
                    <a:latin typeface="Times New Roman" panose="02020603050405020304" pitchFamily="18" charset="0"/>
                    <a:cs typeface="Times New Roman" panose="02020603050405020304" pitchFamily="18" charset="0"/>
                  </a:rPr>
                  <a:t>S </a:t>
                </a:r>
                <a:r>
                  <a:rPr lang="ru-RU" sz="2400" dirty="0">
                    <a:solidFill>
                      <a:srgbClr val="002060"/>
                    </a:solidFill>
                    <a:latin typeface="Times New Roman" panose="02020603050405020304" pitchFamily="18" charset="0"/>
                    <a:cs typeface="Times New Roman" panose="02020603050405020304" pitchFamily="18" charset="0"/>
                  </a:rPr>
                  <a:t>клиньев = 29*8*1050 = 243 600 (см</a:t>
                </a:r>
                <a:r>
                  <a:rPr lang="ru-RU" sz="2400" baseline="30000" dirty="0">
                    <a:solidFill>
                      <a:srgbClr val="002060"/>
                    </a:solidFill>
                    <a:latin typeface="Times New Roman" panose="02020603050405020304" pitchFamily="18" charset="0"/>
                    <a:cs typeface="Times New Roman" panose="02020603050405020304" pitchFamily="18" charset="0"/>
                  </a:rPr>
                  <a:t>2</a:t>
                </a:r>
                <a:r>
                  <a:rPr lang="ru-RU" sz="2400" dirty="0">
                    <a:solidFill>
                      <a:srgbClr val="002060"/>
                    </a:solidFill>
                    <a:latin typeface="Times New Roman" panose="02020603050405020304" pitchFamily="18" charset="0"/>
                    <a:cs typeface="Times New Roman" panose="02020603050405020304" pitchFamily="18" charset="0"/>
                  </a:rPr>
                  <a:t>)</a:t>
                </a:r>
              </a:p>
              <a:p>
                <a:r>
                  <a:rPr lang="en-US" sz="2400" dirty="0">
                    <a:solidFill>
                      <a:srgbClr val="002060"/>
                    </a:solidFill>
                    <a:latin typeface="Times New Roman" panose="02020603050405020304" pitchFamily="18" charset="0"/>
                    <a:cs typeface="Times New Roman" panose="02020603050405020304" pitchFamily="18" charset="0"/>
                  </a:rPr>
                  <a:t>S</a:t>
                </a:r>
                <a:r>
                  <a:rPr lang="ru-RU" sz="2400" dirty="0">
                    <a:solidFill>
                      <a:srgbClr val="002060"/>
                    </a:solidFill>
                    <a:latin typeface="Times New Roman" panose="02020603050405020304" pitchFamily="18" charset="0"/>
                    <a:cs typeface="Times New Roman" panose="02020603050405020304" pitchFamily="18" charset="0"/>
                  </a:rPr>
                  <a:t> обрезков = 280 000 – 243 600 = 36 400 (см</a:t>
                </a:r>
                <a:r>
                  <a:rPr lang="ru-RU" sz="2400" baseline="30000" dirty="0">
                    <a:solidFill>
                      <a:srgbClr val="002060"/>
                    </a:solidFill>
                    <a:latin typeface="Times New Roman" panose="02020603050405020304" pitchFamily="18" charset="0"/>
                    <a:cs typeface="Times New Roman" panose="02020603050405020304" pitchFamily="18" charset="0"/>
                  </a:rPr>
                  <a:t>2</a:t>
                </a:r>
                <a:r>
                  <a:rPr lang="ru-RU" sz="2400" dirty="0">
                    <a:solidFill>
                      <a:srgbClr val="002060"/>
                    </a:solidFill>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f>
                        <m:fPr>
                          <m:ctrlPr>
                            <a:rPr lang="ru-RU" sz="2400" i="1" smtClean="0">
                              <a:solidFill>
                                <a:srgbClr val="002060"/>
                              </a:solidFill>
                              <a:latin typeface="Cambria Math" panose="02040503050406030204" pitchFamily="18" charset="0"/>
                            </a:rPr>
                          </m:ctrlPr>
                        </m:fPr>
                        <m:num>
                          <m:r>
                            <a:rPr lang="ru-RU" sz="2400" b="0" i="1" smtClean="0">
                              <a:solidFill>
                                <a:srgbClr val="002060"/>
                              </a:solidFill>
                              <a:latin typeface="Cambria Math" panose="02040503050406030204" pitchFamily="18" charset="0"/>
                            </a:rPr>
                            <m:t>36400</m:t>
                          </m:r>
                        </m:num>
                        <m:den>
                          <m:r>
                            <a:rPr lang="ru-RU" sz="2400" b="0" i="1" smtClean="0">
                              <a:solidFill>
                                <a:srgbClr val="002060"/>
                              </a:solidFill>
                              <a:latin typeface="Cambria Math" panose="02040503050406030204" pitchFamily="18" charset="0"/>
                            </a:rPr>
                            <m:t>280000</m:t>
                          </m:r>
                        </m:den>
                      </m:f>
                      <m:r>
                        <a:rPr lang="ru-RU" sz="2400" b="0" i="1" smtClean="0">
                          <a:solidFill>
                            <a:srgbClr val="002060"/>
                          </a:solidFill>
                          <a:latin typeface="Cambria Math" panose="02040503050406030204" pitchFamily="18" charset="0"/>
                        </a:rPr>
                        <m:t>∗100%=13%</m:t>
                      </m:r>
                    </m:oMath>
                  </m:oMathPara>
                </a14:m>
                <a:endParaRPr lang="ru-RU" sz="2400" dirty="0">
                  <a:solidFill>
                    <a:srgbClr val="002060"/>
                  </a:solidFill>
                  <a:latin typeface="Times New Roman" panose="02020603050405020304" pitchFamily="18" charset="0"/>
                  <a:cs typeface="Times New Roman" panose="02020603050405020304" pitchFamily="18" charset="0"/>
                </a:endParaRPr>
              </a:p>
              <a:p>
                <a:endParaRPr lang="ru-RU" sz="2400"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43608" y="4193094"/>
                <a:ext cx="6118342" cy="2632837"/>
              </a:xfrm>
              <a:prstGeom prst="rect">
                <a:avLst/>
              </a:prstGeom>
              <a:blipFill>
                <a:blip r:embed="rId4"/>
                <a:stretch>
                  <a:fillRect l="-1494" t="-1852" r="-697"/>
                </a:stretch>
              </a:blipFill>
            </p:spPr>
            <p:txBody>
              <a:bodyPr/>
              <a:lstStyle/>
              <a:p>
                <a:r>
                  <a:rPr lang="ru-RU">
                    <a:noFill/>
                  </a:rPr>
                  <a:t> </a:t>
                </a:r>
              </a:p>
            </p:txBody>
          </p:sp>
        </mc:Fallback>
      </mc:AlternateContent>
      <p:sp>
        <p:nvSpPr>
          <p:cNvPr id="12" name="TextBox 11"/>
          <p:cNvSpPr txBox="1"/>
          <p:nvPr/>
        </p:nvSpPr>
        <p:spPr>
          <a:xfrm>
            <a:off x="7236296" y="6237312"/>
            <a:ext cx="1405385" cy="461665"/>
          </a:xfrm>
          <a:prstGeom prst="rect">
            <a:avLst/>
          </a:prstGeom>
          <a:noFill/>
        </p:spPr>
        <p:txBody>
          <a:bodyPr wrap="none" rtlCol="0">
            <a:spAutoFit/>
          </a:bodyPr>
          <a:lstStyle/>
          <a:p>
            <a:r>
              <a:rPr lang="ru-RU" sz="2400" b="1" dirty="0"/>
              <a:t>Ответ: 13</a:t>
            </a:r>
          </a:p>
        </p:txBody>
      </p:sp>
    </p:spTree>
    <p:extLst>
      <p:ext uri="{BB962C8B-B14F-4D97-AF65-F5344CB8AC3E}">
        <p14:creationId xmlns:p14="http://schemas.microsoft.com/office/powerpoint/2010/main" val="3005108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87461"/>
            <a:ext cx="8640960" cy="2151486"/>
          </a:xfrm>
          <a:prstGeom prst="rect">
            <a:avLst/>
          </a:prstGeom>
        </p:spPr>
        <p:txBody>
          <a:bodyPr wrap="square">
            <a:spAutoFit/>
          </a:bodyPr>
          <a:lstStyle/>
          <a:p>
            <a:pPr>
              <a:lnSpc>
                <a:spcPct val="107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Каждый водитель в Российской Федерации должен быть застрахован по программе обязательного страхования гражданской ответственности (ОСАГО). Стоимость полиса получается умножением базового тарифа на несколько коэффициентов. Коэффициенты зависят от водительского стажа, мощности автомобиля, количества предыдущих страховых выплат и других факторов.</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Коэффициент бонус-</a:t>
            </a:r>
            <a:r>
              <a:rPr lang="ru-RU"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малус</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(КБМ) зависит от класса водителя. Это коэффициент, понижающий или повышающий стоимость полиса в зависимости от количества ДТП в предыдущий год. Сначала водителю присваивается класс 3. Срок действия полиса, как правило, один год. Каждый последующий год класс водителя рассчитывается в зависимости от числа страховых выплат в течение истекшего года, в соответствии со следующей таблицей.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2699792" y="125796"/>
            <a:ext cx="3854773" cy="461665"/>
          </a:xfrm>
          <a:prstGeom prst="rect">
            <a:avLst/>
          </a:prstGeom>
          <a:noFill/>
        </p:spPr>
        <p:txBody>
          <a:bodyPr wrap="none" rtlCol="0">
            <a:spAutoFit/>
          </a:bodyPr>
          <a:lstStyle/>
          <a:p>
            <a:r>
              <a:rPr lang="ru-RU" sz="2400" b="1" dirty="0">
                <a:solidFill>
                  <a:srgbClr val="FF0000"/>
                </a:solidFill>
              </a:rPr>
              <a:t>Задача на страховку ОСАГО</a:t>
            </a:r>
          </a:p>
        </p:txBody>
      </p:sp>
      <p:graphicFrame>
        <p:nvGraphicFramePr>
          <p:cNvPr id="4" name="Таблица 3"/>
          <p:cNvGraphicFramePr>
            <a:graphicFrameLocks noGrp="1"/>
          </p:cNvGraphicFramePr>
          <p:nvPr>
            <p:extLst>
              <p:ext uri="{D42A27DB-BD31-4B8C-83A1-F6EECF244321}">
                <p14:modId xmlns:p14="http://schemas.microsoft.com/office/powerpoint/2010/main" val="2059374461"/>
              </p:ext>
            </p:extLst>
          </p:nvPr>
        </p:nvGraphicFramePr>
        <p:xfrm>
          <a:off x="467545" y="2722045"/>
          <a:ext cx="7920878" cy="4143247"/>
        </p:xfrm>
        <a:graphic>
          <a:graphicData uri="http://schemas.openxmlformats.org/drawingml/2006/table">
            <a:tbl>
              <a:tblPr firstRow="1" firstCol="1" bandRow="1">
                <a:tableStyleId>{5940675A-B579-460E-94D1-54222C63F5DA}</a:tableStyleId>
              </a:tblPr>
              <a:tblGrid>
                <a:gridCol w="1131554">
                  <a:extLst>
                    <a:ext uri="{9D8B030D-6E8A-4147-A177-3AD203B41FA5}">
                      <a16:colId xmlns:a16="http://schemas.microsoft.com/office/drawing/2014/main" val="1709155350"/>
                    </a:ext>
                  </a:extLst>
                </a:gridCol>
                <a:gridCol w="1131554">
                  <a:extLst>
                    <a:ext uri="{9D8B030D-6E8A-4147-A177-3AD203B41FA5}">
                      <a16:colId xmlns:a16="http://schemas.microsoft.com/office/drawing/2014/main" val="2469206735"/>
                    </a:ext>
                  </a:extLst>
                </a:gridCol>
                <a:gridCol w="1131554">
                  <a:extLst>
                    <a:ext uri="{9D8B030D-6E8A-4147-A177-3AD203B41FA5}">
                      <a16:colId xmlns:a16="http://schemas.microsoft.com/office/drawing/2014/main" val="3989532054"/>
                    </a:ext>
                  </a:extLst>
                </a:gridCol>
                <a:gridCol w="1131554">
                  <a:extLst>
                    <a:ext uri="{9D8B030D-6E8A-4147-A177-3AD203B41FA5}">
                      <a16:colId xmlns:a16="http://schemas.microsoft.com/office/drawing/2014/main" val="2533258934"/>
                    </a:ext>
                  </a:extLst>
                </a:gridCol>
                <a:gridCol w="1131554">
                  <a:extLst>
                    <a:ext uri="{9D8B030D-6E8A-4147-A177-3AD203B41FA5}">
                      <a16:colId xmlns:a16="http://schemas.microsoft.com/office/drawing/2014/main" val="1389937726"/>
                    </a:ext>
                  </a:extLst>
                </a:gridCol>
                <a:gridCol w="1131554">
                  <a:extLst>
                    <a:ext uri="{9D8B030D-6E8A-4147-A177-3AD203B41FA5}">
                      <a16:colId xmlns:a16="http://schemas.microsoft.com/office/drawing/2014/main" val="1271199189"/>
                    </a:ext>
                  </a:extLst>
                </a:gridCol>
                <a:gridCol w="1131554">
                  <a:extLst>
                    <a:ext uri="{9D8B030D-6E8A-4147-A177-3AD203B41FA5}">
                      <a16:colId xmlns:a16="http://schemas.microsoft.com/office/drawing/2014/main" val="1228362459"/>
                    </a:ext>
                  </a:extLst>
                </a:gridCol>
              </a:tblGrid>
              <a:tr h="398606">
                <a:tc rowSpan="2">
                  <a:txBody>
                    <a:bodyPr/>
                    <a:lstStyle/>
                    <a:p>
                      <a:pPr algn="ctr">
                        <a:lnSpc>
                          <a:spcPct val="100000"/>
                        </a:lnSpc>
                        <a:spcAft>
                          <a:spcPts val="0"/>
                        </a:spcAft>
                      </a:pPr>
                      <a:r>
                        <a:rPr lang="ru-RU" sz="1200" b="1" dirty="0">
                          <a:effectLst/>
                        </a:rPr>
                        <a:t>Класс на начало годового</a:t>
                      </a:r>
                    </a:p>
                    <a:p>
                      <a:pPr algn="ctr">
                        <a:lnSpc>
                          <a:spcPct val="100000"/>
                        </a:lnSpc>
                        <a:spcAft>
                          <a:spcPts val="0"/>
                        </a:spcAft>
                      </a:pPr>
                      <a:r>
                        <a:rPr lang="ru-RU" sz="1200" b="1" dirty="0">
                          <a:effectLst/>
                        </a:rPr>
                        <a:t>срока страхования</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rowSpan="2">
                  <a:txBody>
                    <a:bodyPr/>
                    <a:lstStyle/>
                    <a:p>
                      <a:pPr algn="ctr">
                        <a:lnSpc>
                          <a:spcPct val="107000"/>
                        </a:lnSpc>
                        <a:spcAft>
                          <a:spcPts val="800"/>
                        </a:spcAft>
                      </a:pPr>
                      <a:r>
                        <a:rPr lang="ru-RU" sz="1200" b="1" dirty="0">
                          <a:effectLst/>
                        </a:rPr>
                        <a:t>Коэффициент КБМ</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gridSpan="5">
                  <a:txBody>
                    <a:bodyPr/>
                    <a:lstStyle/>
                    <a:p>
                      <a:pPr algn="ctr">
                        <a:lnSpc>
                          <a:spcPct val="107000"/>
                        </a:lnSpc>
                        <a:spcAft>
                          <a:spcPts val="800"/>
                        </a:spcAft>
                      </a:pPr>
                      <a:r>
                        <a:rPr lang="ru-RU" sz="1200" b="1" dirty="0">
                          <a:effectLst/>
                        </a:rPr>
                        <a:t>Класс по окончании годового срока страхования с учётом наличия страховых случаев</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556709925"/>
                  </a:ext>
                </a:extLst>
              </a:tr>
              <a:tr h="511428">
                <a:tc vMerge="1">
                  <a:txBody>
                    <a:bodyPr/>
                    <a:lstStyle/>
                    <a:p>
                      <a:endParaRPr lang="ru-RU"/>
                    </a:p>
                  </a:txBody>
                  <a:tcPr/>
                </a:tc>
                <a:tc vMerge="1">
                  <a:txBody>
                    <a:bodyPr/>
                    <a:lstStyle/>
                    <a:p>
                      <a:endParaRPr lang="ru-RU"/>
                    </a:p>
                  </a:txBody>
                  <a:tcPr/>
                </a:tc>
                <a:tc>
                  <a:txBody>
                    <a:bodyPr/>
                    <a:lstStyle/>
                    <a:p>
                      <a:pPr algn="ctr">
                        <a:lnSpc>
                          <a:spcPct val="107000"/>
                        </a:lnSpc>
                        <a:spcAft>
                          <a:spcPts val="800"/>
                        </a:spcAft>
                      </a:pPr>
                      <a:r>
                        <a:rPr lang="ru-RU" sz="1200" b="1">
                          <a:effectLst/>
                        </a:rPr>
                        <a:t>0 страховых выплат</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200" b="1">
                          <a:effectLst/>
                        </a:rPr>
                        <a:t>1 страховая выплата</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200" b="1">
                          <a:effectLst/>
                        </a:rPr>
                        <a:t>2 страховые выплаты</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200" b="1">
                          <a:effectLst/>
                        </a:rPr>
                        <a:t>3 страховые выплаты</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200" b="1">
                          <a:effectLst/>
                        </a:rPr>
                        <a:t>4 страховые выплаты</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45972757"/>
                  </a:ext>
                </a:extLst>
              </a:tr>
              <a:tr h="207286">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2,45</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0</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61881851"/>
                  </a:ext>
                </a:extLst>
              </a:tr>
              <a:tr h="207286">
                <a:tc>
                  <a:txBody>
                    <a:bodyPr/>
                    <a:lstStyle/>
                    <a:p>
                      <a:pPr algn="ctr">
                        <a:lnSpc>
                          <a:spcPct val="107000"/>
                        </a:lnSpc>
                        <a:spcBef>
                          <a:spcPts val="375"/>
                        </a:spcBef>
                        <a:spcAft>
                          <a:spcPts val="0"/>
                        </a:spcAft>
                      </a:pPr>
                      <a:r>
                        <a:rPr lang="ru-RU" sz="1200" b="1">
                          <a:effectLst/>
                        </a:rPr>
                        <a:t>0</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2,3</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1</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25084962"/>
                  </a:ext>
                </a:extLst>
              </a:tr>
              <a:tr h="207286">
                <a:tc>
                  <a:txBody>
                    <a:bodyPr/>
                    <a:lstStyle/>
                    <a:p>
                      <a:pPr algn="ctr">
                        <a:lnSpc>
                          <a:spcPct val="107000"/>
                        </a:lnSpc>
                        <a:spcBef>
                          <a:spcPts val="375"/>
                        </a:spcBef>
                        <a:spcAft>
                          <a:spcPts val="0"/>
                        </a:spcAft>
                      </a:pPr>
                      <a:r>
                        <a:rPr lang="ru-RU" sz="1200" b="1">
                          <a:effectLst/>
                        </a:rPr>
                        <a:t>1</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dirty="0">
                          <a:effectLst/>
                        </a:rPr>
                        <a:t>1,55</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2</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75651219"/>
                  </a:ext>
                </a:extLst>
              </a:tr>
              <a:tr h="207286">
                <a:tc>
                  <a:txBody>
                    <a:bodyPr/>
                    <a:lstStyle/>
                    <a:p>
                      <a:pPr algn="ctr">
                        <a:lnSpc>
                          <a:spcPct val="107000"/>
                        </a:lnSpc>
                        <a:spcBef>
                          <a:spcPts val="375"/>
                        </a:spcBef>
                        <a:spcAft>
                          <a:spcPts val="0"/>
                        </a:spcAft>
                      </a:pPr>
                      <a:r>
                        <a:rPr lang="ru-RU" sz="1200" b="1">
                          <a:effectLst/>
                        </a:rPr>
                        <a:t>2</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1,4</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3</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1</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83135553"/>
                  </a:ext>
                </a:extLst>
              </a:tr>
              <a:tr h="207286">
                <a:tc>
                  <a:txBody>
                    <a:bodyPr/>
                    <a:lstStyle/>
                    <a:p>
                      <a:pPr algn="ctr">
                        <a:lnSpc>
                          <a:spcPct val="107000"/>
                        </a:lnSpc>
                        <a:spcAft>
                          <a:spcPts val="800"/>
                        </a:spcAft>
                      </a:pPr>
                      <a:r>
                        <a:rPr lang="ru-RU" sz="1200" b="1">
                          <a:effectLst/>
                        </a:rPr>
                        <a:t>3</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200" b="1">
                          <a:effectLst/>
                        </a:rPr>
                        <a:t>1</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200" b="1">
                          <a:effectLst/>
                        </a:rPr>
                        <a:t>4</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200" b="1">
                          <a:effectLst/>
                        </a:rPr>
                        <a:t>1</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21153417"/>
                  </a:ext>
                </a:extLst>
              </a:tr>
              <a:tr h="207286">
                <a:tc>
                  <a:txBody>
                    <a:bodyPr/>
                    <a:lstStyle/>
                    <a:p>
                      <a:pPr algn="ctr">
                        <a:lnSpc>
                          <a:spcPct val="107000"/>
                        </a:lnSpc>
                        <a:spcBef>
                          <a:spcPts val="375"/>
                        </a:spcBef>
                        <a:spcAft>
                          <a:spcPts val="0"/>
                        </a:spcAft>
                      </a:pPr>
                      <a:r>
                        <a:rPr lang="ru-RU" sz="1200" b="1">
                          <a:effectLst/>
                        </a:rPr>
                        <a:t>4</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0,95</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5</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2</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1</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34980655"/>
                  </a:ext>
                </a:extLst>
              </a:tr>
              <a:tr h="207286">
                <a:tc>
                  <a:txBody>
                    <a:bodyPr/>
                    <a:lstStyle/>
                    <a:p>
                      <a:pPr algn="ctr">
                        <a:lnSpc>
                          <a:spcPct val="107000"/>
                        </a:lnSpc>
                        <a:spcBef>
                          <a:spcPts val="375"/>
                        </a:spcBef>
                        <a:spcAft>
                          <a:spcPts val="0"/>
                        </a:spcAft>
                      </a:pPr>
                      <a:r>
                        <a:rPr lang="ru-RU" sz="1200" b="1">
                          <a:effectLst/>
                        </a:rPr>
                        <a:t>5</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0,9</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6</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3</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1</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20286677"/>
                  </a:ext>
                </a:extLst>
              </a:tr>
              <a:tr h="207286">
                <a:tc>
                  <a:txBody>
                    <a:bodyPr/>
                    <a:lstStyle/>
                    <a:p>
                      <a:pPr algn="ctr">
                        <a:lnSpc>
                          <a:spcPct val="107000"/>
                        </a:lnSpc>
                        <a:spcBef>
                          <a:spcPts val="375"/>
                        </a:spcBef>
                        <a:spcAft>
                          <a:spcPts val="0"/>
                        </a:spcAft>
                      </a:pPr>
                      <a:r>
                        <a:rPr lang="ru-RU" sz="1200" b="1">
                          <a:effectLst/>
                        </a:rPr>
                        <a:t>6</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0,85</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7</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4</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2</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95473135"/>
                  </a:ext>
                </a:extLst>
              </a:tr>
              <a:tr h="207286">
                <a:tc>
                  <a:txBody>
                    <a:bodyPr/>
                    <a:lstStyle/>
                    <a:p>
                      <a:pPr algn="ctr">
                        <a:lnSpc>
                          <a:spcPct val="107000"/>
                        </a:lnSpc>
                        <a:spcBef>
                          <a:spcPts val="375"/>
                        </a:spcBef>
                        <a:spcAft>
                          <a:spcPts val="0"/>
                        </a:spcAft>
                      </a:pPr>
                      <a:r>
                        <a:rPr lang="ru-RU" sz="1200" b="1">
                          <a:effectLst/>
                        </a:rPr>
                        <a:t>7</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0,8</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8</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4</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2</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19477773"/>
                  </a:ext>
                </a:extLst>
              </a:tr>
              <a:tr h="207286">
                <a:tc>
                  <a:txBody>
                    <a:bodyPr/>
                    <a:lstStyle/>
                    <a:p>
                      <a:pPr algn="ctr">
                        <a:lnSpc>
                          <a:spcPct val="107000"/>
                        </a:lnSpc>
                        <a:spcBef>
                          <a:spcPts val="375"/>
                        </a:spcBef>
                        <a:spcAft>
                          <a:spcPts val="0"/>
                        </a:spcAft>
                      </a:pPr>
                      <a:r>
                        <a:rPr lang="ru-RU" sz="1200" b="1">
                          <a:effectLst/>
                        </a:rPr>
                        <a:t>8</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0,75</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9</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5</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2</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65442340"/>
                  </a:ext>
                </a:extLst>
              </a:tr>
              <a:tr h="207286">
                <a:tc>
                  <a:txBody>
                    <a:bodyPr/>
                    <a:lstStyle/>
                    <a:p>
                      <a:pPr algn="ctr">
                        <a:lnSpc>
                          <a:spcPct val="107000"/>
                        </a:lnSpc>
                        <a:spcBef>
                          <a:spcPts val="375"/>
                        </a:spcBef>
                        <a:spcAft>
                          <a:spcPts val="0"/>
                        </a:spcAft>
                      </a:pPr>
                      <a:r>
                        <a:rPr lang="ru-RU" sz="1200" b="1">
                          <a:effectLst/>
                        </a:rPr>
                        <a:t>9</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0,7</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10</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5</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2</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1</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94603681"/>
                  </a:ext>
                </a:extLst>
              </a:tr>
              <a:tr h="207286">
                <a:tc>
                  <a:txBody>
                    <a:bodyPr/>
                    <a:lstStyle/>
                    <a:p>
                      <a:pPr algn="ctr">
                        <a:lnSpc>
                          <a:spcPct val="107000"/>
                        </a:lnSpc>
                        <a:spcBef>
                          <a:spcPts val="375"/>
                        </a:spcBef>
                        <a:spcAft>
                          <a:spcPts val="0"/>
                        </a:spcAft>
                      </a:pPr>
                      <a:r>
                        <a:rPr lang="ru-RU" sz="1200" b="1">
                          <a:effectLst/>
                        </a:rPr>
                        <a:t>10</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0,65</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11</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6</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3</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1</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26384547"/>
                  </a:ext>
                </a:extLst>
              </a:tr>
              <a:tr h="207286">
                <a:tc>
                  <a:txBody>
                    <a:bodyPr/>
                    <a:lstStyle/>
                    <a:p>
                      <a:pPr algn="ctr">
                        <a:lnSpc>
                          <a:spcPct val="107000"/>
                        </a:lnSpc>
                        <a:spcBef>
                          <a:spcPts val="375"/>
                        </a:spcBef>
                        <a:spcAft>
                          <a:spcPts val="0"/>
                        </a:spcAft>
                      </a:pPr>
                      <a:r>
                        <a:rPr lang="ru-RU" sz="1200" b="1">
                          <a:effectLst/>
                        </a:rPr>
                        <a:t>11</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0,6</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12</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6</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3</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1</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414361471"/>
                  </a:ext>
                </a:extLst>
              </a:tr>
              <a:tr h="207286">
                <a:tc>
                  <a:txBody>
                    <a:bodyPr/>
                    <a:lstStyle/>
                    <a:p>
                      <a:pPr algn="ctr">
                        <a:lnSpc>
                          <a:spcPct val="107000"/>
                        </a:lnSpc>
                        <a:spcBef>
                          <a:spcPts val="375"/>
                        </a:spcBef>
                        <a:spcAft>
                          <a:spcPts val="0"/>
                        </a:spcAft>
                      </a:pPr>
                      <a:r>
                        <a:rPr lang="ru-RU" sz="1200" b="1">
                          <a:effectLst/>
                        </a:rPr>
                        <a:t>12</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0,55</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13</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6</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3</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1</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М</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26446551"/>
                  </a:ext>
                </a:extLst>
              </a:tr>
              <a:tr h="207286">
                <a:tc>
                  <a:txBody>
                    <a:bodyPr/>
                    <a:lstStyle/>
                    <a:p>
                      <a:pPr algn="ctr">
                        <a:lnSpc>
                          <a:spcPct val="107000"/>
                        </a:lnSpc>
                        <a:spcBef>
                          <a:spcPts val="375"/>
                        </a:spcBef>
                        <a:spcAft>
                          <a:spcPts val="0"/>
                        </a:spcAft>
                      </a:pPr>
                      <a:r>
                        <a:rPr lang="ru-RU" sz="1200" b="1">
                          <a:effectLst/>
                        </a:rPr>
                        <a:t>13</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0,5</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13</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7</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3</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a:effectLst/>
                        </a:rPr>
                        <a:t>1</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200" b="1" dirty="0">
                          <a:effectLst/>
                        </a:rPr>
                        <a:t>М</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20464566"/>
                  </a:ext>
                </a:extLst>
              </a:tr>
            </a:tbl>
          </a:graphicData>
        </a:graphic>
      </p:graphicFrame>
    </p:spTree>
    <p:extLst>
      <p:ext uri="{BB962C8B-B14F-4D97-AF65-F5344CB8AC3E}">
        <p14:creationId xmlns:p14="http://schemas.microsoft.com/office/powerpoint/2010/main" val="22296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72" t="13405" r="8295" b="34001"/>
          <a:stretch/>
        </p:blipFill>
        <p:spPr bwMode="auto">
          <a:xfrm>
            <a:off x="1331640" y="260647"/>
            <a:ext cx="6737230" cy="243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708" t="17054" r="6144" b="74664"/>
          <a:stretch/>
        </p:blipFill>
        <p:spPr bwMode="auto">
          <a:xfrm>
            <a:off x="323528" y="2852936"/>
            <a:ext cx="8560373"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83768" y="3645024"/>
            <a:ext cx="5371342" cy="3046988"/>
          </a:xfrm>
          <a:prstGeom prst="rect">
            <a:avLst/>
          </a:prstGeom>
          <a:noFill/>
        </p:spPr>
        <p:txBody>
          <a:bodyPr wrap="none" rtlCol="0">
            <a:spAutoFit/>
          </a:bodyPr>
          <a:lstStyle/>
          <a:p>
            <a:r>
              <a:rPr lang="ru-RU" sz="2400" dirty="0">
                <a:solidFill>
                  <a:srgbClr val="002060"/>
                </a:solidFill>
                <a:latin typeface="Times New Roman" panose="02020603050405020304" pitchFamily="18" charset="0"/>
                <a:cs typeface="Times New Roman" panose="02020603050405020304" pitchFamily="18" charset="0"/>
              </a:rPr>
              <a:t>Решение:</a:t>
            </a:r>
          </a:p>
          <a:p>
            <a:r>
              <a:rPr lang="en-US" sz="2400" dirty="0">
                <a:solidFill>
                  <a:srgbClr val="002060"/>
                </a:solidFill>
                <a:latin typeface="Times New Roman" panose="02020603050405020304" pitchFamily="18" charset="0"/>
                <a:cs typeface="Times New Roman" panose="02020603050405020304" pitchFamily="18" charset="0"/>
              </a:rPr>
              <a:t>S </a:t>
            </a:r>
            <a:r>
              <a:rPr lang="en-US" sz="2400" baseline="-25000" dirty="0">
                <a:solidFill>
                  <a:srgbClr val="002060"/>
                </a:solidFill>
                <a:latin typeface="Times New Roman" panose="02020603050405020304" pitchFamily="18" charset="0"/>
                <a:cs typeface="Times New Roman" panose="02020603050405020304" pitchFamily="18" charset="0"/>
              </a:rPr>
              <a:t>ABCD</a:t>
            </a:r>
            <a:r>
              <a:rPr lang="en-US" sz="2400" dirty="0">
                <a:solidFill>
                  <a:srgbClr val="002060"/>
                </a:solidFill>
                <a:latin typeface="Times New Roman" panose="02020603050405020304" pitchFamily="18" charset="0"/>
                <a:cs typeface="Times New Roman" panose="02020603050405020304" pitchFamily="18" charset="0"/>
              </a:rPr>
              <a:t> = AD*AB</a:t>
            </a:r>
          </a:p>
          <a:p>
            <a:r>
              <a:rPr lang="ru-RU" sz="2400" dirty="0">
                <a:solidFill>
                  <a:srgbClr val="002060"/>
                </a:solidFill>
                <a:latin typeface="Times New Roman" panose="02020603050405020304" pitchFamily="18" charset="0"/>
                <a:cs typeface="Times New Roman" panose="02020603050405020304" pitchFamily="18" charset="0"/>
              </a:rPr>
              <a:t>Найдем АВ </a:t>
            </a:r>
          </a:p>
          <a:p>
            <a:r>
              <a:rPr lang="ru-RU" sz="2400" dirty="0">
                <a:solidFill>
                  <a:srgbClr val="002060"/>
                </a:solidFill>
                <a:latin typeface="Times New Roman" panose="02020603050405020304" pitchFamily="18" charset="0"/>
                <a:cs typeface="Times New Roman" panose="02020603050405020304" pitchFamily="18" charset="0"/>
              </a:rPr>
              <a:t>По теореме Пифагора </a:t>
            </a:r>
            <a:r>
              <a:rPr lang="en-US" sz="2400" dirty="0">
                <a:solidFill>
                  <a:srgbClr val="002060"/>
                </a:solidFill>
                <a:latin typeface="Times New Roman" panose="02020603050405020304" pitchFamily="18" charset="0"/>
                <a:cs typeface="Times New Roman" panose="02020603050405020304" pitchFamily="18" charset="0"/>
              </a:rPr>
              <a:t>AB</a:t>
            </a:r>
            <a:r>
              <a:rPr lang="en-US" sz="2400" baseline="40000" dirty="0">
                <a:solidFill>
                  <a:srgbClr val="002060"/>
                </a:solidFill>
                <a:latin typeface="Times New Roman" panose="02020603050405020304" pitchFamily="18" charset="0"/>
                <a:cs typeface="Times New Roman" panose="02020603050405020304" pitchFamily="18" charset="0"/>
              </a:rPr>
              <a:t>2</a:t>
            </a:r>
            <a:r>
              <a:rPr lang="en-US" sz="2400" dirty="0">
                <a:solidFill>
                  <a:srgbClr val="002060"/>
                </a:solidFill>
                <a:latin typeface="Times New Roman" panose="02020603050405020304" pitchFamily="18" charset="0"/>
                <a:cs typeface="Times New Roman" panose="02020603050405020304" pitchFamily="18" charset="0"/>
              </a:rPr>
              <a:t> = BK</a:t>
            </a:r>
            <a:r>
              <a:rPr lang="en-US" sz="2400" baseline="40000" dirty="0">
                <a:solidFill>
                  <a:srgbClr val="002060"/>
                </a:solidFill>
                <a:latin typeface="Times New Roman" panose="02020603050405020304" pitchFamily="18" charset="0"/>
                <a:cs typeface="Times New Roman" panose="02020603050405020304" pitchFamily="18" charset="0"/>
              </a:rPr>
              <a:t>2</a:t>
            </a:r>
            <a:r>
              <a:rPr lang="en-US" sz="2400" dirty="0">
                <a:solidFill>
                  <a:srgbClr val="002060"/>
                </a:solidFill>
                <a:latin typeface="Times New Roman" panose="02020603050405020304" pitchFamily="18" charset="0"/>
                <a:cs typeface="Times New Roman" panose="02020603050405020304" pitchFamily="18" charset="0"/>
              </a:rPr>
              <a:t> + KA</a:t>
            </a:r>
            <a:r>
              <a:rPr lang="en-US" sz="2400" baseline="40000" dirty="0">
                <a:solidFill>
                  <a:srgbClr val="002060"/>
                </a:solidFill>
                <a:latin typeface="Times New Roman" panose="02020603050405020304" pitchFamily="18" charset="0"/>
                <a:cs typeface="Times New Roman" panose="02020603050405020304" pitchFamily="18" charset="0"/>
              </a:rPr>
              <a:t>2</a:t>
            </a:r>
          </a:p>
          <a:p>
            <a:r>
              <a:rPr lang="en-US" sz="2400" dirty="0">
                <a:solidFill>
                  <a:srgbClr val="002060"/>
                </a:solidFill>
                <a:latin typeface="Times New Roman" panose="02020603050405020304" pitchFamily="18" charset="0"/>
                <a:cs typeface="Times New Roman" panose="02020603050405020304" pitchFamily="18" charset="0"/>
              </a:rPr>
              <a:t>AB</a:t>
            </a:r>
            <a:r>
              <a:rPr lang="en-US" sz="2400" baseline="40000" dirty="0">
                <a:solidFill>
                  <a:srgbClr val="002060"/>
                </a:solidFill>
                <a:latin typeface="Times New Roman" panose="02020603050405020304" pitchFamily="18" charset="0"/>
                <a:cs typeface="Times New Roman" panose="02020603050405020304" pitchFamily="18" charset="0"/>
              </a:rPr>
              <a:t>2</a:t>
            </a:r>
            <a:r>
              <a:rPr lang="en-US" sz="2400" dirty="0">
                <a:solidFill>
                  <a:srgbClr val="002060"/>
                </a:solidFill>
                <a:latin typeface="Times New Roman" panose="02020603050405020304" pitchFamily="18" charset="0"/>
                <a:cs typeface="Times New Roman" panose="02020603050405020304" pitchFamily="18" charset="0"/>
              </a:rPr>
              <a:t> = 12</a:t>
            </a:r>
            <a:r>
              <a:rPr lang="en-US" sz="2400" baseline="40000" dirty="0">
                <a:solidFill>
                  <a:srgbClr val="002060"/>
                </a:solidFill>
                <a:latin typeface="Times New Roman" panose="02020603050405020304" pitchFamily="18" charset="0"/>
                <a:cs typeface="Times New Roman" panose="02020603050405020304" pitchFamily="18" charset="0"/>
              </a:rPr>
              <a:t>2</a:t>
            </a:r>
            <a:r>
              <a:rPr lang="en-US" sz="2400" dirty="0">
                <a:solidFill>
                  <a:srgbClr val="002060"/>
                </a:solidFill>
                <a:latin typeface="Times New Roman" panose="02020603050405020304" pitchFamily="18" charset="0"/>
                <a:cs typeface="Times New Roman" panose="02020603050405020304" pitchFamily="18" charset="0"/>
              </a:rPr>
              <a:t> + 35</a:t>
            </a:r>
            <a:r>
              <a:rPr lang="en-US" sz="2400" baseline="40000" dirty="0">
                <a:solidFill>
                  <a:srgbClr val="002060"/>
                </a:solidFill>
                <a:latin typeface="Times New Roman" panose="02020603050405020304" pitchFamily="18" charset="0"/>
                <a:cs typeface="Times New Roman" panose="02020603050405020304" pitchFamily="18" charset="0"/>
              </a:rPr>
              <a:t>2</a:t>
            </a:r>
            <a:r>
              <a:rPr lang="en-US" sz="2400" dirty="0">
                <a:solidFill>
                  <a:srgbClr val="002060"/>
                </a:solidFill>
                <a:latin typeface="Times New Roman" panose="02020603050405020304" pitchFamily="18" charset="0"/>
                <a:cs typeface="Times New Roman" panose="02020603050405020304" pitchFamily="18" charset="0"/>
              </a:rPr>
              <a:t> = 1369</a:t>
            </a:r>
          </a:p>
          <a:p>
            <a:r>
              <a:rPr lang="en-US" sz="2400" dirty="0">
                <a:solidFill>
                  <a:srgbClr val="002060"/>
                </a:solidFill>
                <a:latin typeface="Times New Roman" panose="02020603050405020304" pitchFamily="18" charset="0"/>
                <a:cs typeface="Times New Roman" panose="02020603050405020304" pitchFamily="18" charset="0"/>
              </a:rPr>
              <a:t>AB</a:t>
            </a:r>
            <a:r>
              <a:rPr lang="en-US" sz="2400" baseline="40000" dirty="0">
                <a:solidFill>
                  <a:srgbClr val="002060"/>
                </a:solidFill>
                <a:latin typeface="Times New Roman" panose="02020603050405020304" pitchFamily="18" charset="0"/>
                <a:cs typeface="Times New Roman" panose="02020603050405020304" pitchFamily="18" charset="0"/>
              </a:rPr>
              <a:t>2 </a:t>
            </a:r>
            <a:r>
              <a:rPr lang="en-US" sz="2400" dirty="0">
                <a:solidFill>
                  <a:srgbClr val="002060"/>
                </a:solidFill>
                <a:latin typeface="Times New Roman" panose="02020603050405020304" pitchFamily="18" charset="0"/>
                <a:cs typeface="Times New Roman" panose="02020603050405020304" pitchFamily="18" charset="0"/>
              </a:rPr>
              <a:t> = 37</a:t>
            </a:r>
          </a:p>
          <a:p>
            <a:r>
              <a:rPr lang="en-US" sz="2400" dirty="0">
                <a:solidFill>
                  <a:srgbClr val="002060"/>
                </a:solidFill>
                <a:latin typeface="Times New Roman" panose="02020603050405020304" pitchFamily="18" charset="0"/>
                <a:cs typeface="Times New Roman" panose="02020603050405020304" pitchFamily="18" charset="0"/>
              </a:rPr>
              <a:t>S </a:t>
            </a:r>
            <a:r>
              <a:rPr lang="en-US" sz="2400" baseline="-25000" dirty="0">
                <a:solidFill>
                  <a:srgbClr val="002060"/>
                </a:solidFill>
                <a:latin typeface="Times New Roman" panose="02020603050405020304" pitchFamily="18" charset="0"/>
                <a:cs typeface="Times New Roman" panose="02020603050405020304" pitchFamily="18" charset="0"/>
              </a:rPr>
              <a:t>ABCD</a:t>
            </a:r>
            <a:r>
              <a:rPr lang="en-US" sz="2400" dirty="0">
                <a:solidFill>
                  <a:srgbClr val="002060"/>
                </a:solidFill>
                <a:latin typeface="Times New Roman" panose="02020603050405020304" pitchFamily="18" charset="0"/>
                <a:cs typeface="Times New Roman" panose="02020603050405020304" pitchFamily="18" charset="0"/>
              </a:rPr>
              <a:t> = 40*37 = 1480 (</a:t>
            </a:r>
            <a:r>
              <a:rPr lang="ru-RU" sz="2400" dirty="0">
                <a:solidFill>
                  <a:srgbClr val="002060"/>
                </a:solidFill>
                <a:latin typeface="Times New Roman" panose="02020603050405020304" pitchFamily="18" charset="0"/>
                <a:cs typeface="Times New Roman" panose="02020603050405020304" pitchFamily="18" charset="0"/>
              </a:rPr>
              <a:t>м</a:t>
            </a:r>
            <a:r>
              <a:rPr lang="ru-RU" sz="2400" baseline="30000" dirty="0">
                <a:solidFill>
                  <a:srgbClr val="002060"/>
                </a:solidFill>
                <a:latin typeface="Times New Roman" panose="02020603050405020304" pitchFamily="18" charset="0"/>
                <a:cs typeface="Times New Roman" panose="02020603050405020304" pitchFamily="18" charset="0"/>
              </a:rPr>
              <a:t>2</a:t>
            </a:r>
            <a:r>
              <a:rPr lang="ru-RU" sz="2400" dirty="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a:p>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846503" y="2469210"/>
            <a:ext cx="324128" cy="369332"/>
          </a:xfrm>
          <a:prstGeom prst="rect">
            <a:avLst/>
          </a:prstGeom>
          <a:noFill/>
        </p:spPr>
        <p:txBody>
          <a:bodyPr wrap="none" rtlCol="0">
            <a:spAutoFit/>
          </a:bodyPr>
          <a:lstStyle/>
          <a:p>
            <a:r>
              <a:rPr lang="ru-RU" b="1" dirty="0">
                <a:solidFill>
                  <a:srgbClr val="FF0000"/>
                </a:solidFill>
              </a:rPr>
              <a:t>А</a:t>
            </a:r>
          </a:p>
        </p:txBody>
      </p:sp>
      <p:sp>
        <p:nvSpPr>
          <p:cNvPr id="6" name="TextBox 5"/>
          <p:cNvSpPr txBox="1"/>
          <p:nvPr/>
        </p:nvSpPr>
        <p:spPr>
          <a:xfrm>
            <a:off x="3563888" y="836712"/>
            <a:ext cx="317716" cy="369332"/>
          </a:xfrm>
          <a:prstGeom prst="rect">
            <a:avLst/>
          </a:prstGeom>
          <a:noFill/>
        </p:spPr>
        <p:txBody>
          <a:bodyPr wrap="none" rtlCol="0">
            <a:spAutoFit/>
          </a:bodyPr>
          <a:lstStyle/>
          <a:p>
            <a:r>
              <a:rPr lang="ru-RU" b="1" dirty="0">
                <a:solidFill>
                  <a:srgbClr val="FF0000"/>
                </a:solidFill>
              </a:rPr>
              <a:t>В</a:t>
            </a:r>
          </a:p>
        </p:txBody>
      </p:sp>
      <p:sp>
        <p:nvSpPr>
          <p:cNvPr id="7" name="TextBox 6"/>
          <p:cNvSpPr txBox="1"/>
          <p:nvPr/>
        </p:nvSpPr>
        <p:spPr>
          <a:xfrm>
            <a:off x="4704380" y="652046"/>
            <a:ext cx="317716" cy="369332"/>
          </a:xfrm>
          <a:prstGeom prst="rect">
            <a:avLst/>
          </a:prstGeom>
          <a:noFill/>
        </p:spPr>
        <p:txBody>
          <a:bodyPr wrap="none" rtlCol="0">
            <a:spAutoFit/>
          </a:bodyPr>
          <a:lstStyle/>
          <a:p>
            <a:r>
              <a:rPr lang="ru-RU" b="1" dirty="0">
                <a:solidFill>
                  <a:srgbClr val="FF0000"/>
                </a:solidFill>
              </a:rPr>
              <a:t>С</a:t>
            </a:r>
          </a:p>
        </p:txBody>
      </p:sp>
      <p:sp>
        <p:nvSpPr>
          <p:cNvPr id="8" name="TextBox 7"/>
          <p:cNvSpPr txBox="1"/>
          <p:nvPr/>
        </p:nvSpPr>
        <p:spPr>
          <a:xfrm>
            <a:off x="5796136" y="1844824"/>
            <a:ext cx="330540" cy="369332"/>
          </a:xfrm>
          <a:prstGeom prst="rect">
            <a:avLst/>
          </a:prstGeom>
          <a:noFill/>
        </p:spPr>
        <p:txBody>
          <a:bodyPr wrap="none" rtlCol="0">
            <a:spAutoFit/>
          </a:bodyPr>
          <a:lstStyle/>
          <a:p>
            <a:r>
              <a:rPr lang="en-US" b="1" dirty="0">
                <a:solidFill>
                  <a:srgbClr val="FF0000"/>
                </a:solidFill>
              </a:rPr>
              <a:t>D</a:t>
            </a:r>
            <a:endParaRPr lang="ru-RU" b="1" dirty="0">
              <a:solidFill>
                <a:srgbClr val="FF0000"/>
              </a:solidFill>
            </a:endParaRPr>
          </a:p>
        </p:txBody>
      </p:sp>
      <p:sp>
        <p:nvSpPr>
          <p:cNvPr id="9" name="TextBox 8"/>
          <p:cNvSpPr txBox="1"/>
          <p:nvPr/>
        </p:nvSpPr>
        <p:spPr>
          <a:xfrm>
            <a:off x="3753737" y="1849589"/>
            <a:ext cx="311304" cy="369332"/>
          </a:xfrm>
          <a:prstGeom prst="rect">
            <a:avLst/>
          </a:prstGeom>
          <a:noFill/>
        </p:spPr>
        <p:txBody>
          <a:bodyPr wrap="none" rtlCol="0">
            <a:spAutoFit/>
          </a:bodyPr>
          <a:lstStyle/>
          <a:p>
            <a:r>
              <a:rPr lang="en-US" b="1" dirty="0">
                <a:solidFill>
                  <a:srgbClr val="FF0000"/>
                </a:solidFill>
              </a:rPr>
              <a:t>K</a:t>
            </a:r>
            <a:endParaRPr lang="ru-RU" b="1" dirty="0">
              <a:solidFill>
                <a:srgbClr val="FF0000"/>
              </a:solidFill>
            </a:endParaRPr>
          </a:p>
        </p:txBody>
      </p:sp>
      <p:sp>
        <p:nvSpPr>
          <p:cNvPr id="4" name="TextBox 3"/>
          <p:cNvSpPr txBox="1"/>
          <p:nvPr/>
        </p:nvSpPr>
        <p:spPr>
          <a:xfrm>
            <a:off x="7219727" y="6234560"/>
            <a:ext cx="1716367" cy="461665"/>
          </a:xfrm>
          <a:prstGeom prst="rect">
            <a:avLst/>
          </a:prstGeom>
          <a:noFill/>
        </p:spPr>
        <p:txBody>
          <a:bodyPr wrap="none" rtlCol="0">
            <a:spAutoFit/>
          </a:bodyPr>
          <a:lstStyle/>
          <a:p>
            <a:r>
              <a:rPr lang="ru-RU" sz="2400" b="1" dirty="0"/>
              <a:t>Ответ: 1480</a:t>
            </a:r>
          </a:p>
        </p:txBody>
      </p:sp>
      <p:sp>
        <p:nvSpPr>
          <p:cNvPr id="11" name="TextBox 10"/>
          <p:cNvSpPr txBox="1"/>
          <p:nvPr/>
        </p:nvSpPr>
        <p:spPr>
          <a:xfrm>
            <a:off x="26255" y="2557261"/>
            <a:ext cx="1252266"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Задание 1</a:t>
            </a:r>
          </a:p>
        </p:txBody>
      </p:sp>
    </p:spTree>
    <p:extLst>
      <p:ext uri="{BB962C8B-B14F-4D97-AF65-F5344CB8AC3E}">
        <p14:creationId xmlns:p14="http://schemas.microsoft.com/office/powerpoint/2010/main" val="954507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20058364"/>
              </p:ext>
            </p:extLst>
          </p:nvPr>
        </p:nvGraphicFramePr>
        <p:xfrm>
          <a:off x="611560" y="2060848"/>
          <a:ext cx="7928802" cy="3110741"/>
        </p:xfrm>
        <a:graphic>
          <a:graphicData uri="http://schemas.openxmlformats.org/drawingml/2006/table">
            <a:tbl>
              <a:tblPr firstRow="1" firstCol="1" bandRow="1">
                <a:tableStyleId>{5940675A-B579-460E-94D1-54222C63F5DA}</a:tableStyleId>
              </a:tblPr>
              <a:tblGrid>
                <a:gridCol w="1132686">
                  <a:extLst>
                    <a:ext uri="{9D8B030D-6E8A-4147-A177-3AD203B41FA5}">
                      <a16:colId xmlns:a16="http://schemas.microsoft.com/office/drawing/2014/main" val="1709155350"/>
                    </a:ext>
                  </a:extLst>
                </a:gridCol>
                <a:gridCol w="1132686">
                  <a:extLst>
                    <a:ext uri="{9D8B030D-6E8A-4147-A177-3AD203B41FA5}">
                      <a16:colId xmlns:a16="http://schemas.microsoft.com/office/drawing/2014/main" val="2469206735"/>
                    </a:ext>
                  </a:extLst>
                </a:gridCol>
                <a:gridCol w="1132686">
                  <a:extLst>
                    <a:ext uri="{9D8B030D-6E8A-4147-A177-3AD203B41FA5}">
                      <a16:colId xmlns:a16="http://schemas.microsoft.com/office/drawing/2014/main" val="3989532054"/>
                    </a:ext>
                  </a:extLst>
                </a:gridCol>
                <a:gridCol w="1132686">
                  <a:extLst>
                    <a:ext uri="{9D8B030D-6E8A-4147-A177-3AD203B41FA5}">
                      <a16:colId xmlns:a16="http://schemas.microsoft.com/office/drawing/2014/main" val="2533258934"/>
                    </a:ext>
                  </a:extLst>
                </a:gridCol>
                <a:gridCol w="1132686">
                  <a:extLst>
                    <a:ext uri="{9D8B030D-6E8A-4147-A177-3AD203B41FA5}">
                      <a16:colId xmlns:a16="http://schemas.microsoft.com/office/drawing/2014/main" val="1389937726"/>
                    </a:ext>
                  </a:extLst>
                </a:gridCol>
                <a:gridCol w="1132686">
                  <a:extLst>
                    <a:ext uri="{9D8B030D-6E8A-4147-A177-3AD203B41FA5}">
                      <a16:colId xmlns:a16="http://schemas.microsoft.com/office/drawing/2014/main" val="1271199189"/>
                    </a:ext>
                  </a:extLst>
                </a:gridCol>
                <a:gridCol w="1132686">
                  <a:extLst>
                    <a:ext uri="{9D8B030D-6E8A-4147-A177-3AD203B41FA5}">
                      <a16:colId xmlns:a16="http://schemas.microsoft.com/office/drawing/2014/main" val="1228362459"/>
                    </a:ext>
                  </a:extLst>
                </a:gridCol>
              </a:tblGrid>
              <a:tr h="445484">
                <a:tc rowSpan="2">
                  <a:txBody>
                    <a:bodyPr/>
                    <a:lstStyle/>
                    <a:p>
                      <a:pPr algn="ctr">
                        <a:lnSpc>
                          <a:spcPct val="100000"/>
                        </a:lnSpc>
                        <a:spcAft>
                          <a:spcPts val="0"/>
                        </a:spcAft>
                      </a:pPr>
                      <a:r>
                        <a:rPr lang="ru-RU" sz="1400" dirty="0">
                          <a:effectLst/>
                        </a:rPr>
                        <a:t>Класс на начало годового</a:t>
                      </a:r>
                    </a:p>
                    <a:p>
                      <a:pPr algn="ctr">
                        <a:lnSpc>
                          <a:spcPct val="100000"/>
                        </a:lnSpc>
                        <a:spcAft>
                          <a:spcPts val="0"/>
                        </a:spcAft>
                      </a:pPr>
                      <a:r>
                        <a:rPr lang="ru-RU" sz="1400" dirty="0">
                          <a:effectLst/>
                        </a:rPr>
                        <a:t>срока страхования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rowSpan="2">
                  <a:txBody>
                    <a:bodyPr/>
                    <a:lstStyle/>
                    <a:p>
                      <a:pPr algn="ctr">
                        <a:lnSpc>
                          <a:spcPct val="107000"/>
                        </a:lnSpc>
                        <a:spcAft>
                          <a:spcPts val="800"/>
                        </a:spcAft>
                      </a:pPr>
                      <a:r>
                        <a:rPr lang="ru-RU" sz="1400" dirty="0">
                          <a:effectLst/>
                        </a:rPr>
                        <a:t>Коэффициент КБМ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gridSpan="5">
                  <a:txBody>
                    <a:bodyPr/>
                    <a:lstStyle/>
                    <a:p>
                      <a:pPr algn="ctr">
                        <a:lnSpc>
                          <a:spcPct val="107000"/>
                        </a:lnSpc>
                        <a:spcAft>
                          <a:spcPts val="800"/>
                        </a:spcAft>
                      </a:pPr>
                      <a:r>
                        <a:rPr lang="ru-RU" sz="1400" dirty="0">
                          <a:effectLst/>
                        </a:rPr>
                        <a:t>Класс по окончании годового срока страхования с учётом наличия страховых случаев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556709925"/>
                  </a:ext>
                </a:extLst>
              </a:tr>
              <a:tr h="575062">
                <a:tc vMerge="1">
                  <a:txBody>
                    <a:bodyPr/>
                    <a:lstStyle/>
                    <a:p>
                      <a:endParaRPr lang="ru-RU"/>
                    </a:p>
                  </a:txBody>
                  <a:tcPr/>
                </a:tc>
                <a:tc vMerge="1">
                  <a:txBody>
                    <a:bodyPr/>
                    <a:lstStyle/>
                    <a:p>
                      <a:endParaRPr lang="ru-RU"/>
                    </a:p>
                  </a:txBody>
                  <a:tcPr/>
                </a:tc>
                <a:tc>
                  <a:txBody>
                    <a:bodyPr/>
                    <a:lstStyle/>
                    <a:p>
                      <a:pPr algn="ctr">
                        <a:lnSpc>
                          <a:spcPct val="107000"/>
                        </a:lnSpc>
                        <a:spcAft>
                          <a:spcPts val="800"/>
                        </a:spcAft>
                      </a:pPr>
                      <a:r>
                        <a:rPr lang="ru-RU" sz="1400">
                          <a:effectLst/>
                        </a:rPr>
                        <a:t>0 страховых выплат</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400" dirty="0">
                          <a:solidFill>
                            <a:srgbClr val="C00000"/>
                          </a:solidFill>
                          <a:effectLst/>
                        </a:rPr>
                        <a:t>1 страховая выплата</a:t>
                      </a:r>
                      <a:endParaRPr lang="ru-RU"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400">
                          <a:effectLst/>
                        </a:rPr>
                        <a:t>2 страховые выплаты</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400">
                          <a:effectLst/>
                        </a:rPr>
                        <a:t>3 страховые выплаты</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400">
                          <a:effectLst/>
                        </a:rPr>
                        <a:t>4 страховые выплаты</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45972757"/>
                  </a:ext>
                </a:extLst>
              </a:tr>
              <a:tr h="231893">
                <a:tc>
                  <a:txBody>
                    <a:bodyPr/>
                    <a:lstStyle/>
                    <a:p>
                      <a:pPr algn="ctr">
                        <a:lnSpc>
                          <a:spcPct val="107000"/>
                        </a:lnSpc>
                        <a:spcBef>
                          <a:spcPts val="375"/>
                        </a:spcBef>
                        <a:spcAft>
                          <a:spcPts val="0"/>
                        </a:spcAft>
                      </a:pPr>
                      <a:r>
                        <a:rPr lang="ru-RU" sz="1400" b="0" dirty="0">
                          <a:solidFill>
                            <a:schemeClr val="tx1"/>
                          </a:solidFill>
                          <a:effectLst/>
                        </a:rPr>
                        <a:t>М</a:t>
                      </a:r>
                      <a:endParaRPr lang="ru-RU"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2,45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b="0" dirty="0">
                          <a:solidFill>
                            <a:schemeClr val="tx1"/>
                          </a:solidFill>
                          <a:effectLst/>
                        </a:rPr>
                        <a:t>0</a:t>
                      </a:r>
                      <a:endParaRPr lang="ru-RU"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600" b="0" dirty="0">
                          <a:solidFill>
                            <a:schemeClr val="tx1"/>
                          </a:solidFill>
                          <a:effectLst/>
                        </a:rPr>
                        <a:t>М</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61881851"/>
                  </a:ext>
                </a:extLst>
              </a:tr>
              <a:tr h="231893">
                <a:tc>
                  <a:txBody>
                    <a:bodyPr/>
                    <a:lstStyle/>
                    <a:p>
                      <a:pPr algn="ctr">
                        <a:lnSpc>
                          <a:spcPct val="107000"/>
                        </a:lnSpc>
                        <a:spcBef>
                          <a:spcPts val="375"/>
                        </a:spcBef>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2,3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dirty="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dirty="0">
                          <a:effectLst/>
                        </a:rPr>
                        <a:t>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25084962"/>
                  </a:ext>
                </a:extLst>
              </a:tr>
              <a:tr h="231893">
                <a:tc>
                  <a:txBody>
                    <a:bodyPr/>
                    <a:lstStyle/>
                    <a:p>
                      <a:pPr algn="ctr">
                        <a:lnSpc>
                          <a:spcPct val="107000"/>
                        </a:lnSpc>
                        <a:spcBef>
                          <a:spcPts val="375"/>
                        </a:spcBef>
                        <a:spcAft>
                          <a:spcPts val="0"/>
                        </a:spcAft>
                      </a:pPr>
                      <a:r>
                        <a:rPr lang="ru-RU" sz="2000" b="1" dirty="0">
                          <a:solidFill>
                            <a:srgbClr val="C00000"/>
                          </a:solidFill>
                          <a:effectLst/>
                        </a:rPr>
                        <a:t>1</a:t>
                      </a:r>
                      <a:endPar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dirty="0">
                          <a:effectLst/>
                        </a:rPr>
                        <a:t>1,55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2000" b="1" dirty="0">
                          <a:solidFill>
                            <a:srgbClr val="00B050"/>
                          </a:solidFill>
                          <a:effectLst/>
                        </a:rPr>
                        <a:t>2</a:t>
                      </a:r>
                      <a:endParaRPr lang="ru-RU"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dirty="0">
                          <a:effectLst/>
                        </a:rPr>
                        <a:t>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75651219"/>
                  </a:ext>
                </a:extLst>
              </a:tr>
              <a:tr h="231893">
                <a:tc>
                  <a:txBody>
                    <a:bodyPr/>
                    <a:lstStyle/>
                    <a:p>
                      <a:pPr algn="ctr">
                        <a:lnSpc>
                          <a:spcPct val="107000"/>
                        </a:lnSpc>
                        <a:spcBef>
                          <a:spcPts val="375"/>
                        </a:spcBef>
                        <a:spcAft>
                          <a:spcPts val="0"/>
                        </a:spcAft>
                      </a:pPr>
                      <a:r>
                        <a:rPr lang="ru-RU" sz="1400" dirty="0">
                          <a:effectLst/>
                        </a:rPr>
                        <a:t>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1,4</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dirty="0">
                          <a:effectLst/>
                        </a:rPr>
                        <a:t>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dirty="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83135553"/>
                  </a:ext>
                </a:extLst>
              </a:tr>
              <a:tr h="231893">
                <a:tc>
                  <a:txBody>
                    <a:bodyPr/>
                    <a:lstStyle/>
                    <a:p>
                      <a:pPr algn="ctr">
                        <a:lnSpc>
                          <a:spcPct val="107000"/>
                        </a:lnSpc>
                        <a:spcAft>
                          <a:spcPts val="800"/>
                        </a:spcAft>
                      </a:pPr>
                      <a:r>
                        <a:rPr lang="ru-RU" sz="1600" b="1" dirty="0">
                          <a:solidFill>
                            <a:srgbClr val="0070C0"/>
                          </a:solidFill>
                          <a:effectLst/>
                        </a:rPr>
                        <a:t>3</a:t>
                      </a:r>
                      <a:endParaRPr lang="ru-RU"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600" b="1" dirty="0">
                          <a:solidFill>
                            <a:srgbClr val="0070C0"/>
                          </a:solidFill>
                          <a:effectLst/>
                        </a:rPr>
                        <a:t>1</a:t>
                      </a:r>
                      <a:endParaRPr lang="ru-RU"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600" b="1" dirty="0">
                          <a:solidFill>
                            <a:srgbClr val="0070C0"/>
                          </a:solidFill>
                          <a:effectLst/>
                        </a:rPr>
                        <a:t>4</a:t>
                      </a:r>
                      <a:endParaRPr lang="ru-RU"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2400" b="1" dirty="0">
                          <a:solidFill>
                            <a:srgbClr val="C00000"/>
                          </a:solidFill>
                          <a:effectLst/>
                        </a:rPr>
                        <a:t>1</a:t>
                      </a:r>
                      <a:endParaRPr lang="ru-RU"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600" b="1" dirty="0">
                          <a:solidFill>
                            <a:srgbClr val="0070C0"/>
                          </a:solidFill>
                          <a:effectLst/>
                        </a:rPr>
                        <a:t>М</a:t>
                      </a:r>
                      <a:endParaRPr lang="ru-RU"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600" b="1" dirty="0">
                          <a:solidFill>
                            <a:srgbClr val="0070C0"/>
                          </a:solidFill>
                          <a:effectLst/>
                        </a:rPr>
                        <a:t>М</a:t>
                      </a:r>
                      <a:endParaRPr lang="ru-RU"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600" b="1" dirty="0">
                          <a:solidFill>
                            <a:srgbClr val="0070C0"/>
                          </a:solidFill>
                          <a:effectLst/>
                        </a:rPr>
                        <a:t>М</a:t>
                      </a:r>
                      <a:endParaRPr lang="ru-RU"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21153417"/>
                  </a:ext>
                </a:extLst>
              </a:tr>
              <a:tr h="231893">
                <a:tc>
                  <a:txBody>
                    <a:bodyPr/>
                    <a:lstStyle/>
                    <a:p>
                      <a:pPr algn="ctr">
                        <a:lnSpc>
                          <a:spcPct val="107000"/>
                        </a:lnSpc>
                        <a:spcBef>
                          <a:spcPts val="375"/>
                        </a:spcBef>
                        <a:spcAft>
                          <a:spcPts val="0"/>
                        </a:spcAft>
                      </a:pPr>
                      <a:r>
                        <a:rPr lang="ru-RU" sz="1400">
                          <a:effectLst/>
                        </a:rPr>
                        <a:t>4</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0,95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34980655"/>
                  </a:ext>
                </a:extLst>
              </a:tr>
              <a:tr h="231893">
                <a:tc>
                  <a:txBody>
                    <a:bodyPr/>
                    <a:lstStyle/>
                    <a:p>
                      <a:pPr algn="ctr">
                        <a:lnSpc>
                          <a:spcPct val="107000"/>
                        </a:lnSpc>
                        <a:spcBef>
                          <a:spcPts val="375"/>
                        </a:spcBef>
                        <a:spcAft>
                          <a:spcPts val="0"/>
                        </a:spcAft>
                      </a:pPr>
                      <a:r>
                        <a:rPr lang="ru-RU" sz="1400">
                          <a:effectLst/>
                        </a:rPr>
                        <a:t>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0,9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dirty="0">
                          <a:effectLst/>
                        </a:rPr>
                        <a:t>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dirty="0">
                          <a:effectLst/>
                        </a:rPr>
                        <a:t>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20286677"/>
                  </a:ext>
                </a:extLst>
              </a:tr>
            </a:tbl>
          </a:graphicData>
        </a:graphic>
      </p:graphicFrame>
      <p:sp>
        <p:nvSpPr>
          <p:cNvPr id="4" name="Прямоугольник 3"/>
          <p:cNvSpPr/>
          <p:nvPr/>
        </p:nvSpPr>
        <p:spPr>
          <a:xfrm>
            <a:off x="399497" y="836712"/>
            <a:ext cx="8352928" cy="981423"/>
          </a:xfrm>
          <a:prstGeom prst="rect">
            <a:avLst/>
          </a:prstGeom>
        </p:spPr>
        <p:txBody>
          <a:bodyPr wrap="square">
            <a:spAutoFit/>
          </a:bodyPr>
          <a:lstStyle/>
          <a:p>
            <a:pPr indent="238125"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Павел страховал свою гражданскую ответственность два года. В течение первого года были сделана одна страховая выплата, после этого выплат не было.</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Какой класс будет присвоен Павлу на начало третьего года страхования?</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6516216" y="5805264"/>
            <a:ext cx="1249894" cy="461665"/>
          </a:xfrm>
          <a:prstGeom prst="rect">
            <a:avLst/>
          </a:prstGeom>
          <a:noFill/>
        </p:spPr>
        <p:txBody>
          <a:bodyPr wrap="none" rtlCol="0">
            <a:spAutoFit/>
          </a:bodyPr>
          <a:lstStyle/>
          <a:p>
            <a:r>
              <a:rPr lang="ru-RU" sz="2400" b="1" dirty="0"/>
              <a:t>Ответ: 2</a:t>
            </a:r>
          </a:p>
        </p:txBody>
      </p:sp>
      <p:sp>
        <p:nvSpPr>
          <p:cNvPr id="6" name="Прямоугольник 5"/>
          <p:cNvSpPr/>
          <p:nvPr/>
        </p:nvSpPr>
        <p:spPr>
          <a:xfrm>
            <a:off x="636348" y="409333"/>
            <a:ext cx="1306768" cy="400110"/>
          </a:xfrm>
          <a:prstGeom prst="rect">
            <a:avLst/>
          </a:prstGeom>
        </p:spPr>
        <p:txBody>
          <a:bodyPr wrap="none">
            <a:spAutoFit/>
          </a:bodyPr>
          <a:lstStyle/>
          <a:p>
            <a:r>
              <a:rPr lang="ru-RU" sz="2000" b="1" dirty="0">
                <a:solidFill>
                  <a:srgbClr val="000000"/>
                </a:solidFill>
                <a:latin typeface="Times New Roman" panose="02020603050405020304" pitchFamily="18" charset="0"/>
                <a:cs typeface="Times New Roman" panose="02020603050405020304" pitchFamily="18" charset="0"/>
              </a:rPr>
              <a:t>Задание 1</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026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544846994"/>
              </p:ext>
            </p:extLst>
          </p:nvPr>
        </p:nvGraphicFramePr>
        <p:xfrm>
          <a:off x="531629" y="1439667"/>
          <a:ext cx="6632661" cy="4365601"/>
        </p:xfrm>
        <a:graphic>
          <a:graphicData uri="http://schemas.openxmlformats.org/drawingml/2006/table">
            <a:tbl>
              <a:tblPr firstRow="1" firstCol="1" bandRow="1">
                <a:tableStyleId>{5940675A-B579-460E-94D1-54222C63F5DA}</a:tableStyleId>
              </a:tblPr>
              <a:tblGrid>
                <a:gridCol w="947523">
                  <a:extLst>
                    <a:ext uri="{9D8B030D-6E8A-4147-A177-3AD203B41FA5}">
                      <a16:colId xmlns:a16="http://schemas.microsoft.com/office/drawing/2014/main" val="1709155350"/>
                    </a:ext>
                  </a:extLst>
                </a:gridCol>
                <a:gridCol w="947523">
                  <a:extLst>
                    <a:ext uri="{9D8B030D-6E8A-4147-A177-3AD203B41FA5}">
                      <a16:colId xmlns:a16="http://schemas.microsoft.com/office/drawing/2014/main" val="2469206735"/>
                    </a:ext>
                  </a:extLst>
                </a:gridCol>
                <a:gridCol w="947523">
                  <a:extLst>
                    <a:ext uri="{9D8B030D-6E8A-4147-A177-3AD203B41FA5}">
                      <a16:colId xmlns:a16="http://schemas.microsoft.com/office/drawing/2014/main" val="3989532054"/>
                    </a:ext>
                  </a:extLst>
                </a:gridCol>
                <a:gridCol w="947523">
                  <a:extLst>
                    <a:ext uri="{9D8B030D-6E8A-4147-A177-3AD203B41FA5}">
                      <a16:colId xmlns:a16="http://schemas.microsoft.com/office/drawing/2014/main" val="2533258934"/>
                    </a:ext>
                  </a:extLst>
                </a:gridCol>
                <a:gridCol w="947523">
                  <a:extLst>
                    <a:ext uri="{9D8B030D-6E8A-4147-A177-3AD203B41FA5}">
                      <a16:colId xmlns:a16="http://schemas.microsoft.com/office/drawing/2014/main" val="1389937726"/>
                    </a:ext>
                  </a:extLst>
                </a:gridCol>
                <a:gridCol w="947523">
                  <a:extLst>
                    <a:ext uri="{9D8B030D-6E8A-4147-A177-3AD203B41FA5}">
                      <a16:colId xmlns:a16="http://schemas.microsoft.com/office/drawing/2014/main" val="1271199189"/>
                    </a:ext>
                  </a:extLst>
                </a:gridCol>
                <a:gridCol w="947523">
                  <a:extLst>
                    <a:ext uri="{9D8B030D-6E8A-4147-A177-3AD203B41FA5}">
                      <a16:colId xmlns:a16="http://schemas.microsoft.com/office/drawing/2014/main" val="1228362459"/>
                    </a:ext>
                  </a:extLst>
                </a:gridCol>
              </a:tblGrid>
              <a:tr h="720338">
                <a:tc rowSpan="2">
                  <a:txBody>
                    <a:bodyPr/>
                    <a:lstStyle/>
                    <a:p>
                      <a:pPr algn="ctr">
                        <a:lnSpc>
                          <a:spcPct val="100000"/>
                        </a:lnSpc>
                        <a:spcAft>
                          <a:spcPts val="0"/>
                        </a:spcAft>
                      </a:pPr>
                      <a:r>
                        <a:rPr lang="ru-RU" sz="1400" dirty="0">
                          <a:effectLst/>
                        </a:rPr>
                        <a:t>Класс на начало годового</a:t>
                      </a:r>
                    </a:p>
                    <a:p>
                      <a:pPr algn="ctr">
                        <a:lnSpc>
                          <a:spcPct val="100000"/>
                        </a:lnSpc>
                        <a:spcAft>
                          <a:spcPts val="0"/>
                        </a:spcAft>
                      </a:pPr>
                      <a:r>
                        <a:rPr lang="ru-RU" sz="1400" dirty="0">
                          <a:effectLst/>
                        </a:rPr>
                        <a:t>срока страхования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rowSpan="2">
                  <a:txBody>
                    <a:bodyPr/>
                    <a:lstStyle/>
                    <a:p>
                      <a:pPr algn="ctr">
                        <a:lnSpc>
                          <a:spcPct val="107000"/>
                        </a:lnSpc>
                        <a:spcAft>
                          <a:spcPts val="800"/>
                        </a:spcAft>
                      </a:pPr>
                      <a:r>
                        <a:rPr lang="ru-RU" sz="1400" dirty="0">
                          <a:effectLst/>
                        </a:rPr>
                        <a:t>Коэффициент КБМ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gridSpan="5">
                  <a:txBody>
                    <a:bodyPr/>
                    <a:lstStyle/>
                    <a:p>
                      <a:pPr algn="ctr">
                        <a:lnSpc>
                          <a:spcPct val="107000"/>
                        </a:lnSpc>
                        <a:spcAft>
                          <a:spcPts val="800"/>
                        </a:spcAft>
                      </a:pPr>
                      <a:r>
                        <a:rPr lang="ru-RU" sz="1400" dirty="0">
                          <a:effectLst/>
                        </a:rPr>
                        <a:t>Класс по окончании годового срока страхования с учётом наличия страховых случаев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556709925"/>
                  </a:ext>
                </a:extLst>
              </a:tr>
              <a:tr h="924225">
                <a:tc vMerge="1">
                  <a:txBody>
                    <a:bodyPr/>
                    <a:lstStyle/>
                    <a:p>
                      <a:endParaRPr lang="ru-RU"/>
                    </a:p>
                  </a:txBody>
                  <a:tcPr/>
                </a:tc>
                <a:tc vMerge="1">
                  <a:txBody>
                    <a:bodyPr/>
                    <a:lstStyle/>
                    <a:p>
                      <a:endParaRPr lang="ru-RU"/>
                    </a:p>
                  </a:txBody>
                  <a:tcPr/>
                </a:tc>
                <a:tc>
                  <a:txBody>
                    <a:bodyPr/>
                    <a:lstStyle/>
                    <a:p>
                      <a:pPr algn="ctr">
                        <a:lnSpc>
                          <a:spcPct val="107000"/>
                        </a:lnSpc>
                        <a:spcAft>
                          <a:spcPts val="800"/>
                        </a:spcAft>
                      </a:pPr>
                      <a:r>
                        <a:rPr lang="ru-RU" sz="1400">
                          <a:effectLst/>
                        </a:rPr>
                        <a:t>0 страховых выплат</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400" dirty="0">
                          <a:solidFill>
                            <a:srgbClr val="C00000"/>
                          </a:solidFill>
                          <a:effectLst/>
                        </a:rPr>
                        <a:t>1 страховая выплата</a:t>
                      </a:r>
                      <a:endParaRPr lang="ru-RU"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400">
                          <a:effectLst/>
                        </a:rPr>
                        <a:t>2 страховые выплаты</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400">
                          <a:effectLst/>
                        </a:rPr>
                        <a:t>3 страховые выплаты</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400">
                          <a:effectLst/>
                        </a:rPr>
                        <a:t>4 страховые выплаты</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45972757"/>
                  </a:ext>
                </a:extLst>
              </a:tr>
              <a:tr h="424029">
                <a:tc>
                  <a:txBody>
                    <a:bodyPr/>
                    <a:lstStyle/>
                    <a:p>
                      <a:pPr algn="ctr">
                        <a:lnSpc>
                          <a:spcPct val="107000"/>
                        </a:lnSpc>
                        <a:spcBef>
                          <a:spcPts val="375"/>
                        </a:spcBef>
                        <a:spcAft>
                          <a:spcPts val="0"/>
                        </a:spcAft>
                      </a:pPr>
                      <a:r>
                        <a:rPr lang="ru-RU" sz="1400" b="0" dirty="0">
                          <a:solidFill>
                            <a:schemeClr val="tx1"/>
                          </a:solidFill>
                          <a:effectLst/>
                        </a:rPr>
                        <a:t>М</a:t>
                      </a:r>
                      <a:endParaRPr lang="ru-RU"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2,45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b="0" dirty="0">
                          <a:solidFill>
                            <a:schemeClr val="tx1"/>
                          </a:solidFill>
                          <a:effectLst/>
                        </a:rPr>
                        <a:t>0</a:t>
                      </a:r>
                      <a:endParaRPr lang="ru-RU"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600" b="0" dirty="0">
                          <a:solidFill>
                            <a:schemeClr val="tx1"/>
                          </a:solidFill>
                          <a:effectLst/>
                        </a:rPr>
                        <a:t>М</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61881851"/>
                  </a:ext>
                </a:extLst>
              </a:tr>
              <a:tr h="374596">
                <a:tc>
                  <a:txBody>
                    <a:bodyPr/>
                    <a:lstStyle/>
                    <a:p>
                      <a:pPr algn="ctr">
                        <a:lnSpc>
                          <a:spcPct val="107000"/>
                        </a:lnSpc>
                        <a:spcBef>
                          <a:spcPts val="375"/>
                        </a:spcBef>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2,3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dirty="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dirty="0">
                          <a:effectLst/>
                        </a:rPr>
                        <a:t>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25084962"/>
                  </a:ext>
                </a:extLst>
              </a:tr>
              <a:tr h="374596">
                <a:tc>
                  <a:txBody>
                    <a:bodyPr/>
                    <a:lstStyle/>
                    <a:p>
                      <a:pPr algn="ctr">
                        <a:lnSpc>
                          <a:spcPct val="107000"/>
                        </a:lnSpc>
                        <a:spcBef>
                          <a:spcPts val="375"/>
                        </a:spcBef>
                        <a:spcAft>
                          <a:spcPts val="0"/>
                        </a:spcAft>
                      </a:pPr>
                      <a:r>
                        <a:rPr lang="ru-RU" sz="1800" b="1" dirty="0">
                          <a:solidFill>
                            <a:srgbClr val="C00000"/>
                          </a:solidFill>
                          <a:effectLst/>
                        </a:rPr>
                        <a:t>1</a:t>
                      </a:r>
                      <a:endParaRPr lang="ru-RU"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dirty="0">
                          <a:effectLst/>
                        </a:rPr>
                        <a:t>1,55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800" b="1" dirty="0">
                          <a:solidFill>
                            <a:srgbClr val="00B050"/>
                          </a:solidFill>
                          <a:effectLst/>
                        </a:rPr>
                        <a:t>2</a:t>
                      </a:r>
                      <a:endParaRPr lang="ru-RU"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dirty="0">
                          <a:effectLst/>
                        </a:rPr>
                        <a:t>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dirty="0">
                          <a:effectLst/>
                        </a:rPr>
                        <a:t>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75651219"/>
                  </a:ext>
                </a:extLst>
              </a:tr>
              <a:tr h="374596">
                <a:tc>
                  <a:txBody>
                    <a:bodyPr/>
                    <a:lstStyle/>
                    <a:p>
                      <a:pPr algn="ctr">
                        <a:lnSpc>
                          <a:spcPct val="107000"/>
                        </a:lnSpc>
                        <a:spcBef>
                          <a:spcPts val="375"/>
                        </a:spcBef>
                        <a:spcAft>
                          <a:spcPts val="0"/>
                        </a:spcAft>
                      </a:pPr>
                      <a:r>
                        <a:rPr lang="ru-RU" sz="2000" b="1" dirty="0">
                          <a:solidFill>
                            <a:srgbClr val="00B050"/>
                          </a:solidFill>
                          <a:effectLst/>
                        </a:rPr>
                        <a:t>2</a:t>
                      </a:r>
                      <a:endParaRPr lang="ru-RU"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2000" b="1" dirty="0">
                          <a:solidFill>
                            <a:schemeClr val="accent2">
                              <a:lumMod val="75000"/>
                            </a:schemeClr>
                          </a:solidFill>
                          <a:effectLst/>
                        </a:rPr>
                        <a:t>1,4</a:t>
                      </a:r>
                      <a:endParaRPr lang="ru-RU"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dirty="0">
                          <a:effectLst/>
                        </a:rPr>
                        <a:t>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dirty="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83135553"/>
                  </a:ext>
                </a:extLst>
              </a:tr>
              <a:tr h="424029">
                <a:tc>
                  <a:txBody>
                    <a:bodyPr/>
                    <a:lstStyle/>
                    <a:p>
                      <a:pPr algn="ctr">
                        <a:lnSpc>
                          <a:spcPct val="107000"/>
                        </a:lnSpc>
                        <a:spcAft>
                          <a:spcPts val="800"/>
                        </a:spcAft>
                      </a:pPr>
                      <a:r>
                        <a:rPr lang="ru-RU" sz="1600" b="1" dirty="0">
                          <a:solidFill>
                            <a:srgbClr val="0070C0"/>
                          </a:solidFill>
                          <a:effectLst/>
                        </a:rPr>
                        <a:t>3</a:t>
                      </a:r>
                      <a:endParaRPr lang="ru-RU"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600" b="1" dirty="0">
                          <a:solidFill>
                            <a:srgbClr val="0070C0"/>
                          </a:solidFill>
                          <a:effectLst/>
                        </a:rPr>
                        <a:t>1</a:t>
                      </a:r>
                      <a:endParaRPr lang="ru-RU"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600" b="1" dirty="0">
                          <a:solidFill>
                            <a:srgbClr val="0070C0"/>
                          </a:solidFill>
                          <a:effectLst/>
                        </a:rPr>
                        <a:t>4</a:t>
                      </a:r>
                      <a:endParaRPr lang="ru-RU"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2000" b="1" dirty="0">
                          <a:solidFill>
                            <a:srgbClr val="C00000"/>
                          </a:solidFill>
                          <a:effectLst/>
                        </a:rPr>
                        <a:t>1</a:t>
                      </a:r>
                      <a:endPar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600" b="1" dirty="0">
                          <a:solidFill>
                            <a:srgbClr val="0070C0"/>
                          </a:solidFill>
                          <a:effectLst/>
                        </a:rPr>
                        <a:t>М</a:t>
                      </a:r>
                      <a:endParaRPr lang="ru-RU"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600" b="1" dirty="0">
                          <a:solidFill>
                            <a:srgbClr val="0070C0"/>
                          </a:solidFill>
                          <a:effectLst/>
                        </a:rPr>
                        <a:t>М</a:t>
                      </a:r>
                      <a:endParaRPr lang="ru-RU"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ru-RU" sz="1600" b="1" dirty="0">
                          <a:solidFill>
                            <a:srgbClr val="0070C0"/>
                          </a:solidFill>
                          <a:effectLst/>
                        </a:rPr>
                        <a:t>М</a:t>
                      </a:r>
                      <a:endParaRPr lang="ru-RU"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21153417"/>
                  </a:ext>
                </a:extLst>
              </a:tr>
              <a:tr h="374596">
                <a:tc>
                  <a:txBody>
                    <a:bodyPr/>
                    <a:lstStyle/>
                    <a:p>
                      <a:pPr algn="ctr">
                        <a:lnSpc>
                          <a:spcPct val="107000"/>
                        </a:lnSpc>
                        <a:spcBef>
                          <a:spcPts val="375"/>
                        </a:spcBef>
                        <a:spcAft>
                          <a:spcPts val="0"/>
                        </a:spcAft>
                      </a:pPr>
                      <a:r>
                        <a:rPr lang="ru-RU" sz="1400">
                          <a:effectLst/>
                        </a:rPr>
                        <a:t>4</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0,95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34980655"/>
                  </a:ext>
                </a:extLst>
              </a:tr>
              <a:tr h="374596">
                <a:tc>
                  <a:txBody>
                    <a:bodyPr/>
                    <a:lstStyle/>
                    <a:p>
                      <a:pPr algn="ctr">
                        <a:lnSpc>
                          <a:spcPct val="107000"/>
                        </a:lnSpc>
                        <a:spcBef>
                          <a:spcPts val="375"/>
                        </a:spcBef>
                        <a:spcAft>
                          <a:spcPts val="0"/>
                        </a:spcAft>
                      </a:pPr>
                      <a:r>
                        <a:rPr lang="ru-RU" sz="1400">
                          <a:effectLst/>
                        </a:rPr>
                        <a:t>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0,9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a:effectLst/>
                        </a:rPr>
                        <a:t>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Bef>
                          <a:spcPts val="375"/>
                        </a:spcBef>
                        <a:spcAft>
                          <a:spcPts val="0"/>
                        </a:spcAft>
                      </a:pPr>
                      <a:r>
                        <a:rPr lang="ru-RU" sz="1400" dirty="0">
                          <a:effectLst/>
                        </a:rPr>
                        <a:t>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20286677"/>
                  </a:ext>
                </a:extLst>
              </a:tr>
            </a:tbl>
          </a:graphicData>
        </a:graphic>
      </p:graphicFrame>
      <p:sp>
        <p:nvSpPr>
          <p:cNvPr id="4" name="TextBox 3"/>
          <p:cNvSpPr txBox="1"/>
          <p:nvPr/>
        </p:nvSpPr>
        <p:spPr>
          <a:xfrm>
            <a:off x="6156176" y="6216928"/>
            <a:ext cx="1485535" cy="461665"/>
          </a:xfrm>
          <a:prstGeom prst="rect">
            <a:avLst/>
          </a:prstGeom>
          <a:noFill/>
        </p:spPr>
        <p:txBody>
          <a:bodyPr wrap="none" rtlCol="0">
            <a:spAutoFit/>
          </a:bodyPr>
          <a:lstStyle/>
          <a:p>
            <a:r>
              <a:rPr lang="ru-RU" sz="2400" b="1" dirty="0"/>
              <a:t>Ответ: 1,4</a:t>
            </a:r>
          </a:p>
        </p:txBody>
      </p:sp>
      <p:sp>
        <p:nvSpPr>
          <p:cNvPr id="6" name="TextBox 5"/>
          <p:cNvSpPr txBox="1"/>
          <p:nvPr/>
        </p:nvSpPr>
        <p:spPr>
          <a:xfrm>
            <a:off x="7164290" y="4670334"/>
            <a:ext cx="1730089" cy="369332"/>
          </a:xfrm>
          <a:prstGeom prst="rect">
            <a:avLst/>
          </a:prstGeom>
          <a:noFill/>
        </p:spPr>
        <p:txBody>
          <a:bodyPr wrap="none" rtlCol="0">
            <a:spAutoFit/>
          </a:bodyPr>
          <a:lstStyle/>
          <a:p>
            <a:r>
              <a:rPr lang="ru-RU" b="1" dirty="0">
                <a:solidFill>
                  <a:srgbClr val="0070C0"/>
                </a:solidFill>
              </a:rPr>
              <a:t>1 год страховая</a:t>
            </a:r>
          </a:p>
        </p:txBody>
      </p:sp>
      <p:sp>
        <p:nvSpPr>
          <p:cNvPr id="7" name="TextBox 6"/>
          <p:cNvSpPr txBox="1"/>
          <p:nvPr/>
        </p:nvSpPr>
        <p:spPr>
          <a:xfrm>
            <a:off x="7164290" y="3892410"/>
            <a:ext cx="1730089" cy="369332"/>
          </a:xfrm>
          <a:prstGeom prst="rect">
            <a:avLst/>
          </a:prstGeom>
          <a:noFill/>
        </p:spPr>
        <p:txBody>
          <a:bodyPr wrap="none" rtlCol="0">
            <a:spAutoFit/>
          </a:bodyPr>
          <a:lstStyle/>
          <a:p>
            <a:r>
              <a:rPr lang="ru-RU" b="1" dirty="0">
                <a:solidFill>
                  <a:srgbClr val="C00000"/>
                </a:solidFill>
              </a:rPr>
              <a:t>2 год страховая</a:t>
            </a:r>
          </a:p>
        </p:txBody>
      </p:sp>
      <p:sp>
        <p:nvSpPr>
          <p:cNvPr id="8" name="TextBox 7"/>
          <p:cNvSpPr txBox="1"/>
          <p:nvPr/>
        </p:nvSpPr>
        <p:spPr>
          <a:xfrm>
            <a:off x="7164290" y="4274065"/>
            <a:ext cx="1730089" cy="369332"/>
          </a:xfrm>
          <a:prstGeom prst="rect">
            <a:avLst/>
          </a:prstGeom>
          <a:noFill/>
        </p:spPr>
        <p:txBody>
          <a:bodyPr wrap="none" rtlCol="0">
            <a:spAutoFit/>
          </a:bodyPr>
          <a:lstStyle/>
          <a:p>
            <a:r>
              <a:rPr lang="ru-RU" b="1" dirty="0">
                <a:solidFill>
                  <a:srgbClr val="00B050"/>
                </a:solidFill>
              </a:rPr>
              <a:t>3 год страховая</a:t>
            </a:r>
          </a:p>
        </p:txBody>
      </p:sp>
      <p:sp>
        <p:nvSpPr>
          <p:cNvPr id="9" name="Прямоугольник 8"/>
          <p:cNvSpPr/>
          <p:nvPr/>
        </p:nvSpPr>
        <p:spPr>
          <a:xfrm>
            <a:off x="683568" y="350899"/>
            <a:ext cx="8712968" cy="677108"/>
          </a:xfrm>
          <a:prstGeom prst="rect">
            <a:avLst/>
          </a:prstGeom>
        </p:spPr>
        <p:txBody>
          <a:bodyPr wrap="square">
            <a:spAutoFit/>
          </a:bodyPr>
          <a:lstStyle/>
          <a:p>
            <a:pPr algn="just"/>
            <a:r>
              <a:rPr lang="ru-RU" sz="2000" b="1" dirty="0">
                <a:solidFill>
                  <a:srgbClr val="000000"/>
                </a:solidFill>
                <a:latin typeface="Times New Roman" panose="02020603050405020304" pitchFamily="18" charset="0"/>
                <a:cs typeface="Times New Roman" panose="02020603050405020304" pitchFamily="18" charset="0"/>
              </a:rPr>
              <a:t>Задание 2</a:t>
            </a:r>
            <a:r>
              <a:rPr lang="ru-RU" b="1" dirty="0">
                <a:solidFill>
                  <a:srgbClr val="000000"/>
                </a:solidFill>
                <a:latin typeface="Verdana" panose="020B0604030504040204" pitchFamily="34" charset="0"/>
              </a:rPr>
              <a:t> </a:t>
            </a:r>
          </a:p>
          <a:p>
            <a:pPr algn="just"/>
            <a:r>
              <a:rPr lang="ru-RU" dirty="0">
                <a:solidFill>
                  <a:srgbClr val="000000"/>
                </a:solidFill>
                <a:latin typeface="times new roman" panose="02020603050405020304" pitchFamily="18" charset="0"/>
              </a:rPr>
              <a:t>Чему равен КБМ на начало третьего года страхования?</a:t>
            </a:r>
          </a:p>
        </p:txBody>
      </p:sp>
    </p:spTree>
    <p:extLst>
      <p:ext uri="{BB962C8B-B14F-4D97-AF65-F5344CB8AC3E}">
        <p14:creationId xmlns:p14="http://schemas.microsoft.com/office/powerpoint/2010/main" val="970661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67544" y="312332"/>
            <a:ext cx="8280920" cy="135676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1740" rIns="0" bIns="31740" numCol="1" anchor="ctr" anchorCtr="0" compatLnSpc="1">
            <a:prstTxWarp prst="textNoShape">
              <a:avLst/>
            </a:prstTxWarp>
            <a:spAutoFit/>
          </a:bodyPr>
          <a:lstStyle>
            <a:lvl1pPr indent="1190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19063" algn="just"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Задание 3 </a:t>
            </a:r>
            <a:endPar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119063"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Коэффициент возраста и водительского стажа (КВС) также влияет на стоимость полиса (см. таблицу).                                                                                                                                                  </a:t>
            </a:r>
          </a:p>
          <a:p>
            <a:pPr marL="0" marR="0" lvl="0" indent="119063"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Когда Павел получил водительские права и впервые оформил полис, ему было 20 года. Чему равен КВС на начало 3-го года страхования?</a:t>
            </a:r>
          </a:p>
        </p:txBody>
      </p:sp>
      <p:sp>
        <p:nvSpPr>
          <p:cNvPr id="3" name="TextBox 2"/>
          <p:cNvSpPr txBox="1"/>
          <p:nvPr/>
        </p:nvSpPr>
        <p:spPr>
          <a:xfrm>
            <a:off x="1043608" y="5229200"/>
            <a:ext cx="3906967" cy="923330"/>
          </a:xfrm>
          <a:prstGeom prst="rect">
            <a:avLst/>
          </a:prstGeom>
          <a:noFill/>
        </p:spPr>
        <p:txBody>
          <a:bodyPr wrap="none" rtlCol="0">
            <a:spAutoFit/>
          </a:bodyPr>
          <a:lstStyle/>
          <a:p>
            <a:r>
              <a:rPr lang="ru-RU" dirty="0"/>
              <a:t>Было: 20 лет</a:t>
            </a:r>
          </a:p>
          <a:p>
            <a:r>
              <a:rPr lang="ru-RU" dirty="0"/>
              <a:t>На начало 3-го года ему будет 22 года</a:t>
            </a:r>
          </a:p>
          <a:p>
            <a:r>
              <a:rPr lang="ru-RU" dirty="0"/>
              <a:t>Водительский стаж: 2 года</a:t>
            </a:r>
          </a:p>
        </p:txBody>
      </p:sp>
      <p:pic>
        <p:nvPicPr>
          <p:cNvPr id="6" name="Picture 2" descr="https://oge.sdamgia.ru/get_file?id=21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844824"/>
            <a:ext cx="6516431" cy="294896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755576" y="3429000"/>
            <a:ext cx="52565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779912" y="2132856"/>
            <a:ext cx="0" cy="129614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0" name="Овал 9"/>
          <p:cNvSpPr/>
          <p:nvPr/>
        </p:nvSpPr>
        <p:spPr>
          <a:xfrm>
            <a:off x="3131840" y="3139285"/>
            <a:ext cx="720080" cy="3600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5868144" y="6152530"/>
            <a:ext cx="1641027" cy="461665"/>
          </a:xfrm>
          <a:prstGeom prst="rect">
            <a:avLst/>
          </a:prstGeom>
          <a:noFill/>
        </p:spPr>
        <p:txBody>
          <a:bodyPr wrap="none" rtlCol="0">
            <a:spAutoFit/>
          </a:bodyPr>
          <a:lstStyle/>
          <a:p>
            <a:r>
              <a:rPr lang="ru-RU" sz="2400" b="1" dirty="0"/>
              <a:t>Ответ: 1,77</a:t>
            </a:r>
          </a:p>
        </p:txBody>
      </p:sp>
    </p:spTree>
    <p:extLst>
      <p:ext uri="{BB962C8B-B14F-4D97-AF65-F5344CB8AC3E}">
        <p14:creationId xmlns:p14="http://schemas.microsoft.com/office/powerpoint/2010/main" val="338334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568952" cy="1231106"/>
          </a:xfrm>
          <a:prstGeom prst="rect">
            <a:avLst/>
          </a:prstGeom>
        </p:spPr>
        <p:txBody>
          <a:bodyPr wrap="square">
            <a:spAutoFit/>
          </a:bodyPr>
          <a:lstStyle/>
          <a:p>
            <a:pPr algn="just"/>
            <a:r>
              <a:rPr lang="ru-RU" sz="2000" b="1" dirty="0">
                <a:solidFill>
                  <a:srgbClr val="000000"/>
                </a:solidFill>
                <a:latin typeface="Times New Roman" panose="02020603050405020304" pitchFamily="18" charset="0"/>
                <a:cs typeface="Times New Roman" panose="02020603050405020304" pitchFamily="18" charset="0"/>
              </a:rPr>
              <a:t>Задание 4 </a:t>
            </a:r>
          </a:p>
          <a:p>
            <a:pPr algn="just"/>
            <a:r>
              <a:rPr lang="ru-RU" dirty="0">
                <a:solidFill>
                  <a:srgbClr val="000000"/>
                </a:solidFill>
                <a:latin typeface="times new roman" panose="02020603050405020304" pitchFamily="18" charset="0"/>
              </a:rPr>
              <a:t>В начале второго года страхования Павел заплатил за полис 28 985 руб. Во сколько рублей обойдётся Павлу полис на третий год, если значения других коэффициентов (кроме КБМ и КВС) не изменятся?</a:t>
            </a:r>
          </a:p>
        </p:txBody>
      </p:sp>
      <p:sp>
        <p:nvSpPr>
          <p:cNvPr id="3" name="Прямоугольник 2"/>
          <p:cNvSpPr/>
          <p:nvPr/>
        </p:nvSpPr>
        <p:spPr>
          <a:xfrm>
            <a:off x="827584" y="1700808"/>
            <a:ext cx="7632848" cy="1257845"/>
          </a:xfrm>
          <a:prstGeom prst="rect">
            <a:avLst/>
          </a:prstGeom>
        </p:spPr>
        <p:txBody>
          <a:bodyPr wrap="square">
            <a:spAutoFit/>
          </a:bodyPr>
          <a:lstStyle/>
          <a:p>
            <a:pPr>
              <a:lnSpc>
                <a:spcPct val="107000"/>
              </a:lnSpc>
              <a:spcAft>
                <a:spcPts val="0"/>
              </a:spcAft>
            </a:pPr>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Стоимость полиса получается умножением базового тарифа на несколько коэффициентов. Коэффициенты зависят от водительского стажа, мощности автомобиля, количества предыдущих страховых выплат и других факторов.</a:t>
            </a:r>
            <a:endParaRPr lang="ru-RU"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827584" y="3429000"/>
            <a:ext cx="1437573" cy="707886"/>
          </a:xfrm>
          <a:prstGeom prst="rect">
            <a:avLst/>
          </a:prstGeom>
          <a:noFill/>
        </p:spPr>
        <p:txBody>
          <a:bodyPr wrap="none" rtlCol="0">
            <a:spAutoFit/>
          </a:bodyPr>
          <a:lstStyle/>
          <a:p>
            <a:r>
              <a:rPr lang="ru-RU" sz="2000" b="1" dirty="0">
                <a:solidFill>
                  <a:srgbClr val="FF0000"/>
                </a:solidFill>
              </a:rPr>
              <a:t>КБМ = 1,55</a:t>
            </a:r>
          </a:p>
          <a:p>
            <a:r>
              <a:rPr lang="ru-RU" sz="2000" b="1" dirty="0">
                <a:solidFill>
                  <a:srgbClr val="FF0000"/>
                </a:solidFill>
              </a:rPr>
              <a:t>КВС = 1,87</a:t>
            </a:r>
          </a:p>
        </p:txBody>
      </p:sp>
      <p:sp>
        <p:nvSpPr>
          <p:cNvPr id="5" name="TextBox 4"/>
          <p:cNvSpPr txBox="1"/>
          <p:nvPr/>
        </p:nvSpPr>
        <p:spPr>
          <a:xfrm>
            <a:off x="6588224" y="3476709"/>
            <a:ext cx="1296124" cy="707886"/>
          </a:xfrm>
          <a:prstGeom prst="rect">
            <a:avLst/>
          </a:prstGeom>
          <a:noFill/>
        </p:spPr>
        <p:txBody>
          <a:bodyPr wrap="none" rtlCol="0">
            <a:spAutoFit/>
          </a:bodyPr>
          <a:lstStyle/>
          <a:p>
            <a:r>
              <a:rPr lang="ru-RU" sz="2000" b="1" dirty="0">
                <a:solidFill>
                  <a:srgbClr val="FF0000"/>
                </a:solidFill>
              </a:rPr>
              <a:t>КБМ = 1,4</a:t>
            </a:r>
          </a:p>
          <a:p>
            <a:r>
              <a:rPr lang="ru-RU" sz="2000" b="1" dirty="0">
                <a:solidFill>
                  <a:srgbClr val="FF0000"/>
                </a:solidFill>
              </a:rPr>
              <a:t>КВС = 1,77</a:t>
            </a:r>
          </a:p>
        </p:txBody>
      </p:sp>
      <p:sp>
        <p:nvSpPr>
          <p:cNvPr id="6" name="TextBox 5"/>
          <p:cNvSpPr txBox="1"/>
          <p:nvPr/>
        </p:nvSpPr>
        <p:spPr>
          <a:xfrm>
            <a:off x="628022" y="3074793"/>
            <a:ext cx="2485296" cy="369332"/>
          </a:xfrm>
          <a:prstGeom prst="rect">
            <a:avLst/>
          </a:prstGeom>
          <a:noFill/>
        </p:spPr>
        <p:txBody>
          <a:bodyPr wrap="none" rtlCol="0">
            <a:spAutoFit/>
          </a:bodyPr>
          <a:lstStyle/>
          <a:p>
            <a:r>
              <a:rPr lang="ru-RU" dirty="0"/>
              <a:t>На начало второго года</a:t>
            </a:r>
          </a:p>
        </p:txBody>
      </p:sp>
      <p:sp>
        <p:nvSpPr>
          <p:cNvPr id="7" name="TextBox 6"/>
          <p:cNvSpPr txBox="1"/>
          <p:nvPr/>
        </p:nvSpPr>
        <p:spPr>
          <a:xfrm>
            <a:off x="6084168" y="3120811"/>
            <a:ext cx="2632516" cy="369332"/>
          </a:xfrm>
          <a:prstGeom prst="rect">
            <a:avLst/>
          </a:prstGeom>
          <a:noFill/>
        </p:spPr>
        <p:txBody>
          <a:bodyPr wrap="none" rtlCol="0">
            <a:spAutoFit/>
          </a:bodyPr>
          <a:lstStyle/>
          <a:p>
            <a:r>
              <a:rPr lang="ru-RU" dirty="0"/>
              <a:t>На третьего второго года</a:t>
            </a:r>
          </a:p>
        </p:txBody>
      </p:sp>
      <p:sp>
        <p:nvSpPr>
          <p:cNvPr id="8" name="TextBox 7"/>
          <p:cNvSpPr txBox="1"/>
          <p:nvPr/>
        </p:nvSpPr>
        <p:spPr>
          <a:xfrm>
            <a:off x="681607" y="4795750"/>
            <a:ext cx="2351926" cy="707886"/>
          </a:xfrm>
          <a:prstGeom prst="rect">
            <a:avLst/>
          </a:prstGeom>
          <a:noFill/>
        </p:spPr>
        <p:txBody>
          <a:bodyPr wrap="none" rtlCol="0">
            <a:spAutoFit/>
          </a:bodyPr>
          <a:lstStyle/>
          <a:p>
            <a:r>
              <a:rPr lang="ru-RU" sz="2000" dirty="0">
                <a:solidFill>
                  <a:srgbClr val="002060"/>
                </a:solidFill>
              </a:rPr>
              <a:t>28985 = х*1,55*1,87</a:t>
            </a:r>
          </a:p>
          <a:p>
            <a:r>
              <a:rPr lang="ru-RU" sz="2000" dirty="0">
                <a:solidFill>
                  <a:srgbClr val="002060"/>
                </a:solidFill>
              </a:rPr>
              <a:t>х = 10 000</a:t>
            </a:r>
          </a:p>
        </p:txBody>
      </p:sp>
      <p:sp>
        <p:nvSpPr>
          <p:cNvPr id="9" name="TextBox 8"/>
          <p:cNvSpPr txBox="1"/>
          <p:nvPr/>
        </p:nvSpPr>
        <p:spPr>
          <a:xfrm>
            <a:off x="5724128" y="4357990"/>
            <a:ext cx="2992556" cy="400110"/>
          </a:xfrm>
          <a:prstGeom prst="rect">
            <a:avLst/>
          </a:prstGeom>
          <a:noFill/>
        </p:spPr>
        <p:txBody>
          <a:bodyPr wrap="square" rtlCol="0">
            <a:spAutoFit/>
          </a:bodyPr>
          <a:lstStyle/>
          <a:p>
            <a:r>
              <a:rPr lang="ru-RU" sz="2000" dirty="0">
                <a:solidFill>
                  <a:srgbClr val="002060"/>
                </a:solidFill>
              </a:rPr>
              <a:t>10 000*1,4*1,77 = 24 780</a:t>
            </a:r>
          </a:p>
        </p:txBody>
      </p:sp>
      <p:sp>
        <p:nvSpPr>
          <p:cNvPr id="10" name="Прямоугольник 9"/>
          <p:cNvSpPr/>
          <p:nvPr/>
        </p:nvSpPr>
        <p:spPr>
          <a:xfrm>
            <a:off x="281073" y="4149419"/>
            <a:ext cx="4572000" cy="646331"/>
          </a:xfrm>
          <a:prstGeom prst="rect">
            <a:avLst/>
          </a:prstGeom>
        </p:spPr>
        <p:txBody>
          <a:bodyPr>
            <a:spAutoFit/>
          </a:bodyPr>
          <a:lstStyle/>
          <a:p>
            <a:r>
              <a:rPr lang="ru-RU" dirty="0">
                <a:solidFill>
                  <a:srgbClr val="000000"/>
                </a:solidFill>
                <a:latin typeface="times new roman" panose="02020603050405020304" pitchFamily="18" charset="0"/>
              </a:rPr>
              <a:t>Составим уравнение на нахождение другие коэффициенты (х):</a:t>
            </a:r>
            <a:endParaRPr lang="ru-RU" dirty="0"/>
          </a:p>
        </p:txBody>
      </p:sp>
      <p:sp>
        <p:nvSpPr>
          <p:cNvPr id="11" name="TextBox 10"/>
          <p:cNvSpPr txBox="1"/>
          <p:nvPr/>
        </p:nvSpPr>
        <p:spPr>
          <a:xfrm>
            <a:off x="5868144" y="5805264"/>
            <a:ext cx="1853777" cy="461665"/>
          </a:xfrm>
          <a:prstGeom prst="rect">
            <a:avLst/>
          </a:prstGeom>
          <a:noFill/>
        </p:spPr>
        <p:txBody>
          <a:bodyPr wrap="none" rtlCol="0">
            <a:spAutoFit/>
          </a:bodyPr>
          <a:lstStyle/>
          <a:p>
            <a:r>
              <a:rPr lang="ru-RU" sz="2400" b="1" dirty="0"/>
              <a:t>Ответ: 24780</a:t>
            </a:r>
          </a:p>
        </p:txBody>
      </p:sp>
    </p:spTree>
    <p:extLst>
      <p:ext uri="{BB962C8B-B14F-4D97-AF65-F5344CB8AC3E}">
        <p14:creationId xmlns:p14="http://schemas.microsoft.com/office/powerpoint/2010/main" val="1048931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568952" cy="1877437"/>
          </a:xfrm>
          <a:prstGeom prst="rect">
            <a:avLst/>
          </a:prstGeom>
        </p:spPr>
        <p:txBody>
          <a:bodyPr wrap="square">
            <a:spAutoFit/>
          </a:bodyPr>
          <a:lstStyle/>
          <a:p>
            <a:pPr algn="just"/>
            <a:r>
              <a:rPr lang="ru-RU" sz="2000" b="1" dirty="0">
                <a:solidFill>
                  <a:srgbClr val="000000"/>
                </a:solidFill>
                <a:latin typeface="Times New Roman" panose="02020603050405020304" pitchFamily="18" charset="0"/>
                <a:cs typeface="Times New Roman" panose="02020603050405020304" pitchFamily="18" charset="0"/>
              </a:rPr>
              <a:t>Задание 5</a:t>
            </a:r>
            <a:r>
              <a:rPr lang="ru-RU" sz="1600" b="1" dirty="0">
                <a:solidFill>
                  <a:srgbClr val="000000"/>
                </a:solidFill>
                <a:latin typeface="Verdana" panose="020B0604030504040204" pitchFamily="34" charset="0"/>
              </a:rPr>
              <a:t> </a:t>
            </a:r>
          </a:p>
          <a:p>
            <a:pPr algn="just"/>
            <a:r>
              <a:rPr lang="ru-RU" sz="1600" dirty="0">
                <a:solidFill>
                  <a:srgbClr val="000000"/>
                </a:solidFill>
                <a:latin typeface="times new roman" panose="02020603050405020304" pitchFamily="18" charset="0"/>
              </a:rPr>
              <a:t>Павел въехал на участок дороги протяжённостью 3,8 км с камерами, отслеживающими среднюю скорость движения. Ограничение скорости на дороге — 80 км/ч. В начале и в конце участка установлены камеры, фиксирующие номер автомобиля и время проезда. По этим данным компьютер вычисляет среднюю скорость на участке. Павел въехал на участок в 14:28:23, а покинул его в 14:30:47. Нарушил ли Павел скоростной режим? Если да, на сколько км/ч средняя скорость на данном участке была выше разрешённой?</a:t>
            </a:r>
          </a:p>
        </p:txBody>
      </p:sp>
      <mc:AlternateContent xmlns:mc="http://schemas.openxmlformats.org/markup-compatibility/2006" xmlns:a14="http://schemas.microsoft.com/office/drawing/2010/main">
        <mc:Choice Requires="a14">
          <p:sp>
            <p:nvSpPr>
              <p:cNvPr id="3" name="TextBox 2"/>
              <p:cNvSpPr txBox="1"/>
              <p:nvPr/>
            </p:nvSpPr>
            <p:spPr>
              <a:xfrm>
                <a:off x="611560" y="2420888"/>
                <a:ext cx="6912768" cy="2998065"/>
              </a:xfrm>
              <a:prstGeom prst="rect">
                <a:avLst/>
              </a:prstGeom>
              <a:noFill/>
            </p:spPr>
            <p:txBody>
              <a:bodyPr wrap="square" rtlCol="0">
                <a:spAutoFit/>
              </a:bodyPr>
              <a:lstStyle/>
              <a:p>
                <a:r>
                  <a:rPr lang="ru-RU" dirty="0">
                    <a:solidFill>
                      <a:srgbClr val="002060"/>
                    </a:solidFill>
                    <a:latin typeface="Times New Roman" panose="02020603050405020304" pitchFamily="18" charset="0"/>
                    <a:cs typeface="Times New Roman" panose="02020603050405020304" pitchFamily="18" charset="0"/>
                  </a:rPr>
                  <a:t>Найдем время проезда по данной территории:</a:t>
                </a:r>
              </a:p>
              <a:p>
                <a:endParaRPr lang="ru-RU" sz="600" dirty="0">
                  <a:solidFill>
                    <a:srgbClr val="002060"/>
                  </a:solidFill>
                  <a:latin typeface="Times New Roman" panose="02020603050405020304" pitchFamily="18" charset="0"/>
                  <a:cs typeface="Times New Roman" panose="02020603050405020304" pitchFamily="18" charset="0"/>
                </a:endParaRPr>
              </a:p>
              <a:p>
                <a:r>
                  <a:rPr lang="ru-RU" dirty="0">
                    <a:solidFill>
                      <a:srgbClr val="002060"/>
                    </a:solidFill>
                    <a:latin typeface="Times New Roman" panose="02020603050405020304" pitchFamily="18" charset="0"/>
                    <a:cs typeface="Times New Roman" panose="02020603050405020304" pitchFamily="18" charset="0"/>
                  </a:rPr>
                  <a:t>14:30:47 – 14:28:23 = 2:24 = 144 с = </a:t>
                </a:r>
                <a14:m>
                  <m:oMath xmlns:m="http://schemas.openxmlformats.org/officeDocument/2006/math">
                    <m:f>
                      <m:fPr>
                        <m:ctrlPr>
                          <a:rPr lang="ru-RU" i="1" smtClean="0">
                            <a:solidFill>
                              <a:srgbClr val="002060"/>
                            </a:solidFill>
                            <a:latin typeface="Cambria Math" panose="02040503050406030204" pitchFamily="18" charset="0"/>
                          </a:rPr>
                        </m:ctrlPr>
                      </m:fPr>
                      <m:num>
                        <m:r>
                          <a:rPr lang="ru-RU" b="0" i="1" smtClean="0">
                            <a:solidFill>
                              <a:srgbClr val="002060"/>
                            </a:solidFill>
                            <a:latin typeface="Cambria Math" panose="02040503050406030204" pitchFamily="18" charset="0"/>
                          </a:rPr>
                          <m:t>144</m:t>
                        </m:r>
                      </m:num>
                      <m:den>
                        <m:r>
                          <a:rPr lang="ru-RU" b="0" i="1" smtClean="0">
                            <a:solidFill>
                              <a:srgbClr val="002060"/>
                            </a:solidFill>
                            <a:latin typeface="Cambria Math" panose="02040503050406030204" pitchFamily="18" charset="0"/>
                          </a:rPr>
                          <m:t>3600</m:t>
                        </m:r>
                      </m:den>
                    </m:f>
                    <m:r>
                      <a:rPr lang="ru-RU" b="0" i="1" smtClean="0">
                        <a:solidFill>
                          <a:srgbClr val="002060"/>
                        </a:solidFill>
                        <a:latin typeface="Cambria Math" panose="02040503050406030204" pitchFamily="18" charset="0"/>
                      </a:rPr>
                      <m:t>ч.=</m:t>
                    </m:r>
                    <m:f>
                      <m:fPr>
                        <m:ctrlPr>
                          <a:rPr lang="ru-RU" i="1" smtClean="0">
                            <a:solidFill>
                              <a:srgbClr val="002060"/>
                            </a:solidFill>
                            <a:latin typeface="Cambria Math" panose="02040503050406030204" pitchFamily="18" charset="0"/>
                          </a:rPr>
                        </m:ctrlPr>
                      </m:fPr>
                      <m:num>
                        <m:r>
                          <a:rPr lang="ru-RU" b="0" i="1" smtClean="0">
                            <a:solidFill>
                              <a:srgbClr val="002060"/>
                            </a:solidFill>
                            <a:latin typeface="Cambria Math" panose="02040503050406030204" pitchFamily="18" charset="0"/>
                          </a:rPr>
                          <m:t>1</m:t>
                        </m:r>
                      </m:num>
                      <m:den>
                        <m:r>
                          <a:rPr lang="ru-RU" b="0" i="1" smtClean="0">
                            <a:solidFill>
                              <a:srgbClr val="002060"/>
                            </a:solidFill>
                            <a:latin typeface="Cambria Math" panose="02040503050406030204" pitchFamily="18" charset="0"/>
                          </a:rPr>
                          <m:t>25</m:t>
                        </m:r>
                      </m:den>
                    </m:f>
                    <m:r>
                      <a:rPr lang="ru-RU" b="0" i="1" smtClean="0">
                        <a:solidFill>
                          <a:srgbClr val="002060"/>
                        </a:solidFill>
                        <a:latin typeface="Cambria Math" panose="02040503050406030204" pitchFamily="18" charset="0"/>
                      </a:rPr>
                      <m:t>ч.=0,04 ч.</m:t>
                    </m:r>
                  </m:oMath>
                </a14:m>
                <a:endParaRPr lang="ru-RU" dirty="0">
                  <a:solidFill>
                    <a:srgbClr val="002060"/>
                  </a:solidFill>
                  <a:latin typeface="Times New Roman" panose="02020603050405020304" pitchFamily="18" charset="0"/>
                  <a:cs typeface="Times New Roman" panose="02020603050405020304" pitchFamily="18" charset="0"/>
                </a:endParaRPr>
              </a:p>
              <a:p>
                <a:endParaRPr lang="ru-RU" dirty="0">
                  <a:solidFill>
                    <a:srgbClr val="002060"/>
                  </a:solidFill>
                  <a:latin typeface="Times New Roman" panose="02020603050405020304" pitchFamily="18" charset="0"/>
                  <a:cs typeface="Times New Roman" panose="02020603050405020304" pitchFamily="18" charset="0"/>
                </a:endParaRPr>
              </a:p>
              <a:p>
                <a:r>
                  <a:rPr lang="ru-RU" dirty="0">
                    <a:solidFill>
                      <a:srgbClr val="002060"/>
                    </a:solidFill>
                    <a:latin typeface="Times New Roman" panose="02020603050405020304" pitchFamily="18" charset="0"/>
                    <a:cs typeface="Times New Roman" panose="02020603050405020304" pitchFamily="18" charset="0"/>
                  </a:rPr>
                  <a:t>Найдем скорость на данной территории:</a:t>
                </a:r>
              </a:p>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𝑣</m:t>
                      </m:r>
                      <m:r>
                        <a:rPr lang="en-US" b="0" i="1" smtClean="0">
                          <a:solidFill>
                            <a:srgbClr val="002060"/>
                          </a:solidFill>
                          <a:latin typeface="Cambria Math" panose="02040503050406030204" pitchFamily="18" charset="0"/>
                        </a:rPr>
                        <m:t>=</m:t>
                      </m:r>
                      <m:f>
                        <m:fPr>
                          <m:ctrlPr>
                            <a:rPr lang="en-US" i="1" smtClean="0">
                              <a:solidFill>
                                <a:srgbClr val="002060"/>
                              </a:solidFill>
                              <a:latin typeface="Cambria Math" panose="02040503050406030204" pitchFamily="18" charset="0"/>
                            </a:rPr>
                          </m:ctrlPr>
                        </m:fPr>
                        <m:num>
                          <m:r>
                            <a:rPr lang="en-US" b="0" i="1" smtClean="0">
                              <a:solidFill>
                                <a:srgbClr val="002060"/>
                              </a:solidFill>
                              <a:latin typeface="Cambria Math" panose="02040503050406030204" pitchFamily="18" charset="0"/>
                            </a:rPr>
                            <m:t>𝑠</m:t>
                          </m:r>
                        </m:num>
                        <m:den>
                          <m:r>
                            <a:rPr lang="en-US" b="0" i="1" smtClean="0">
                              <a:solidFill>
                                <a:srgbClr val="002060"/>
                              </a:solidFill>
                              <a:latin typeface="Cambria Math" panose="02040503050406030204" pitchFamily="18" charset="0"/>
                            </a:rPr>
                            <m:t>𝑡</m:t>
                          </m:r>
                        </m:den>
                      </m:f>
                      <m:r>
                        <a:rPr lang="en-US" b="0" i="0" smtClean="0">
                          <a:solidFill>
                            <a:srgbClr val="002060"/>
                          </a:solidFill>
                          <a:latin typeface="Cambria Math" panose="02040503050406030204" pitchFamily="18" charset="0"/>
                        </a:rPr>
                        <m:t>=</m:t>
                      </m:r>
                      <m:f>
                        <m:fPr>
                          <m:ctrlPr>
                            <a:rPr lang="en-US" i="1" smtClean="0">
                              <a:solidFill>
                                <a:srgbClr val="002060"/>
                              </a:solidFill>
                              <a:latin typeface="Cambria Math" panose="02040503050406030204" pitchFamily="18" charset="0"/>
                            </a:rPr>
                          </m:ctrlPr>
                        </m:fPr>
                        <m:num>
                          <m:r>
                            <a:rPr lang="en-US" b="0" i="1" smtClean="0">
                              <a:solidFill>
                                <a:srgbClr val="002060"/>
                              </a:solidFill>
                              <a:latin typeface="Cambria Math" panose="02040503050406030204" pitchFamily="18" charset="0"/>
                            </a:rPr>
                            <m:t>3,8</m:t>
                          </m:r>
                        </m:num>
                        <m:den>
                          <m:f>
                            <m:fPr>
                              <m:ctrlPr>
                                <a:rPr lang="en-US" i="1" smtClean="0">
                                  <a:solidFill>
                                    <a:srgbClr val="002060"/>
                                  </a:solidFill>
                                  <a:latin typeface="Cambria Math" panose="02040503050406030204" pitchFamily="18" charset="0"/>
                                </a:rPr>
                              </m:ctrlPr>
                            </m:fPr>
                            <m:num>
                              <m:r>
                                <a:rPr lang="en-US" b="0" i="1" smtClean="0">
                                  <a:solidFill>
                                    <a:srgbClr val="002060"/>
                                  </a:solidFill>
                                  <a:latin typeface="Cambria Math" panose="02040503050406030204" pitchFamily="18" charset="0"/>
                                </a:rPr>
                                <m:t>1</m:t>
                              </m:r>
                            </m:num>
                            <m:den>
                              <m:r>
                                <a:rPr lang="en-US" b="0" i="1" smtClean="0">
                                  <a:solidFill>
                                    <a:srgbClr val="002060"/>
                                  </a:solidFill>
                                  <a:latin typeface="Cambria Math" panose="02040503050406030204" pitchFamily="18" charset="0"/>
                                </a:rPr>
                                <m:t>25 </m:t>
                              </m:r>
                            </m:den>
                          </m:f>
                        </m:den>
                      </m:f>
                      <m:r>
                        <a:rPr lang="en-US" b="0" i="1" smtClean="0">
                          <a:solidFill>
                            <a:srgbClr val="002060"/>
                          </a:solidFill>
                          <a:latin typeface="Cambria Math" panose="02040503050406030204" pitchFamily="18" charset="0"/>
                        </a:rPr>
                        <m:t>=</m:t>
                      </m:r>
                      <m:f>
                        <m:fPr>
                          <m:ctrlPr>
                            <a:rPr lang="en-US" i="1" smtClean="0">
                              <a:solidFill>
                                <a:srgbClr val="002060"/>
                              </a:solidFill>
                              <a:latin typeface="Cambria Math" panose="02040503050406030204" pitchFamily="18" charset="0"/>
                            </a:rPr>
                          </m:ctrlPr>
                        </m:fPr>
                        <m:num>
                          <m:r>
                            <a:rPr lang="en-US" b="0" i="1" smtClean="0">
                              <a:solidFill>
                                <a:srgbClr val="002060"/>
                              </a:solidFill>
                              <a:latin typeface="Cambria Math" panose="02040503050406030204" pitchFamily="18" charset="0"/>
                            </a:rPr>
                            <m:t>3,8∗25</m:t>
                          </m:r>
                        </m:num>
                        <m:den>
                          <m:r>
                            <a:rPr lang="en-US" b="0" i="1" smtClean="0">
                              <a:solidFill>
                                <a:srgbClr val="002060"/>
                              </a:solidFill>
                              <a:latin typeface="Cambria Math" panose="02040503050406030204" pitchFamily="18" charset="0"/>
                            </a:rPr>
                            <m:t>1</m:t>
                          </m:r>
                        </m:den>
                      </m:f>
                      <m:r>
                        <a:rPr lang="en-US" b="0" i="1" smtClean="0">
                          <a:solidFill>
                            <a:srgbClr val="002060"/>
                          </a:solidFill>
                          <a:latin typeface="Cambria Math" panose="02040503050406030204" pitchFamily="18" charset="0"/>
                        </a:rPr>
                        <m:t>=95 </m:t>
                      </m:r>
                      <m:d>
                        <m:dPr>
                          <m:ctrlPr>
                            <a:rPr lang="en-US" i="1" smtClean="0">
                              <a:solidFill>
                                <a:srgbClr val="002060"/>
                              </a:solidFill>
                              <a:latin typeface="Cambria Math" panose="02040503050406030204" pitchFamily="18" charset="0"/>
                            </a:rPr>
                          </m:ctrlPr>
                        </m:dPr>
                        <m:e>
                          <m:f>
                            <m:fPr>
                              <m:ctrlPr>
                                <a:rPr lang="ru-RU" i="1" smtClean="0">
                                  <a:solidFill>
                                    <a:srgbClr val="002060"/>
                                  </a:solidFill>
                                  <a:latin typeface="Cambria Math" panose="02040503050406030204" pitchFamily="18" charset="0"/>
                                </a:rPr>
                              </m:ctrlPr>
                            </m:fPr>
                            <m:num>
                              <m:r>
                                <a:rPr lang="ru-RU" b="0" i="1" smtClean="0">
                                  <a:solidFill>
                                    <a:srgbClr val="002060"/>
                                  </a:solidFill>
                                  <a:latin typeface="Cambria Math" panose="02040503050406030204" pitchFamily="18" charset="0"/>
                                </a:rPr>
                                <m:t>км</m:t>
                              </m:r>
                            </m:num>
                            <m:den>
                              <m:r>
                                <a:rPr lang="ru-RU" b="0" i="1" smtClean="0">
                                  <a:solidFill>
                                    <a:srgbClr val="002060"/>
                                  </a:solidFill>
                                  <a:latin typeface="Cambria Math" panose="02040503050406030204" pitchFamily="18" charset="0"/>
                                </a:rPr>
                                <m:t>ч</m:t>
                              </m:r>
                            </m:den>
                          </m:f>
                        </m:e>
                      </m:d>
                    </m:oMath>
                  </m:oMathPara>
                </a14:m>
                <a:endParaRPr lang="ru-RU"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ru-RU" dirty="0">
                    <a:solidFill>
                      <a:srgbClr val="002060"/>
                    </a:solidFill>
                    <a:latin typeface="Times New Roman" panose="02020603050405020304" pitchFamily="18" charset="0"/>
                    <a:cs typeface="Times New Roman" panose="02020603050405020304" pitchFamily="18" charset="0"/>
                  </a:rPr>
                  <a:t>Найдем на сколько была превышена скорость:</a:t>
                </a:r>
              </a:p>
              <a:p>
                <a:pPr>
                  <a:lnSpc>
                    <a:spcPct val="150000"/>
                  </a:lnSpc>
                </a:pPr>
                <a:r>
                  <a:rPr lang="ru-RU" dirty="0">
                    <a:solidFill>
                      <a:srgbClr val="002060"/>
                    </a:solidFill>
                    <a:latin typeface="Times New Roman" panose="02020603050405020304" pitchFamily="18" charset="0"/>
                    <a:cs typeface="Times New Roman" panose="02020603050405020304" pitchFamily="18" charset="0"/>
                  </a:rPr>
                  <a:t>95 – 80 = 15(км/ч)</a:t>
                </a:r>
              </a:p>
            </p:txBody>
          </p:sp>
        </mc:Choice>
        <mc:Fallback xmlns="">
          <p:sp>
            <p:nvSpPr>
              <p:cNvPr id="3" name="TextBox 2"/>
              <p:cNvSpPr txBox="1">
                <a:spLocks noRot="1" noChangeAspect="1" noMove="1" noResize="1" noEditPoints="1" noAdjustHandles="1" noChangeArrowheads="1" noChangeShapeType="1" noTextEdit="1"/>
              </p:cNvSpPr>
              <p:nvPr/>
            </p:nvSpPr>
            <p:spPr>
              <a:xfrm>
                <a:off x="611560" y="2420888"/>
                <a:ext cx="6912768" cy="2998065"/>
              </a:xfrm>
              <a:prstGeom prst="rect">
                <a:avLst/>
              </a:prstGeom>
              <a:blipFill>
                <a:blip r:embed="rId2"/>
                <a:stretch>
                  <a:fillRect l="-705" t="-1016" b="-407"/>
                </a:stretch>
              </a:blipFill>
            </p:spPr>
            <p:txBody>
              <a:bodyPr/>
              <a:lstStyle/>
              <a:p>
                <a:r>
                  <a:rPr lang="ru-RU">
                    <a:noFill/>
                  </a:rPr>
                  <a:t> </a:t>
                </a:r>
              </a:p>
            </p:txBody>
          </p:sp>
        </mc:Fallback>
      </mc:AlternateContent>
      <p:sp>
        <p:nvSpPr>
          <p:cNvPr id="4" name="TextBox 3"/>
          <p:cNvSpPr txBox="1"/>
          <p:nvPr/>
        </p:nvSpPr>
        <p:spPr>
          <a:xfrm>
            <a:off x="6804248" y="5877272"/>
            <a:ext cx="1405385" cy="461665"/>
          </a:xfrm>
          <a:prstGeom prst="rect">
            <a:avLst/>
          </a:prstGeom>
          <a:noFill/>
        </p:spPr>
        <p:txBody>
          <a:bodyPr wrap="none" rtlCol="0">
            <a:spAutoFit/>
          </a:bodyPr>
          <a:lstStyle/>
          <a:p>
            <a:r>
              <a:rPr lang="ru-RU" sz="2400" b="1" dirty="0"/>
              <a:t>Ответ: 15</a:t>
            </a:r>
          </a:p>
        </p:txBody>
      </p:sp>
    </p:spTree>
    <p:extLst>
      <p:ext uri="{BB962C8B-B14F-4D97-AF65-F5344CB8AC3E}">
        <p14:creationId xmlns:p14="http://schemas.microsoft.com/office/powerpoint/2010/main" val="3343760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2386172"/>
            <a:ext cx="4968552" cy="646331"/>
          </a:xfrm>
          <a:prstGeom prst="rect">
            <a:avLst/>
          </a:prstGeom>
        </p:spPr>
        <p:txBody>
          <a:bodyPr wrap="square">
            <a:spAutoFit/>
          </a:bodyPr>
          <a:lstStyle/>
          <a:p>
            <a:r>
              <a:rPr lang="en-US" dirty="0">
                <a:hlinkClick r:id="rId2"/>
              </a:rPr>
              <a:t>https://www.mathm.ru/zad/oge/zad1-5oge.html</a:t>
            </a:r>
            <a:endParaRPr lang="ru-RU" dirty="0"/>
          </a:p>
          <a:p>
            <a:endParaRPr lang="ru-RU" dirty="0"/>
          </a:p>
        </p:txBody>
      </p:sp>
      <p:sp>
        <p:nvSpPr>
          <p:cNvPr id="3" name="TextBox 2"/>
          <p:cNvSpPr txBox="1"/>
          <p:nvPr/>
        </p:nvSpPr>
        <p:spPr>
          <a:xfrm>
            <a:off x="1845378" y="888503"/>
            <a:ext cx="5702523" cy="461665"/>
          </a:xfrm>
          <a:prstGeom prst="rect">
            <a:avLst/>
          </a:prstGeom>
          <a:noFill/>
        </p:spPr>
        <p:txBody>
          <a:bodyPr wrap="none" rtlCol="0">
            <a:spAutoFit/>
          </a:bodyPr>
          <a:lstStyle/>
          <a:p>
            <a:r>
              <a:rPr lang="ru-RU" sz="2400" dirty="0">
                <a:latin typeface="Times New Roman" panose="02020603050405020304" pitchFamily="18" charset="0"/>
                <a:cs typeface="Times New Roman" panose="02020603050405020304" pitchFamily="18" charset="0"/>
              </a:rPr>
              <a:t>В помощь учителю при подготовке к ОГЭ</a:t>
            </a:r>
          </a:p>
        </p:txBody>
      </p:sp>
      <p:sp>
        <p:nvSpPr>
          <p:cNvPr id="4" name="Прямоугольник 3"/>
          <p:cNvSpPr/>
          <p:nvPr/>
        </p:nvSpPr>
        <p:spPr>
          <a:xfrm>
            <a:off x="1835696" y="1752754"/>
            <a:ext cx="3043695" cy="646331"/>
          </a:xfrm>
          <a:prstGeom prst="rect">
            <a:avLst/>
          </a:prstGeom>
        </p:spPr>
        <p:txBody>
          <a:bodyPr wrap="square">
            <a:spAutoFit/>
          </a:bodyPr>
          <a:lstStyle/>
          <a:p>
            <a:r>
              <a:rPr lang="en-US" dirty="0">
                <a:hlinkClick r:id="rId3"/>
              </a:rPr>
              <a:t>https://oge.sdamgia.ru/</a:t>
            </a:r>
            <a:endParaRPr lang="ru-RU" dirty="0"/>
          </a:p>
          <a:p>
            <a:endParaRPr lang="ru-RU" dirty="0"/>
          </a:p>
        </p:txBody>
      </p:sp>
      <p:sp>
        <p:nvSpPr>
          <p:cNvPr id="6" name="Прямоугольник 5"/>
          <p:cNvSpPr/>
          <p:nvPr/>
        </p:nvSpPr>
        <p:spPr>
          <a:xfrm>
            <a:off x="1877208" y="3870990"/>
            <a:ext cx="4987912" cy="646331"/>
          </a:xfrm>
          <a:prstGeom prst="rect">
            <a:avLst/>
          </a:prstGeom>
        </p:spPr>
        <p:txBody>
          <a:bodyPr wrap="square">
            <a:spAutoFit/>
          </a:bodyPr>
          <a:lstStyle/>
          <a:p>
            <a:r>
              <a:rPr lang="en-US" dirty="0">
                <a:hlinkClick r:id="rId4"/>
              </a:rPr>
              <a:t>https://school-mosreg.ru.com/oge/matematika/</a:t>
            </a:r>
            <a:endParaRPr lang="ru-RU" dirty="0"/>
          </a:p>
          <a:p>
            <a:endParaRPr lang="ru-RU" dirty="0"/>
          </a:p>
        </p:txBody>
      </p:sp>
      <p:sp>
        <p:nvSpPr>
          <p:cNvPr id="7" name="Прямоугольник 6"/>
          <p:cNvSpPr/>
          <p:nvPr/>
        </p:nvSpPr>
        <p:spPr>
          <a:xfrm>
            <a:off x="1845378" y="3128581"/>
            <a:ext cx="3517886" cy="646331"/>
          </a:xfrm>
          <a:prstGeom prst="rect">
            <a:avLst/>
          </a:prstGeom>
        </p:spPr>
        <p:txBody>
          <a:bodyPr wrap="none">
            <a:spAutoFit/>
          </a:bodyPr>
          <a:lstStyle/>
          <a:p>
            <a:r>
              <a:rPr lang="en-US" dirty="0">
                <a:hlinkClick r:id="rId5"/>
              </a:rPr>
              <a:t>https://vpr-ege.ru/oge/matematika</a:t>
            </a:r>
            <a:endParaRPr lang="ru-RU" dirty="0"/>
          </a:p>
          <a:p>
            <a:endParaRPr lang="ru-RU" dirty="0"/>
          </a:p>
        </p:txBody>
      </p:sp>
    </p:spTree>
    <p:extLst>
      <p:ext uri="{BB962C8B-B14F-4D97-AF65-F5344CB8AC3E}">
        <p14:creationId xmlns:p14="http://schemas.microsoft.com/office/powerpoint/2010/main" val="28771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029" t="30691" r="5795" b="40170"/>
          <a:stretch/>
        </p:blipFill>
        <p:spPr bwMode="auto">
          <a:xfrm>
            <a:off x="107504" y="116633"/>
            <a:ext cx="8444634" cy="299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63888" y="3573016"/>
            <a:ext cx="184731" cy="369332"/>
          </a:xfrm>
          <a:prstGeom prst="rect">
            <a:avLst/>
          </a:prstGeom>
          <a:noFill/>
        </p:spPr>
        <p:txBody>
          <a:bodyPr wrap="none" rtlCol="0">
            <a:spAutoFit/>
          </a:bodyPr>
          <a:lstStyle/>
          <a:p>
            <a:endParaRPr lang="ru-RU"/>
          </a:p>
        </p:txBody>
      </p:sp>
      <mc:AlternateContent xmlns:mc="http://schemas.openxmlformats.org/markup-compatibility/2006" xmlns:a14="http://schemas.microsoft.com/office/drawing/2010/main">
        <mc:Choice Requires="a14">
          <p:sp>
            <p:nvSpPr>
              <p:cNvPr id="4" name="TextBox 3"/>
              <p:cNvSpPr txBox="1"/>
              <p:nvPr/>
            </p:nvSpPr>
            <p:spPr>
              <a:xfrm>
                <a:off x="1598214" y="3433076"/>
                <a:ext cx="5761898" cy="2485296"/>
              </a:xfrm>
              <a:prstGeom prst="rect">
                <a:avLst/>
              </a:prstGeom>
              <a:noFill/>
            </p:spPr>
            <p:txBody>
              <a:bodyPr wrap="none" rtlCol="0">
                <a:spAutoFit/>
              </a:bodyPr>
              <a:lstStyle/>
              <a:p>
                <a:pPr>
                  <a:lnSpc>
                    <a:spcPct val="150000"/>
                  </a:lnSpc>
                </a:pPr>
                <a:r>
                  <a:rPr lang="ru-RU" dirty="0">
                    <a:solidFill>
                      <a:srgbClr val="002060"/>
                    </a:solidFill>
                    <a:latin typeface="Times New Roman" panose="02020603050405020304" pitchFamily="18" charset="0"/>
                    <a:cs typeface="Times New Roman" panose="02020603050405020304" pitchFamily="18" charset="0"/>
                  </a:rPr>
                  <a:t>Решение:</a:t>
                </a:r>
                <a:endParaRPr lang="en-US"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en-US" dirty="0">
                    <a:solidFill>
                      <a:srgbClr val="002060"/>
                    </a:solidFill>
                    <a:latin typeface="Times New Roman" panose="02020603050405020304" pitchFamily="18" charset="0"/>
                    <a:cs typeface="Times New Roman" panose="02020603050405020304" pitchFamily="18" charset="0"/>
                  </a:rPr>
                  <a:t>        KAB=</a:t>
                </a:r>
                <a14:m>
                  <m:oMath xmlns:m="http://schemas.openxmlformats.org/officeDocument/2006/math">
                    <m:r>
                      <a:rPr lang="en-US" i="1" smtClean="0">
                        <a:solidFill>
                          <a:srgbClr val="002060"/>
                        </a:solidFill>
                        <a:latin typeface="Cambria Math" panose="02040503050406030204" pitchFamily="18" charset="0"/>
                        <a:ea typeface="Cambria Math" panose="02040503050406030204" pitchFamily="18" charset="0"/>
                      </a:rPr>
                      <m:t>𝛼</m:t>
                    </m:r>
                  </m:oMath>
                </a14:m>
                <a:endParaRPr lang="en-US" dirty="0">
                  <a:solidFill>
                    <a:srgbClr val="002060"/>
                  </a:solidFill>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𝑡𝑔</m:t>
                      </m:r>
                      <m:r>
                        <a:rPr lang="en-US" b="0" i="1" smtClean="0">
                          <a:solidFill>
                            <a:srgbClr val="002060"/>
                          </a:solidFill>
                          <a:latin typeface="Cambria Math" panose="02040503050406030204" pitchFamily="18" charset="0"/>
                          <a:ea typeface="Cambria Math" panose="02040503050406030204" pitchFamily="18" charset="0"/>
                        </a:rPr>
                        <m:t>𝛼</m:t>
                      </m:r>
                      <m:r>
                        <a:rPr lang="en-US" b="0" i="1" smtClean="0">
                          <a:solidFill>
                            <a:srgbClr val="002060"/>
                          </a:solidFill>
                          <a:latin typeface="Cambria Math" panose="02040503050406030204" pitchFamily="18" charset="0"/>
                          <a:ea typeface="Cambria Math" panose="02040503050406030204" pitchFamily="18" charset="0"/>
                        </a:rPr>
                        <m:t>=</m:t>
                      </m:r>
                      <m:f>
                        <m:fPr>
                          <m:ctrlPr>
                            <a:rPr lang="en-US" b="0" i="1" smtClean="0">
                              <a:solidFill>
                                <a:srgbClr val="002060"/>
                              </a:solidFill>
                              <a:latin typeface="Cambria Math" panose="02040503050406030204" pitchFamily="18" charset="0"/>
                              <a:ea typeface="Cambria Math" panose="02040503050406030204" pitchFamily="18" charset="0"/>
                            </a:rPr>
                          </m:ctrlPr>
                        </m:fPr>
                        <m:num>
                          <m:r>
                            <a:rPr lang="en-US" b="0" i="1" smtClean="0">
                              <a:solidFill>
                                <a:srgbClr val="002060"/>
                              </a:solidFill>
                              <a:latin typeface="Cambria Math" panose="02040503050406030204" pitchFamily="18" charset="0"/>
                              <a:ea typeface="Cambria Math" panose="02040503050406030204" pitchFamily="18" charset="0"/>
                            </a:rPr>
                            <m:t>𝐾𝐵</m:t>
                          </m:r>
                        </m:num>
                        <m:den>
                          <m:r>
                            <a:rPr lang="en-US" b="0" i="1" smtClean="0">
                              <a:solidFill>
                                <a:srgbClr val="002060"/>
                              </a:solidFill>
                              <a:latin typeface="Cambria Math" panose="02040503050406030204" pitchFamily="18" charset="0"/>
                              <a:ea typeface="Cambria Math" panose="02040503050406030204" pitchFamily="18" charset="0"/>
                            </a:rPr>
                            <m:t>𝐾𝐴</m:t>
                          </m:r>
                        </m:den>
                      </m:f>
                      <m:r>
                        <a:rPr lang="en-US" b="0" i="1" smtClean="0">
                          <a:solidFill>
                            <a:srgbClr val="002060"/>
                          </a:solidFill>
                          <a:latin typeface="Cambria Math" panose="02040503050406030204" pitchFamily="18" charset="0"/>
                          <a:ea typeface="Cambria Math" panose="02040503050406030204" pitchFamily="18" charset="0"/>
                        </a:rPr>
                        <m:t>=</m:t>
                      </m:r>
                      <m:f>
                        <m:fPr>
                          <m:ctrlPr>
                            <a:rPr lang="en-US" b="0" i="1" smtClean="0">
                              <a:solidFill>
                                <a:srgbClr val="002060"/>
                              </a:solidFill>
                              <a:latin typeface="Cambria Math" panose="02040503050406030204" pitchFamily="18" charset="0"/>
                              <a:ea typeface="Cambria Math" panose="02040503050406030204" pitchFamily="18" charset="0"/>
                            </a:rPr>
                          </m:ctrlPr>
                        </m:fPr>
                        <m:num>
                          <m:r>
                            <a:rPr lang="en-US" b="0" i="1" smtClean="0">
                              <a:solidFill>
                                <a:srgbClr val="002060"/>
                              </a:solidFill>
                              <a:latin typeface="Cambria Math" panose="02040503050406030204" pitchFamily="18" charset="0"/>
                              <a:ea typeface="Cambria Math" panose="02040503050406030204" pitchFamily="18" charset="0"/>
                            </a:rPr>
                            <m:t>12</m:t>
                          </m:r>
                        </m:num>
                        <m:den>
                          <m:r>
                            <a:rPr lang="en-US" b="0" i="1" smtClean="0">
                              <a:solidFill>
                                <a:srgbClr val="002060"/>
                              </a:solidFill>
                              <a:latin typeface="Cambria Math" panose="02040503050406030204" pitchFamily="18" charset="0"/>
                              <a:ea typeface="Cambria Math" panose="02040503050406030204" pitchFamily="18" charset="0"/>
                            </a:rPr>
                            <m:t>35</m:t>
                          </m:r>
                        </m:den>
                      </m:f>
                      <m:r>
                        <a:rPr lang="en-US" b="0" i="1" smtClean="0">
                          <a:solidFill>
                            <a:srgbClr val="002060"/>
                          </a:solidFill>
                          <a:latin typeface="Cambria Math" panose="02040503050406030204" pitchFamily="18" charset="0"/>
                          <a:ea typeface="Cambria Math" panose="02040503050406030204" pitchFamily="18" charset="0"/>
                        </a:rPr>
                        <m:t>≈0,3428≈0,343</m:t>
                      </m:r>
                    </m:oMath>
                  </m:oMathPara>
                </a14:m>
                <a:endParaRPr lang="en-US"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ru-RU" dirty="0">
                    <a:solidFill>
                      <a:srgbClr val="002060"/>
                    </a:solidFill>
                    <a:latin typeface="Times New Roman" panose="02020603050405020304" pitchFamily="18" charset="0"/>
                    <a:cs typeface="Times New Roman" panose="02020603050405020304" pitchFamily="18" charset="0"/>
                  </a:rPr>
                  <a:t>Угол склона (уклон) = </a:t>
                </a:r>
                <a14:m>
                  <m:oMath xmlns:m="http://schemas.openxmlformats.org/officeDocument/2006/math">
                    <m:r>
                      <a:rPr lang="en-US" i="1">
                        <a:solidFill>
                          <a:srgbClr val="002060"/>
                        </a:solidFill>
                        <a:latin typeface="Cambria Math" panose="02040503050406030204" pitchFamily="18" charset="0"/>
                      </a:rPr>
                      <m:t>𝑡𝑔</m:t>
                    </m:r>
                    <m:r>
                      <a:rPr lang="en-US" i="1">
                        <a:solidFill>
                          <a:srgbClr val="002060"/>
                        </a:solidFill>
                        <a:latin typeface="Cambria Math" panose="02040503050406030204" pitchFamily="18" charset="0"/>
                        <a:ea typeface="Cambria Math" panose="02040503050406030204" pitchFamily="18" charset="0"/>
                      </a:rPr>
                      <m:t>𝛼</m:t>
                    </m:r>
                  </m:oMath>
                </a14:m>
                <a:r>
                  <a:rPr lang="en-US" dirty="0">
                    <a:solidFill>
                      <a:srgbClr val="002060"/>
                    </a:solidFill>
                    <a:latin typeface="Times New Roman" panose="02020603050405020304" pitchFamily="18" charset="0"/>
                    <a:cs typeface="Times New Roman" panose="02020603050405020304" pitchFamily="18" charset="0"/>
                  </a:rPr>
                  <a:t>*100% = 0,343 * 100% =34,3%</a:t>
                </a:r>
              </a:p>
              <a:p>
                <a:pPr>
                  <a:lnSpc>
                    <a:spcPct val="150000"/>
                  </a:lnSpc>
                </a:pPr>
                <a:r>
                  <a:rPr lang="en-US" dirty="0">
                    <a:solidFill>
                      <a:srgbClr val="002060"/>
                    </a:solidFill>
                    <a:latin typeface="Times New Roman" panose="02020603050405020304" pitchFamily="18" charset="0"/>
                    <a:cs typeface="Times New Roman" panose="02020603050405020304" pitchFamily="18" charset="0"/>
                  </a:rPr>
                  <a:t>34,3% &lt; 50% </a:t>
                </a:r>
                <a:r>
                  <a:rPr lang="ru-RU" dirty="0">
                    <a:solidFill>
                      <a:srgbClr val="002060"/>
                    </a:solidFill>
                    <a:latin typeface="Times New Roman" panose="02020603050405020304" pitchFamily="18" charset="0"/>
                    <a:cs typeface="Times New Roman" panose="02020603050405020304" pitchFamily="18" charset="0"/>
                  </a:rPr>
                  <a:t> склон холма удовлетворяет требованиям</a:t>
                </a:r>
              </a:p>
            </p:txBody>
          </p:sp>
        </mc:Choice>
        <mc:Fallback xmlns="">
          <p:sp>
            <p:nvSpPr>
              <p:cNvPr id="4" name="TextBox 3"/>
              <p:cNvSpPr txBox="1">
                <a:spLocks noRot="1" noChangeAspect="1" noMove="1" noResize="1" noEditPoints="1" noAdjustHandles="1" noChangeArrowheads="1" noChangeShapeType="1" noTextEdit="1"/>
              </p:cNvSpPr>
              <p:nvPr/>
            </p:nvSpPr>
            <p:spPr>
              <a:xfrm>
                <a:off x="1598214" y="3433076"/>
                <a:ext cx="5761898" cy="2485296"/>
              </a:xfrm>
              <a:prstGeom prst="rect">
                <a:avLst/>
              </a:prstGeom>
              <a:blipFill>
                <a:blip r:embed="rId3"/>
                <a:stretch>
                  <a:fillRect l="-847" r="-212" b="-2941"/>
                </a:stretch>
              </a:blipFill>
            </p:spPr>
            <p:txBody>
              <a:bodyPr/>
              <a:lstStyle/>
              <a:p>
                <a:r>
                  <a:rPr lang="ru-RU">
                    <a:noFill/>
                  </a:rPr>
                  <a:t> </a:t>
                </a:r>
              </a:p>
            </p:txBody>
          </p:sp>
        </mc:Fallback>
      </mc:AlternateContent>
      <p:sp>
        <p:nvSpPr>
          <p:cNvPr id="6" name="TextBox 5"/>
          <p:cNvSpPr txBox="1"/>
          <p:nvPr/>
        </p:nvSpPr>
        <p:spPr>
          <a:xfrm>
            <a:off x="3059832" y="908720"/>
            <a:ext cx="269558" cy="461665"/>
          </a:xfrm>
          <a:prstGeom prst="rect">
            <a:avLst/>
          </a:prstGeom>
          <a:noFill/>
        </p:spPr>
        <p:txBody>
          <a:bodyPr wrap="square" rtlCol="0">
            <a:spAutoFit/>
          </a:bodyPr>
          <a:lstStyle/>
          <a:p>
            <a:r>
              <a:rPr lang="ru-RU" sz="2400" b="1" dirty="0">
                <a:solidFill>
                  <a:srgbClr val="FF0000"/>
                </a:solidFill>
              </a:rPr>
              <a:t>В</a:t>
            </a:r>
          </a:p>
        </p:txBody>
      </p:sp>
      <p:sp>
        <p:nvSpPr>
          <p:cNvPr id="7" name="TextBox 6"/>
          <p:cNvSpPr txBox="1"/>
          <p:nvPr/>
        </p:nvSpPr>
        <p:spPr>
          <a:xfrm>
            <a:off x="6156176" y="2564904"/>
            <a:ext cx="269558" cy="461665"/>
          </a:xfrm>
          <a:prstGeom prst="rect">
            <a:avLst/>
          </a:prstGeom>
          <a:noFill/>
        </p:spPr>
        <p:txBody>
          <a:bodyPr wrap="square" rtlCol="0">
            <a:spAutoFit/>
          </a:bodyPr>
          <a:lstStyle/>
          <a:p>
            <a:r>
              <a:rPr lang="ru-RU" sz="2400" b="1" dirty="0">
                <a:solidFill>
                  <a:srgbClr val="FF0000"/>
                </a:solidFill>
              </a:rPr>
              <a:t>А</a:t>
            </a:r>
          </a:p>
        </p:txBody>
      </p:sp>
      <p:sp>
        <p:nvSpPr>
          <p:cNvPr id="8" name="TextBox 7"/>
          <p:cNvSpPr txBox="1"/>
          <p:nvPr/>
        </p:nvSpPr>
        <p:spPr>
          <a:xfrm>
            <a:off x="2934290" y="2651079"/>
            <a:ext cx="269558" cy="461665"/>
          </a:xfrm>
          <a:prstGeom prst="rect">
            <a:avLst/>
          </a:prstGeom>
          <a:noFill/>
        </p:spPr>
        <p:txBody>
          <a:bodyPr wrap="square" rtlCol="0">
            <a:spAutoFit/>
          </a:bodyPr>
          <a:lstStyle/>
          <a:p>
            <a:r>
              <a:rPr lang="ru-RU" sz="2400" b="1" dirty="0">
                <a:solidFill>
                  <a:srgbClr val="FF0000"/>
                </a:solidFill>
              </a:rPr>
              <a:t>К</a:t>
            </a:r>
          </a:p>
        </p:txBody>
      </p:sp>
      <p:grpSp>
        <p:nvGrpSpPr>
          <p:cNvPr id="15" name="Группа 14"/>
          <p:cNvGrpSpPr/>
          <p:nvPr/>
        </p:nvGrpSpPr>
        <p:grpSpPr>
          <a:xfrm>
            <a:off x="1835696" y="4077072"/>
            <a:ext cx="226971" cy="117466"/>
            <a:chOff x="7020272" y="3859498"/>
            <a:chExt cx="226971" cy="117466"/>
          </a:xfrm>
        </p:grpSpPr>
        <p:cxnSp>
          <p:nvCxnSpPr>
            <p:cNvPr id="10" name="Прямая соединительная линия 9"/>
            <p:cNvCxnSpPr/>
            <p:nvPr/>
          </p:nvCxnSpPr>
          <p:spPr>
            <a:xfrm flipV="1">
              <a:off x="7020272" y="3859498"/>
              <a:ext cx="195667" cy="107893"/>
            </a:xfrm>
            <a:prstGeom prst="line">
              <a:avLst/>
            </a:prstGeom>
          </p:spPr>
          <p:style>
            <a:lnRef idx="1">
              <a:schemeClr val="dk1"/>
            </a:lnRef>
            <a:fillRef idx="0">
              <a:schemeClr val="dk1"/>
            </a:fillRef>
            <a:effectRef idx="0">
              <a:schemeClr val="dk1"/>
            </a:effectRef>
            <a:fontRef idx="minor">
              <a:schemeClr val="tx1"/>
            </a:fontRef>
          </p:style>
        </p:cxnSp>
        <p:cxnSp>
          <p:nvCxnSpPr>
            <p:cNvPr id="12" name="Прямая соединительная линия 11"/>
            <p:cNvCxnSpPr/>
            <p:nvPr/>
          </p:nvCxnSpPr>
          <p:spPr>
            <a:xfrm flipH="1">
              <a:off x="7020272" y="3976964"/>
              <a:ext cx="226971" cy="0"/>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6" name="TextBox 15"/>
              <p:cNvSpPr txBox="1"/>
              <p:nvPr/>
            </p:nvSpPr>
            <p:spPr>
              <a:xfrm>
                <a:off x="5436096" y="2374080"/>
                <a:ext cx="22923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000" b="1" i="1" smtClean="0">
                          <a:solidFill>
                            <a:srgbClr val="FF0000"/>
                          </a:solidFill>
                          <a:latin typeface="Cambria Math" panose="02040503050406030204" pitchFamily="18" charset="0"/>
                          <a:ea typeface="Cambria Math" panose="02040503050406030204" pitchFamily="18" charset="0"/>
                        </a:rPr>
                        <m:t>𝜶</m:t>
                      </m:r>
                    </m:oMath>
                  </m:oMathPara>
                </a14:m>
                <a:endParaRPr lang="ru-RU" sz="2000" b="1" dirty="0">
                  <a:solidFill>
                    <a:srgbClr val="FF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436096" y="2374080"/>
                <a:ext cx="229230" cy="307777"/>
              </a:xfrm>
              <a:prstGeom prst="rect">
                <a:avLst/>
              </a:prstGeom>
              <a:blipFill>
                <a:blip r:embed="rId4"/>
                <a:stretch>
                  <a:fillRect l="-16216" r="-18919"/>
                </a:stretch>
              </a:blipFill>
            </p:spPr>
            <p:txBody>
              <a:bodyPr/>
              <a:lstStyle/>
              <a:p>
                <a:r>
                  <a:rPr lang="ru-RU">
                    <a:noFill/>
                  </a:rPr>
                  <a:t> </a:t>
                </a:r>
              </a:p>
            </p:txBody>
          </p:sp>
        </mc:Fallback>
      </mc:AlternateContent>
      <p:sp>
        <p:nvSpPr>
          <p:cNvPr id="17" name="TextBox 16"/>
          <p:cNvSpPr txBox="1"/>
          <p:nvPr/>
        </p:nvSpPr>
        <p:spPr>
          <a:xfrm>
            <a:off x="7360112" y="6237312"/>
            <a:ext cx="1641027" cy="461665"/>
          </a:xfrm>
          <a:prstGeom prst="rect">
            <a:avLst/>
          </a:prstGeom>
          <a:noFill/>
        </p:spPr>
        <p:txBody>
          <a:bodyPr wrap="none" rtlCol="0">
            <a:spAutoFit/>
          </a:bodyPr>
          <a:lstStyle/>
          <a:p>
            <a:r>
              <a:rPr lang="ru-RU" sz="2400" b="1" dirty="0"/>
              <a:t>Ответ: 34,3</a:t>
            </a:r>
          </a:p>
        </p:txBody>
      </p:sp>
      <p:sp>
        <p:nvSpPr>
          <p:cNvPr id="13" name="TextBox 12"/>
          <p:cNvSpPr txBox="1"/>
          <p:nvPr/>
        </p:nvSpPr>
        <p:spPr>
          <a:xfrm>
            <a:off x="2570" y="1188844"/>
            <a:ext cx="1252266"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Задание 2</a:t>
            </a:r>
          </a:p>
        </p:txBody>
      </p:sp>
    </p:spTree>
    <p:extLst>
      <p:ext uri="{BB962C8B-B14F-4D97-AF65-F5344CB8AC3E}">
        <p14:creationId xmlns:p14="http://schemas.microsoft.com/office/powerpoint/2010/main" val="3698474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030" t="65614" r="6296" b="26686"/>
          <a:stretch/>
        </p:blipFill>
        <p:spPr bwMode="auto">
          <a:xfrm>
            <a:off x="395536" y="548680"/>
            <a:ext cx="835292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204" t="40491" r="16140" b="40170"/>
          <a:stretch/>
        </p:blipFill>
        <p:spPr bwMode="auto">
          <a:xfrm>
            <a:off x="5358663" y="1089034"/>
            <a:ext cx="3213136" cy="161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251520" y="2924944"/>
                <a:ext cx="4768421" cy="2946384"/>
              </a:xfrm>
              <a:prstGeom prst="rect">
                <a:avLst/>
              </a:prstGeom>
              <a:noFill/>
            </p:spPr>
            <p:txBody>
              <a:bodyPr wrap="none" rtlCol="0">
                <a:spAutoFit/>
              </a:bodyPr>
              <a:lstStyle/>
              <a:p>
                <a:r>
                  <a:rPr lang="ru-RU" dirty="0"/>
                  <a:t>Решение:</a:t>
                </a:r>
              </a:p>
              <a:p>
                <a:r>
                  <a:rPr lang="ru-RU" dirty="0"/>
                  <a:t>из п.1 </a:t>
                </a:r>
                <a:r>
                  <a:rPr lang="en-US" dirty="0"/>
                  <a:t> S = 1480</a:t>
                </a:r>
                <a:r>
                  <a:rPr lang="ru-RU" dirty="0"/>
                  <a:t> м</a:t>
                </a:r>
                <a:r>
                  <a:rPr lang="ru-RU" baseline="40000" dirty="0"/>
                  <a:t>2 </a:t>
                </a:r>
                <a:r>
                  <a:rPr lang="en-US" dirty="0"/>
                  <a:t> </a:t>
                </a:r>
                <a:endParaRPr lang="ru-RU" dirty="0"/>
              </a:p>
              <a:p>
                <a:r>
                  <a:rPr lang="ru-RU" dirty="0"/>
                  <a:t>Найдем площадь террасы, </a:t>
                </a:r>
                <a:br>
                  <a:rPr lang="ru-RU" dirty="0"/>
                </a:br>
                <a:r>
                  <a:rPr lang="ru-RU" dirty="0"/>
                  <a:t>которая состоит из 6 ступенек</a:t>
                </a:r>
              </a:p>
              <a:p>
                <a:r>
                  <a:rPr lang="ru-RU" dirty="0"/>
                  <a:t>Найдем площадь 1 ступеньки</a:t>
                </a:r>
              </a:p>
              <a:p>
                <a:r>
                  <a:rPr lang="ru-RU" dirty="0"/>
                  <a:t>35 : 6 = </a:t>
                </a:r>
                <a14:m>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35</m:t>
                        </m:r>
                      </m:num>
                      <m:den>
                        <m:r>
                          <a:rPr lang="ru-RU" b="0" i="1" smtClean="0">
                            <a:latin typeface="Cambria Math" panose="02040503050406030204" pitchFamily="18" charset="0"/>
                          </a:rPr>
                          <m:t>6 </m:t>
                        </m:r>
                      </m:den>
                    </m:f>
                  </m:oMath>
                </a14:m>
                <a:r>
                  <a:rPr lang="ru-RU" dirty="0"/>
                  <a:t> (м) – ширина 1 ступеньки</a:t>
                </a:r>
              </a:p>
              <a:p>
                <a:r>
                  <a:rPr lang="ru-RU" dirty="0"/>
                  <a:t>40 м – длина 1 ступеньки (по условию) </a:t>
                </a:r>
              </a:p>
              <a:p>
                <a:r>
                  <a:rPr lang="en-US" dirty="0"/>
                  <a:t>S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35</m:t>
                        </m:r>
                      </m:num>
                      <m:den>
                        <m:r>
                          <a:rPr lang="en-US" b="0" i="1" smtClean="0">
                            <a:latin typeface="Cambria Math" panose="02040503050406030204" pitchFamily="18" charset="0"/>
                          </a:rPr>
                          <m:t>6</m:t>
                        </m:r>
                      </m:den>
                    </m:f>
                    <m:r>
                      <a:rPr lang="en-US" b="0" i="1" smtClean="0">
                        <a:latin typeface="Cambria Math" panose="02040503050406030204" pitchFamily="18" charset="0"/>
                      </a:rPr>
                      <m:t>∗40=</m:t>
                    </m:r>
                    <m:f>
                      <m:fPr>
                        <m:ctrlPr>
                          <a:rPr lang="en-US" b="0" i="1" smtClean="0">
                            <a:latin typeface="Cambria Math" panose="02040503050406030204" pitchFamily="18" charset="0"/>
                          </a:rPr>
                        </m:ctrlPr>
                      </m:fPr>
                      <m:num>
                        <m:r>
                          <a:rPr lang="en-US" b="0" i="1" smtClean="0">
                            <a:latin typeface="Cambria Math" panose="02040503050406030204" pitchFamily="18" charset="0"/>
                          </a:rPr>
                          <m:t>35∗40</m:t>
                        </m:r>
                      </m:num>
                      <m:den>
                        <m:r>
                          <a:rPr lang="en-US" b="0" i="1" smtClean="0">
                            <a:latin typeface="Cambria Math" panose="02040503050406030204" pitchFamily="18" charset="0"/>
                          </a:rPr>
                          <m:t>6</m:t>
                        </m:r>
                      </m:den>
                    </m:f>
                    <m:r>
                      <a:rPr lang="en-US" b="0" i="1" smtClean="0">
                        <a:latin typeface="Cambria Math" panose="02040503050406030204" pitchFamily="18" charset="0"/>
                      </a:rPr>
                      <m:t> </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ru-RU" b="0" i="1" smtClean="0">
                                <a:latin typeface="Cambria Math" panose="02040503050406030204" pitchFamily="18" charset="0"/>
                              </a:rPr>
                              <m:t>м</m:t>
                            </m:r>
                          </m:e>
                          <m:sup>
                            <m:r>
                              <a:rPr lang="ru-RU" b="0" i="1" smtClean="0">
                                <a:latin typeface="Cambria Math" panose="02040503050406030204" pitchFamily="18" charset="0"/>
                              </a:rPr>
                              <m:t>2</m:t>
                            </m:r>
                          </m:sup>
                        </m:sSup>
                      </m:e>
                    </m:d>
                  </m:oMath>
                </a14:m>
                <a:r>
                  <a:rPr lang="ru-RU" b="0" dirty="0"/>
                  <a:t> - площадь 1 ступеньки</a:t>
                </a:r>
              </a:p>
              <a:p>
                <a:r>
                  <a:rPr lang="en-US" dirty="0"/>
                  <a:t>S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35∗40∗6</m:t>
                        </m:r>
                      </m:num>
                      <m:den>
                        <m:r>
                          <a:rPr lang="en-US" b="0" i="1" smtClean="0">
                            <a:latin typeface="Cambria Math" panose="02040503050406030204" pitchFamily="18" charset="0"/>
                          </a:rPr>
                          <m:t>6</m:t>
                        </m:r>
                      </m:den>
                    </m:f>
                    <m:r>
                      <a:rPr lang="en-US" b="0" i="1" smtClean="0">
                        <a:latin typeface="Cambria Math" panose="02040503050406030204" pitchFamily="18" charset="0"/>
                      </a:rPr>
                      <m:t>=1400 </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ru-RU" b="0" i="1" smtClean="0">
                                <a:latin typeface="Cambria Math" panose="02040503050406030204" pitchFamily="18" charset="0"/>
                              </a:rPr>
                              <m:t>м</m:t>
                            </m:r>
                          </m:e>
                          <m:sup>
                            <m:r>
                              <a:rPr lang="ru-RU" b="0" i="1" smtClean="0">
                                <a:latin typeface="Cambria Math" panose="02040503050406030204" pitchFamily="18" charset="0"/>
                              </a:rPr>
                              <m:t>2</m:t>
                            </m:r>
                          </m:sup>
                        </m:sSup>
                      </m:e>
                    </m:d>
                  </m:oMath>
                </a14:m>
                <a:endParaRPr lang="ru-RU" b="0" dirty="0"/>
              </a:p>
            </p:txBody>
          </p:sp>
        </mc:Choice>
        <mc:Fallback xmlns="">
          <p:sp>
            <p:nvSpPr>
              <p:cNvPr id="4" name="TextBox 3"/>
              <p:cNvSpPr txBox="1">
                <a:spLocks noRot="1" noChangeAspect="1" noMove="1" noResize="1" noEditPoints="1" noAdjustHandles="1" noChangeArrowheads="1" noChangeShapeType="1" noTextEdit="1"/>
              </p:cNvSpPr>
              <p:nvPr/>
            </p:nvSpPr>
            <p:spPr>
              <a:xfrm>
                <a:off x="251520" y="2924944"/>
                <a:ext cx="4768421" cy="2946384"/>
              </a:xfrm>
              <a:prstGeom prst="rect">
                <a:avLst/>
              </a:prstGeom>
              <a:blipFill>
                <a:blip r:embed="rId3"/>
                <a:stretch>
                  <a:fillRect l="-1023" t="-1242" r="-639" b="-621"/>
                </a:stretch>
              </a:blipFill>
            </p:spPr>
            <p:txBody>
              <a:bodyPr/>
              <a:lstStyle/>
              <a:p>
                <a:r>
                  <a:rPr lang="ru-RU">
                    <a:noFill/>
                  </a:rPr>
                  <a:t> </a:t>
                </a:r>
              </a:p>
            </p:txBody>
          </p:sp>
        </mc:Fallback>
      </mc:AlternateContent>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593" t="24394" r="28249" b="33572"/>
          <a:stretch/>
        </p:blipFill>
        <p:spPr bwMode="auto">
          <a:xfrm>
            <a:off x="827585" y="1124744"/>
            <a:ext cx="2736304" cy="157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4572000" y="2938447"/>
                <a:ext cx="4456797" cy="1166730"/>
              </a:xfrm>
              <a:prstGeom prst="rect">
                <a:avLst/>
              </a:prstGeom>
              <a:noFill/>
            </p:spPr>
            <p:txBody>
              <a:bodyPr wrap="none" rtlCol="0">
                <a:spAutoFit/>
              </a:bodyPr>
              <a:lstStyle/>
              <a:p>
                <a:r>
                  <a:rPr lang="ru-RU" u="sng" dirty="0"/>
                  <a:t>1 способ:</a:t>
                </a:r>
              </a:p>
              <a:p>
                <a:r>
                  <a:rPr lang="ru-RU" dirty="0"/>
                  <a:t>1480-1400=80 (м</a:t>
                </a:r>
                <a:r>
                  <a:rPr lang="ru-RU" baseline="30000" dirty="0"/>
                  <a:t>2</a:t>
                </a:r>
                <a:r>
                  <a:rPr lang="ru-RU" dirty="0"/>
                  <a:t>) – уменьшилась площадь</a:t>
                </a:r>
              </a:p>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80</m:t>
                          </m:r>
                        </m:num>
                        <m:den>
                          <m:r>
                            <a:rPr lang="ru-RU" b="0" i="1" smtClean="0">
                              <a:latin typeface="Cambria Math" panose="02040503050406030204" pitchFamily="18" charset="0"/>
                            </a:rPr>
                            <m:t>1480</m:t>
                          </m:r>
                        </m:den>
                      </m:f>
                      <m:r>
                        <a:rPr lang="ru-RU" b="0" i="1" smtClean="0">
                          <a:latin typeface="Cambria Math" panose="02040503050406030204" pitchFamily="18" charset="0"/>
                        </a:rPr>
                        <m:t>∗100%</m:t>
                      </m:r>
                      <m:r>
                        <a:rPr lang="ru-RU" b="0" i="1" smtClean="0">
                          <a:latin typeface="Cambria Math" panose="02040503050406030204" pitchFamily="18" charset="0"/>
                          <a:ea typeface="Cambria Math" panose="02040503050406030204" pitchFamily="18" charset="0"/>
                        </a:rPr>
                        <m:t>≈5,4%</m:t>
                      </m:r>
                    </m:oMath>
                  </m:oMathPara>
                </a14:m>
                <a:endParaRPr lang="ru-RU" dirty="0"/>
              </a:p>
            </p:txBody>
          </p:sp>
        </mc:Choice>
        <mc:Fallback xmlns="">
          <p:sp>
            <p:nvSpPr>
              <p:cNvPr id="6" name="TextBox 5"/>
              <p:cNvSpPr txBox="1">
                <a:spLocks noRot="1" noChangeAspect="1" noMove="1" noResize="1" noEditPoints="1" noAdjustHandles="1" noChangeArrowheads="1" noChangeShapeType="1" noTextEdit="1"/>
              </p:cNvSpPr>
              <p:nvPr/>
            </p:nvSpPr>
            <p:spPr>
              <a:xfrm>
                <a:off x="4572000" y="2938447"/>
                <a:ext cx="4456797" cy="1166730"/>
              </a:xfrm>
              <a:prstGeom prst="rect">
                <a:avLst/>
              </a:prstGeom>
              <a:blipFill>
                <a:blip r:embed="rId5"/>
                <a:stretch>
                  <a:fillRect l="-1094" t="-2618" r="-27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922690" y="4267535"/>
                <a:ext cx="3106107" cy="2241126"/>
              </a:xfrm>
              <a:prstGeom prst="rect">
                <a:avLst/>
              </a:prstGeom>
              <a:noFill/>
            </p:spPr>
            <p:txBody>
              <a:bodyPr wrap="none" rtlCol="0">
                <a:spAutoFit/>
              </a:bodyPr>
              <a:lstStyle/>
              <a:p>
                <a:r>
                  <a:rPr lang="ru-RU" u="sng" dirty="0"/>
                  <a:t>2 способ:</a:t>
                </a:r>
              </a:p>
              <a:p>
                <a:r>
                  <a:rPr lang="ru-RU" dirty="0"/>
                  <a:t>1480 м</a:t>
                </a:r>
                <a:r>
                  <a:rPr lang="ru-RU" baseline="36000" dirty="0"/>
                  <a:t>2</a:t>
                </a:r>
                <a:r>
                  <a:rPr lang="ru-RU" dirty="0"/>
                  <a:t> – 100%</a:t>
                </a:r>
              </a:p>
              <a:p>
                <a:r>
                  <a:rPr lang="ru-RU" dirty="0"/>
                  <a:t>1400 м</a:t>
                </a:r>
                <a:r>
                  <a:rPr lang="ru-RU" baseline="36000" dirty="0"/>
                  <a:t>2</a:t>
                </a:r>
                <a:r>
                  <a:rPr lang="ru-RU" dirty="0"/>
                  <a:t> – х%</a:t>
                </a:r>
              </a:p>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1480</m:t>
                          </m:r>
                        </m:num>
                        <m:den>
                          <m:r>
                            <a:rPr lang="ru-RU" b="0" i="1" smtClean="0">
                              <a:latin typeface="Cambria Math" panose="02040503050406030204" pitchFamily="18" charset="0"/>
                            </a:rPr>
                            <m:t>1400</m:t>
                          </m:r>
                        </m:den>
                      </m:f>
                      <m:r>
                        <a:rPr lang="ru-RU" b="0" i="1" smtClean="0">
                          <a:latin typeface="Cambria Math" panose="02040503050406030204" pitchFamily="18" charset="0"/>
                        </a:rPr>
                        <m:t>=</m:t>
                      </m:r>
                      <m:f>
                        <m:fPr>
                          <m:ctrlPr>
                            <a:rPr lang="ru-RU" b="0" i="1" smtClean="0">
                              <a:latin typeface="Cambria Math" panose="02040503050406030204" pitchFamily="18" charset="0"/>
                            </a:rPr>
                          </m:ctrlPr>
                        </m:fPr>
                        <m:num>
                          <m:r>
                            <a:rPr lang="ru-RU" b="0" i="1" smtClean="0">
                              <a:latin typeface="Cambria Math" panose="02040503050406030204" pitchFamily="18" charset="0"/>
                            </a:rPr>
                            <m:t>100</m:t>
                          </m:r>
                        </m:num>
                        <m:den>
                          <m:r>
                            <a:rPr lang="ru-RU" b="0" i="1" smtClean="0">
                              <a:latin typeface="Cambria Math" panose="02040503050406030204" pitchFamily="18" charset="0"/>
                            </a:rPr>
                            <m:t>х</m:t>
                          </m:r>
                        </m:den>
                      </m:f>
                    </m:oMath>
                  </m:oMathPara>
                </a14:m>
                <a:endParaRPr lang="ru-RU" dirty="0"/>
              </a:p>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х=</m:t>
                      </m:r>
                      <m:f>
                        <m:fPr>
                          <m:ctrlPr>
                            <a:rPr lang="ru-RU" b="0" i="1" smtClean="0">
                              <a:latin typeface="Cambria Math" panose="02040503050406030204" pitchFamily="18" charset="0"/>
                            </a:rPr>
                          </m:ctrlPr>
                        </m:fPr>
                        <m:num>
                          <m:r>
                            <a:rPr lang="ru-RU" b="0" i="1" smtClean="0">
                              <a:latin typeface="Cambria Math" panose="02040503050406030204" pitchFamily="18" charset="0"/>
                            </a:rPr>
                            <m:t>1400∗100</m:t>
                          </m:r>
                        </m:num>
                        <m:den>
                          <m:r>
                            <a:rPr lang="ru-RU" b="0" i="1" smtClean="0">
                              <a:latin typeface="Cambria Math" panose="02040503050406030204" pitchFamily="18" charset="0"/>
                            </a:rPr>
                            <m:t>1480</m:t>
                          </m:r>
                        </m:den>
                      </m:f>
                      <m:r>
                        <a:rPr lang="ru-RU" i="1">
                          <a:latin typeface="Cambria Math" panose="02040503050406030204" pitchFamily="18" charset="0"/>
                          <a:ea typeface="Cambria Math" panose="02040503050406030204" pitchFamily="18" charset="0"/>
                        </a:rPr>
                        <m:t>≈</m:t>
                      </m:r>
                      <m:r>
                        <a:rPr lang="ru-RU" b="0" i="1" smtClean="0">
                          <a:latin typeface="Cambria Math" panose="02040503050406030204" pitchFamily="18" charset="0"/>
                          <a:ea typeface="Cambria Math" panose="02040503050406030204" pitchFamily="18" charset="0"/>
                        </a:rPr>
                        <m:t>94,59%</m:t>
                      </m:r>
                    </m:oMath>
                  </m:oMathPara>
                </a14:m>
                <a:endParaRPr lang="ru-RU" b="0" dirty="0">
                  <a:ea typeface="Cambria Math" panose="02040503050406030204" pitchFamily="18" charset="0"/>
                </a:endParaRPr>
              </a:p>
              <a:p>
                <a:r>
                  <a:rPr lang="ru-RU" dirty="0"/>
                  <a:t>100%-94,59%=5,41%</a:t>
                </a:r>
                <a14:m>
                  <m:oMath xmlns:m="http://schemas.openxmlformats.org/officeDocument/2006/math">
                    <m:r>
                      <a:rPr lang="ru-RU" i="1" smtClean="0">
                        <a:latin typeface="Cambria Math" panose="02040503050406030204" pitchFamily="18" charset="0"/>
                        <a:ea typeface="Cambria Math" panose="02040503050406030204" pitchFamily="18" charset="0"/>
                      </a:rPr>
                      <m:t>≈</m:t>
                    </m:r>
                    <m:r>
                      <a:rPr lang="ru-RU" b="0" i="1" smtClean="0">
                        <a:latin typeface="Cambria Math" panose="02040503050406030204" pitchFamily="18" charset="0"/>
                        <a:ea typeface="Cambria Math" panose="02040503050406030204" pitchFamily="18" charset="0"/>
                      </a:rPr>
                      <m:t>5,4%</m:t>
                    </m:r>
                  </m:oMath>
                </a14:m>
                <a:endParaRPr lang="ru-RU" dirty="0"/>
              </a:p>
            </p:txBody>
          </p:sp>
        </mc:Choice>
        <mc:Fallback xmlns="">
          <p:sp>
            <p:nvSpPr>
              <p:cNvPr id="7" name="TextBox 6"/>
              <p:cNvSpPr txBox="1">
                <a:spLocks noRot="1" noChangeAspect="1" noMove="1" noResize="1" noEditPoints="1" noAdjustHandles="1" noChangeArrowheads="1" noChangeShapeType="1" noTextEdit="1"/>
              </p:cNvSpPr>
              <p:nvPr/>
            </p:nvSpPr>
            <p:spPr>
              <a:xfrm>
                <a:off x="5922690" y="4267535"/>
                <a:ext cx="3106107" cy="2241126"/>
              </a:xfrm>
              <a:prstGeom prst="rect">
                <a:avLst/>
              </a:prstGeom>
              <a:blipFill>
                <a:blip r:embed="rId6"/>
                <a:stretch>
                  <a:fillRect l="-1768" t="-1359" b="-3261"/>
                </a:stretch>
              </a:blipFill>
            </p:spPr>
            <p:txBody>
              <a:bodyPr/>
              <a:lstStyle/>
              <a:p>
                <a:r>
                  <a:rPr lang="ru-RU">
                    <a:noFill/>
                  </a:rPr>
                  <a:t> </a:t>
                </a:r>
              </a:p>
            </p:txBody>
          </p:sp>
        </mc:Fallback>
      </mc:AlternateContent>
      <p:sp>
        <p:nvSpPr>
          <p:cNvPr id="8" name="TextBox 7"/>
          <p:cNvSpPr txBox="1"/>
          <p:nvPr/>
        </p:nvSpPr>
        <p:spPr>
          <a:xfrm>
            <a:off x="1547664" y="6237312"/>
            <a:ext cx="1485535" cy="461665"/>
          </a:xfrm>
          <a:prstGeom prst="rect">
            <a:avLst/>
          </a:prstGeom>
          <a:noFill/>
        </p:spPr>
        <p:txBody>
          <a:bodyPr wrap="none" rtlCol="0">
            <a:spAutoFit/>
          </a:bodyPr>
          <a:lstStyle/>
          <a:p>
            <a:r>
              <a:rPr lang="ru-RU" sz="2400" b="1" dirty="0"/>
              <a:t>Ответ: 5,4</a:t>
            </a:r>
          </a:p>
        </p:txBody>
      </p:sp>
      <p:sp>
        <p:nvSpPr>
          <p:cNvPr id="9" name="TextBox 8"/>
          <p:cNvSpPr txBox="1"/>
          <p:nvPr/>
        </p:nvSpPr>
        <p:spPr>
          <a:xfrm>
            <a:off x="274283" y="120344"/>
            <a:ext cx="1252266"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Задание 3</a:t>
            </a:r>
          </a:p>
        </p:txBody>
      </p:sp>
    </p:spTree>
    <p:extLst>
      <p:ext uri="{BB962C8B-B14F-4D97-AF65-F5344CB8AC3E}">
        <p14:creationId xmlns:p14="http://schemas.microsoft.com/office/powerpoint/2010/main" val="568134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461" t="77214" r="5794" b="10886"/>
          <a:stretch/>
        </p:blipFill>
        <p:spPr bwMode="auto">
          <a:xfrm>
            <a:off x="251520" y="332656"/>
            <a:ext cx="8365848"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60048" y="1484784"/>
            <a:ext cx="4948791" cy="1477328"/>
          </a:xfrm>
          <a:prstGeom prst="rect">
            <a:avLst/>
          </a:prstGeom>
          <a:noFill/>
        </p:spPr>
        <p:txBody>
          <a:bodyPr wrap="none" rtlCol="0">
            <a:spAutoFit/>
          </a:bodyPr>
          <a:lstStyle/>
          <a:p>
            <a:r>
              <a:rPr lang="ru-RU" dirty="0">
                <a:solidFill>
                  <a:srgbClr val="002060"/>
                </a:solidFill>
              </a:rPr>
              <a:t>Решение:</a:t>
            </a:r>
          </a:p>
          <a:p>
            <a:r>
              <a:rPr lang="ru-RU" dirty="0">
                <a:solidFill>
                  <a:srgbClr val="002060"/>
                </a:solidFill>
              </a:rPr>
              <a:t>Засеянная площадь бурым рисом равна 1400 м</a:t>
            </a:r>
            <a:r>
              <a:rPr lang="ru-RU" baseline="30000" dirty="0">
                <a:solidFill>
                  <a:srgbClr val="002060"/>
                </a:solidFill>
              </a:rPr>
              <a:t>2</a:t>
            </a:r>
          </a:p>
          <a:p>
            <a:r>
              <a:rPr lang="ru-RU" dirty="0">
                <a:solidFill>
                  <a:srgbClr val="002060"/>
                </a:solidFill>
              </a:rPr>
              <a:t>Найдем урожайность бурого риса</a:t>
            </a:r>
          </a:p>
          <a:p>
            <a:r>
              <a:rPr lang="ru-RU" dirty="0">
                <a:solidFill>
                  <a:srgbClr val="002060"/>
                </a:solidFill>
              </a:rPr>
              <a:t>650 * 1400 = 910 000 (г)</a:t>
            </a:r>
          </a:p>
          <a:p>
            <a:r>
              <a:rPr lang="ru-RU" dirty="0">
                <a:solidFill>
                  <a:srgbClr val="002060"/>
                </a:solidFill>
              </a:rPr>
              <a:t>910 000г = 910 кг</a:t>
            </a:r>
          </a:p>
        </p:txBody>
      </p:sp>
      <mc:AlternateContent xmlns:mc="http://schemas.openxmlformats.org/markup-compatibility/2006" xmlns:a14="http://schemas.microsoft.com/office/drawing/2010/main">
        <mc:Choice Requires="a14">
          <p:sp>
            <p:nvSpPr>
              <p:cNvPr id="4" name="TextBox 3"/>
              <p:cNvSpPr txBox="1"/>
              <p:nvPr/>
            </p:nvSpPr>
            <p:spPr>
              <a:xfrm>
                <a:off x="642290" y="3030988"/>
                <a:ext cx="3240360" cy="3540585"/>
              </a:xfrm>
              <a:prstGeom prst="rect">
                <a:avLst/>
              </a:prstGeom>
              <a:noFill/>
            </p:spPr>
            <p:txBody>
              <a:bodyPr wrap="square" rtlCol="0">
                <a:spAutoFit/>
              </a:bodyPr>
              <a:lstStyle/>
              <a:p>
                <a:pPr>
                  <a:lnSpc>
                    <a:spcPct val="150000"/>
                  </a:lnSpc>
                </a:pPr>
                <a:r>
                  <a:rPr lang="ru-RU" u="sng" dirty="0"/>
                  <a:t>1 способ:</a:t>
                </a:r>
              </a:p>
              <a:p>
                <a:pPr>
                  <a:lnSpc>
                    <a:spcPct val="150000"/>
                  </a:lnSpc>
                </a:pPr>
                <a:r>
                  <a:rPr lang="ru-RU" dirty="0"/>
                  <a:t>Найдем массу белого риса</a:t>
                </a:r>
              </a:p>
              <a:p>
                <a:pPr>
                  <a:lnSpc>
                    <a:spcPct val="150000"/>
                  </a:lnSpc>
                </a:pPr>
                <a:r>
                  <a:rPr lang="ru-RU" dirty="0"/>
                  <a:t>910 кг – 100%</a:t>
                </a:r>
              </a:p>
              <a:p>
                <a:pPr>
                  <a:lnSpc>
                    <a:spcPct val="150000"/>
                  </a:lnSpc>
                </a:pPr>
                <a:r>
                  <a:rPr lang="ru-RU" dirty="0"/>
                  <a:t>Х кг – 16%</a:t>
                </a:r>
              </a:p>
              <a:p>
                <a:pPr>
                  <a:lnSpc>
                    <a:spcPct val="150000"/>
                  </a:lnSpc>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910</m:t>
                          </m:r>
                        </m:num>
                        <m:den>
                          <m:r>
                            <a:rPr lang="ru-RU" b="0" i="1" smtClean="0">
                              <a:latin typeface="Cambria Math" panose="02040503050406030204" pitchFamily="18" charset="0"/>
                            </a:rPr>
                            <m:t>х</m:t>
                          </m:r>
                        </m:den>
                      </m:f>
                      <m:r>
                        <a:rPr lang="ru-RU" b="0" i="1" smtClean="0">
                          <a:latin typeface="Cambria Math" panose="02040503050406030204" pitchFamily="18" charset="0"/>
                        </a:rPr>
                        <m:t>=</m:t>
                      </m:r>
                      <m:f>
                        <m:fPr>
                          <m:ctrlPr>
                            <a:rPr lang="ru-RU" b="0" i="1" smtClean="0">
                              <a:latin typeface="Cambria Math" panose="02040503050406030204" pitchFamily="18" charset="0"/>
                            </a:rPr>
                          </m:ctrlPr>
                        </m:fPr>
                        <m:num>
                          <m:r>
                            <a:rPr lang="ru-RU" b="0" i="1" smtClean="0">
                              <a:latin typeface="Cambria Math" panose="02040503050406030204" pitchFamily="18" charset="0"/>
                            </a:rPr>
                            <m:t>100</m:t>
                          </m:r>
                        </m:num>
                        <m:den>
                          <m:r>
                            <a:rPr lang="ru-RU" b="0" i="1" smtClean="0">
                              <a:latin typeface="Cambria Math" panose="02040503050406030204" pitchFamily="18" charset="0"/>
                            </a:rPr>
                            <m:t>16</m:t>
                          </m:r>
                        </m:den>
                      </m:f>
                    </m:oMath>
                  </m:oMathPara>
                </a14:m>
                <a:endParaRPr lang="ru-RU" b="0" dirty="0"/>
              </a:p>
              <a:p>
                <a:pPr>
                  <a:lnSpc>
                    <a:spcPct val="150000"/>
                  </a:lnSpc>
                </a:pPr>
                <a:r>
                  <a:rPr lang="ru-RU" dirty="0"/>
                  <a:t>Х = </a:t>
                </a:r>
                <a14:m>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910∗16</m:t>
                        </m:r>
                      </m:num>
                      <m:den>
                        <m:r>
                          <a:rPr lang="ru-RU" b="0" i="1" smtClean="0">
                            <a:latin typeface="Cambria Math" panose="02040503050406030204" pitchFamily="18" charset="0"/>
                          </a:rPr>
                          <m:t>100</m:t>
                        </m:r>
                      </m:den>
                    </m:f>
                    <m:r>
                      <a:rPr lang="ru-RU" b="0" i="1" smtClean="0">
                        <a:latin typeface="Cambria Math" panose="02040503050406030204" pitchFamily="18" charset="0"/>
                      </a:rPr>
                      <m:t>=145,6</m:t>
                    </m:r>
                  </m:oMath>
                </a14:m>
                <a:endParaRPr lang="ru-RU" b="0" dirty="0"/>
              </a:p>
              <a:p>
                <a:pPr>
                  <a:lnSpc>
                    <a:spcPct val="150000"/>
                  </a:lnSpc>
                </a:pPr>
                <a:r>
                  <a:rPr lang="ru-RU" dirty="0"/>
                  <a:t>910 - 145,6 =764,4 (кг)</a:t>
                </a:r>
              </a:p>
            </p:txBody>
          </p:sp>
        </mc:Choice>
        <mc:Fallback xmlns="">
          <p:sp>
            <p:nvSpPr>
              <p:cNvPr id="4" name="TextBox 3"/>
              <p:cNvSpPr txBox="1">
                <a:spLocks noRot="1" noChangeAspect="1" noMove="1" noResize="1" noEditPoints="1" noAdjustHandles="1" noChangeArrowheads="1" noChangeShapeType="1" noTextEdit="1"/>
              </p:cNvSpPr>
              <p:nvPr/>
            </p:nvSpPr>
            <p:spPr>
              <a:xfrm>
                <a:off x="642290" y="3030988"/>
                <a:ext cx="3240360" cy="3540585"/>
              </a:xfrm>
              <a:prstGeom prst="rect">
                <a:avLst/>
              </a:prstGeom>
              <a:blipFill>
                <a:blip r:embed="rId3"/>
                <a:stretch>
                  <a:fillRect l="-1504" b="-51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502781" y="2954890"/>
                <a:ext cx="2812116" cy="3075907"/>
              </a:xfrm>
              <a:prstGeom prst="rect">
                <a:avLst/>
              </a:prstGeom>
              <a:noFill/>
            </p:spPr>
            <p:txBody>
              <a:bodyPr wrap="none" rtlCol="0">
                <a:spAutoFit/>
              </a:bodyPr>
              <a:lstStyle/>
              <a:p>
                <a:pPr>
                  <a:lnSpc>
                    <a:spcPct val="150000"/>
                  </a:lnSpc>
                </a:pPr>
                <a:r>
                  <a:rPr lang="ru-RU" u="sng" dirty="0"/>
                  <a:t>2 способ:</a:t>
                </a:r>
              </a:p>
              <a:p>
                <a:pPr>
                  <a:lnSpc>
                    <a:spcPct val="150000"/>
                  </a:lnSpc>
                </a:pPr>
                <a:r>
                  <a:rPr lang="ru-RU" dirty="0"/>
                  <a:t>Найдем массу белого риса</a:t>
                </a:r>
              </a:p>
              <a:p>
                <a:pPr>
                  <a:lnSpc>
                    <a:spcPct val="150000"/>
                  </a:lnSpc>
                </a:pPr>
                <a:r>
                  <a:rPr lang="ru-RU" dirty="0"/>
                  <a:t>910 кг – 100%</a:t>
                </a:r>
              </a:p>
              <a:p>
                <a:pPr>
                  <a:lnSpc>
                    <a:spcPct val="150000"/>
                  </a:lnSpc>
                </a:pPr>
                <a:r>
                  <a:rPr lang="ru-RU" dirty="0"/>
                  <a:t>Х кг – 84%</a:t>
                </a:r>
              </a:p>
              <a:p>
                <a:pPr>
                  <a:lnSpc>
                    <a:spcPct val="150000"/>
                  </a:lnSpc>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910</m:t>
                          </m:r>
                        </m:num>
                        <m:den>
                          <m:r>
                            <a:rPr lang="ru-RU" b="0" i="1" smtClean="0">
                              <a:latin typeface="Cambria Math" panose="02040503050406030204" pitchFamily="18" charset="0"/>
                            </a:rPr>
                            <m:t>х</m:t>
                          </m:r>
                        </m:den>
                      </m:f>
                      <m:r>
                        <a:rPr lang="ru-RU" b="0" i="1" smtClean="0">
                          <a:latin typeface="Cambria Math" panose="02040503050406030204" pitchFamily="18" charset="0"/>
                        </a:rPr>
                        <m:t>=</m:t>
                      </m:r>
                      <m:f>
                        <m:fPr>
                          <m:ctrlPr>
                            <a:rPr lang="ru-RU" b="0" i="1" smtClean="0">
                              <a:latin typeface="Cambria Math" panose="02040503050406030204" pitchFamily="18" charset="0"/>
                            </a:rPr>
                          </m:ctrlPr>
                        </m:fPr>
                        <m:num>
                          <m:r>
                            <a:rPr lang="ru-RU" b="0" i="1" smtClean="0">
                              <a:latin typeface="Cambria Math" panose="02040503050406030204" pitchFamily="18" charset="0"/>
                            </a:rPr>
                            <m:t>100</m:t>
                          </m:r>
                        </m:num>
                        <m:den>
                          <m:r>
                            <a:rPr lang="ru-RU" b="0" i="1" smtClean="0">
                              <a:latin typeface="Cambria Math" panose="02040503050406030204" pitchFamily="18" charset="0"/>
                            </a:rPr>
                            <m:t>84</m:t>
                          </m:r>
                        </m:den>
                      </m:f>
                    </m:oMath>
                  </m:oMathPara>
                </a14:m>
                <a:endParaRPr lang="ru-RU" b="0" dirty="0"/>
              </a:p>
              <a:p>
                <a:pPr>
                  <a:lnSpc>
                    <a:spcPct val="150000"/>
                  </a:lnSpc>
                </a:pPr>
                <a:r>
                  <a:rPr lang="ru-RU" dirty="0"/>
                  <a:t>Х = </a:t>
                </a:r>
                <a14:m>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910∗84</m:t>
                        </m:r>
                      </m:num>
                      <m:den>
                        <m:r>
                          <a:rPr lang="ru-RU" b="0" i="1" smtClean="0">
                            <a:latin typeface="Cambria Math" panose="02040503050406030204" pitchFamily="18" charset="0"/>
                          </a:rPr>
                          <m:t>100</m:t>
                        </m:r>
                      </m:den>
                    </m:f>
                    <m:r>
                      <a:rPr lang="ru-RU" b="0" i="1" smtClean="0">
                        <a:latin typeface="Cambria Math" panose="02040503050406030204" pitchFamily="18" charset="0"/>
                      </a:rPr>
                      <m:t>=764,4</m:t>
                    </m:r>
                  </m:oMath>
                </a14:m>
                <a:endParaRPr lang="ru-RU" b="0" dirty="0"/>
              </a:p>
            </p:txBody>
          </p:sp>
        </mc:Choice>
        <mc:Fallback xmlns="">
          <p:sp>
            <p:nvSpPr>
              <p:cNvPr id="5" name="TextBox 4"/>
              <p:cNvSpPr txBox="1">
                <a:spLocks noRot="1" noChangeAspect="1" noMove="1" noResize="1" noEditPoints="1" noAdjustHandles="1" noChangeArrowheads="1" noChangeShapeType="1" noTextEdit="1"/>
              </p:cNvSpPr>
              <p:nvPr/>
            </p:nvSpPr>
            <p:spPr>
              <a:xfrm>
                <a:off x="5502781" y="2954890"/>
                <a:ext cx="2812116" cy="3075907"/>
              </a:xfrm>
              <a:prstGeom prst="rect">
                <a:avLst/>
              </a:prstGeom>
              <a:blipFill>
                <a:blip r:embed="rId4"/>
                <a:stretch>
                  <a:fillRect l="-1952" r="-1085" b="-595"/>
                </a:stretch>
              </a:blipFill>
            </p:spPr>
            <p:txBody>
              <a:bodyPr/>
              <a:lstStyle/>
              <a:p>
                <a:r>
                  <a:rPr lang="ru-RU">
                    <a:noFill/>
                  </a:rPr>
                  <a:t> </a:t>
                </a:r>
              </a:p>
            </p:txBody>
          </p:sp>
        </mc:Fallback>
      </mc:AlternateContent>
      <p:sp>
        <p:nvSpPr>
          <p:cNvPr id="6" name="TextBox 5"/>
          <p:cNvSpPr txBox="1"/>
          <p:nvPr/>
        </p:nvSpPr>
        <p:spPr>
          <a:xfrm>
            <a:off x="7027456" y="6309320"/>
            <a:ext cx="1865447" cy="461665"/>
          </a:xfrm>
          <a:prstGeom prst="rect">
            <a:avLst/>
          </a:prstGeom>
          <a:noFill/>
        </p:spPr>
        <p:txBody>
          <a:bodyPr wrap="none" rtlCol="0">
            <a:spAutoFit/>
          </a:bodyPr>
          <a:lstStyle/>
          <a:p>
            <a:r>
              <a:rPr lang="ru-RU" sz="2400" b="1" dirty="0"/>
              <a:t>Ответ: 764,4 </a:t>
            </a:r>
          </a:p>
        </p:txBody>
      </p:sp>
      <p:sp>
        <p:nvSpPr>
          <p:cNvPr id="7" name="TextBox 6"/>
          <p:cNvSpPr txBox="1"/>
          <p:nvPr/>
        </p:nvSpPr>
        <p:spPr>
          <a:xfrm>
            <a:off x="22036" y="7169"/>
            <a:ext cx="1252266"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Задание 4</a:t>
            </a:r>
          </a:p>
        </p:txBody>
      </p:sp>
    </p:spTree>
    <p:extLst>
      <p:ext uri="{BB962C8B-B14F-4D97-AF65-F5344CB8AC3E}">
        <p14:creationId xmlns:p14="http://schemas.microsoft.com/office/powerpoint/2010/main" val="3429934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1311" t="32007" r="31115" b="49902"/>
          <a:stretch/>
        </p:blipFill>
        <p:spPr>
          <a:xfrm>
            <a:off x="971600" y="188640"/>
            <a:ext cx="7389128" cy="2001222"/>
          </a:xfrm>
          <a:prstGeom prst="rect">
            <a:avLst/>
          </a:prstGeom>
        </p:spPr>
      </p:pic>
      <p:sp>
        <p:nvSpPr>
          <p:cNvPr id="3" name="TextBox 2"/>
          <p:cNvSpPr txBox="1"/>
          <p:nvPr/>
        </p:nvSpPr>
        <p:spPr>
          <a:xfrm>
            <a:off x="505564" y="2564904"/>
            <a:ext cx="7855164" cy="1200329"/>
          </a:xfrm>
          <a:prstGeom prst="rect">
            <a:avLst/>
          </a:prstGeom>
          <a:noFill/>
        </p:spPr>
        <p:txBody>
          <a:bodyPr wrap="none" rtlCol="0">
            <a:spAutoFit/>
          </a:bodyPr>
          <a:lstStyle/>
          <a:p>
            <a:r>
              <a:rPr lang="ru-RU" u="sng" dirty="0"/>
              <a:t>1 урожай:</a:t>
            </a:r>
          </a:p>
          <a:p>
            <a:r>
              <a:rPr lang="ru-RU" dirty="0"/>
              <a:t>800</a:t>
            </a:r>
            <a:r>
              <a:rPr lang="en-US" dirty="0"/>
              <a:t>&gt;650</a:t>
            </a:r>
            <a:r>
              <a:rPr lang="ru-RU" dirty="0"/>
              <a:t> значит наибольшее количество урожая соберут при посеве кукурузы</a:t>
            </a:r>
          </a:p>
          <a:p>
            <a:r>
              <a:rPr lang="ru-RU" dirty="0"/>
              <a:t>800*1400 = 1120 000 (г/м</a:t>
            </a:r>
            <a:r>
              <a:rPr lang="ru-RU" baseline="30000" dirty="0"/>
              <a:t>2</a:t>
            </a:r>
            <a:r>
              <a:rPr lang="ru-RU" dirty="0"/>
              <a:t>)</a:t>
            </a:r>
            <a:r>
              <a:rPr lang="en-US" dirty="0"/>
              <a:t> </a:t>
            </a:r>
            <a:endParaRPr lang="ru-RU" dirty="0"/>
          </a:p>
          <a:p>
            <a:r>
              <a:rPr lang="ru-RU" dirty="0"/>
              <a:t>1120 000 г/м</a:t>
            </a:r>
            <a:r>
              <a:rPr lang="ru-RU" baseline="30000" dirty="0"/>
              <a:t>2</a:t>
            </a:r>
            <a:r>
              <a:rPr lang="ru-RU" dirty="0"/>
              <a:t> = 1120 кг/м</a:t>
            </a:r>
            <a:r>
              <a:rPr lang="ru-RU" baseline="30000" dirty="0"/>
              <a:t>2</a:t>
            </a:r>
            <a:endParaRPr lang="ru-RU" dirty="0"/>
          </a:p>
        </p:txBody>
      </p:sp>
      <p:sp>
        <p:nvSpPr>
          <p:cNvPr id="4" name="TextBox 3"/>
          <p:cNvSpPr txBox="1"/>
          <p:nvPr/>
        </p:nvSpPr>
        <p:spPr>
          <a:xfrm>
            <a:off x="492099" y="4005064"/>
            <a:ext cx="7249292" cy="1200329"/>
          </a:xfrm>
          <a:prstGeom prst="rect">
            <a:avLst/>
          </a:prstGeom>
          <a:noFill/>
        </p:spPr>
        <p:txBody>
          <a:bodyPr wrap="none" rtlCol="0">
            <a:spAutoFit/>
          </a:bodyPr>
          <a:lstStyle/>
          <a:p>
            <a:r>
              <a:rPr lang="ru-RU" u="sng" dirty="0"/>
              <a:t>2 урожай: </a:t>
            </a:r>
          </a:p>
          <a:p>
            <a:r>
              <a:rPr lang="ru-RU" dirty="0"/>
              <a:t>600</a:t>
            </a:r>
            <a:r>
              <a:rPr lang="en-US" dirty="0"/>
              <a:t>&gt;</a:t>
            </a:r>
            <a:r>
              <a:rPr lang="ru-RU" dirty="0"/>
              <a:t>550 – наибольшее количество урожая соберут, если  засеют пшено</a:t>
            </a:r>
          </a:p>
          <a:p>
            <a:r>
              <a:rPr lang="ru-RU" dirty="0"/>
              <a:t>600*1400 = 840 000 (г/м</a:t>
            </a:r>
            <a:r>
              <a:rPr lang="ru-RU" baseline="30000" dirty="0"/>
              <a:t>2</a:t>
            </a:r>
            <a:r>
              <a:rPr lang="ru-RU" dirty="0"/>
              <a:t>)</a:t>
            </a:r>
            <a:r>
              <a:rPr lang="en-US" dirty="0"/>
              <a:t> </a:t>
            </a:r>
            <a:endParaRPr lang="ru-RU" dirty="0"/>
          </a:p>
          <a:p>
            <a:r>
              <a:rPr lang="ru-RU" dirty="0"/>
              <a:t>840 000 г/м</a:t>
            </a:r>
            <a:r>
              <a:rPr lang="ru-RU" baseline="30000" dirty="0"/>
              <a:t>2</a:t>
            </a:r>
            <a:r>
              <a:rPr lang="en-US" dirty="0"/>
              <a:t> </a:t>
            </a:r>
            <a:r>
              <a:rPr lang="ru-RU" dirty="0"/>
              <a:t>= 840 кг/м</a:t>
            </a:r>
            <a:r>
              <a:rPr lang="ru-RU" baseline="30000" dirty="0"/>
              <a:t>2</a:t>
            </a:r>
            <a:endParaRPr lang="ru-RU" dirty="0"/>
          </a:p>
        </p:txBody>
      </p:sp>
      <p:sp>
        <p:nvSpPr>
          <p:cNvPr id="5" name="TextBox 4"/>
          <p:cNvSpPr txBox="1"/>
          <p:nvPr/>
        </p:nvSpPr>
        <p:spPr>
          <a:xfrm>
            <a:off x="611560" y="5301208"/>
            <a:ext cx="4098686" cy="923330"/>
          </a:xfrm>
          <a:prstGeom prst="rect">
            <a:avLst/>
          </a:prstGeom>
          <a:noFill/>
        </p:spPr>
        <p:txBody>
          <a:bodyPr wrap="none" rtlCol="0">
            <a:spAutoFit/>
          </a:bodyPr>
          <a:lstStyle/>
          <a:p>
            <a:r>
              <a:rPr lang="ru-RU" dirty="0"/>
              <a:t>Найдем количество урожая за 2 сезона </a:t>
            </a:r>
          </a:p>
          <a:p>
            <a:r>
              <a:rPr lang="ru-RU" dirty="0"/>
              <a:t>1120 + 840 = 1960 (кг/м</a:t>
            </a:r>
            <a:r>
              <a:rPr lang="ru-RU" baseline="30000" dirty="0"/>
              <a:t>2</a:t>
            </a:r>
            <a:r>
              <a:rPr lang="ru-RU" dirty="0"/>
              <a:t>)</a:t>
            </a:r>
          </a:p>
          <a:p>
            <a:r>
              <a:rPr lang="ru-RU" dirty="0"/>
              <a:t> </a:t>
            </a:r>
          </a:p>
        </p:txBody>
      </p:sp>
      <p:sp>
        <p:nvSpPr>
          <p:cNvPr id="6" name="TextBox 5"/>
          <p:cNvSpPr txBox="1"/>
          <p:nvPr/>
        </p:nvSpPr>
        <p:spPr>
          <a:xfrm>
            <a:off x="5724128" y="6039872"/>
            <a:ext cx="1716367" cy="461665"/>
          </a:xfrm>
          <a:prstGeom prst="rect">
            <a:avLst/>
          </a:prstGeom>
          <a:noFill/>
        </p:spPr>
        <p:txBody>
          <a:bodyPr wrap="none" rtlCol="0">
            <a:spAutoFit/>
          </a:bodyPr>
          <a:lstStyle/>
          <a:p>
            <a:r>
              <a:rPr lang="ru-RU" sz="2400" b="1" dirty="0"/>
              <a:t>Ответ: 1960</a:t>
            </a:r>
          </a:p>
        </p:txBody>
      </p:sp>
      <p:sp>
        <p:nvSpPr>
          <p:cNvPr id="7" name="TextBox 6"/>
          <p:cNvSpPr txBox="1"/>
          <p:nvPr/>
        </p:nvSpPr>
        <p:spPr>
          <a:xfrm>
            <a:off x="-14573" y="404664"/>
            <a:ext cx="1252266"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Задание 5</a:t>
            </a:r>
          </a:p>
        </p:txBody>
      </p:sp>
    </p:spTree>
    <p:extLst>
      <p:ext uri="{BB962C8B-B14F-4D97-AF65-F5344CB8AC3E}">
        <p14:creationId xmlns:p14="http://schemas.microsoft.com/office/powerpoint/2010/main" val="51308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2082" t="12099" r="31947" b="20496"/>
          <a:stretch/>
        </p:blipFill>
        <p:spPr>
          <a:xfrm>
            <a:off x="1043608" y="514203"/>
            <a:ext cx="6624736" cy="6375627"/>
          </a:xfrm>
          <a:prstGeom prst="rect">
            <a:avLst/>
          </a:prstGeom>
        </p:spPr>
      </p:pic>
      <p:sp>
        <p:nvSpPr>
          <p:cNvPr id="3" name="TextBox 2"/>
          <p:cNvSpPr txBox="1"/>
          <p:nvPr/>
        </p:nvSpPr>
        <p:spPr>
          <a:xfrm>
            <a:off x="2912504" y="0"/>
            <a:ext cx="2886944" cy="523220"/>
          </a:xfrm>
          <a:prstGeom prst="rect">
            <a:avLst/>
          </a:prstGeom>
          <a:noFill/>
        </p:spPr>
        <p:txBody>
          <a:bodyPr wrap="none" rtlCol="0">
            <a:spAutoFit/>
          </a:bodyPr>
          <a:lstStyle/>
          <a:p>
            <a:r>
              <a:rPr lang="ru-RU" sz="2800" dirty="0">
                <a:solidFill>
                  <a:srgbClr val="C00000"/>
                </a:solidFill>
                <a:latin typeface="Times New Roman" panose="02020603050405020304" pitchFamily="18" charset="0"/>
                <a:cs typeface="Times New Roman" panose="02020603050405020304" pitchFamily="18" charset="0"/>
              </a:rPr>
              <a:t>Задача на тарифы</a:t>
            </a:r>
          </a:p>
        </p:txBody>
      </p:sp>
    </p:spTree>
    <p:extLst>
      <p:ext uri="{BB962C8B-B14F-4D97-AF65-F5344CB8AC3E}">
        <p14:creationId xmlns:p14="http://schemas.microsoft.com/office/powerpoint/2010/main" val="3927019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1173" t="15651" r="31042" b="66435"/>
          <a:stretch/>
        </p:blipFill>
        <p:spPr>
          <a:xfrm>
            <a:off x="684596" y="209778"/>
            <a:ext cx="7830865" cy="2088232"/>
          </a:xfrm>
          <a:prstGeom prst="rect">
            <a:avLst/>
          </a:prstGeom>
        </p:spPr>
      </p:pic>
      <p:pic>
        <p:nvPicPr>
          <p:cNvPr id="3" name="Рисунок 2"/>
          <p:cNvPicPr>
            <a:picLocks noChangeAspect="1"/>
          </p:cNvPicPr>
          <p:nvPr/>
        </p:nvPicPr>
        <p:blipFill rotWithShape="1">
          <a:blip r:embed="rId3"/>
          <a:srcRect l="35508" t="21995" r="36657" b="52121"/>
          <a:stretch/>
        </p:blipFill>
        <p:spPr>
          <a:xfrm>
            <a:off x="567215" y="2204864"/>
            <a:ext cx="7461169" cy="3902765"/>
          </a:xfrm>
          <a:prstGeom prst="rect">
            <a:avLst/>
          </a:prstGeom>
        </p:spPr>
      </p:pic>
      <p:sp>
        <p:nvSpPr>
          <p:cNvPr id="4" name="TextBox 3"/>
          <p:cNvSpPr txBox="1"/>
          <p:nvPr/>
        </p:nvSpPr>
        <p:spPr>
          <a:xfrm>
            <a:off x="5292080" y="6381328"/>
            <a:ext cx="1378006" cy="369332"/>
          </a:xfrm>
          <a:prstGeom prst="rect">
            <a:avLst/>
          </a:prstGeom>
          <a:noFill/>
        </p:spPr>
        <p:txBody>
          <a:bodyPr wrap="none" rtlCol="0">
            <a:spAutoFit/>
          </a:bodyPr>
          <a:lstStyle/>
          <a:p>
            <a:r>
              <a:rPr lang="ru-RU" dirty="0"/>
              <a:t>Ответ: 8751 </a:t>
            </a:r>
          </a:p>
        </p:txBody>
      </p:sp>
      <p:cxnSp>
        <p:nvCxnSpPr>
          <p:cNvPr id="8" name="Прямая соединительная линия 7"/>
          <p:cNvCxnSpPr/>
          <p:nvPr/>
        </p:nvCxnSpPr>
        <p:spPr>
          <a:xfrm flipH="1">
            <a:off x="1475656" y="3861048"/>
            <a:ext cx="5400600" cy="0"/>
          </a:xfrm>
          <a:prstGeom prst="line">
            <a:avLst/>
          </a:prstGeom>
          <a:ln w="762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p:cNvCxnSpPr/>
          <p:nvPr/>
        </p:nvCxnSpPr>
        <p:spPr>
          <a:xfrm>
            <a:off x="4788024" y="3861048"/>
            <a:ext cx="0" cy="18002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H="1">
            <a:off x="1475656" y="4581128"/>
            <a:ext cx="5400600" cy="0"/>
          </a:xfrm>
          <a:prstGeom prst="line">
            <a:avLst/>
          </a:prstGeom>
          <a:ln w="762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 name="Прямая соединительная линия 13"/>
          <p:cNvCxnSpPr/>
          <p:nvPr/>
        </p:nvCxnSpPr>
        <p:spPr>
          <a:xfrm flipH="1">
            <a:off x="1475656" y="3212976"/>
            <a:ext cx="5400600" cy="0"/>
          </a:xfrm>
          <a:prstGeom prst="line">
            <a:avLst/>
          </a:prstGeom>
          <a:ln w="762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6" name="Прямая соединительная линия 15"/>
          <p:cNvCxnSpPr/>
          <p:nvPr/>
        </p:nvCxnSpPr>
        <p:spPr>
          <a:xfrm flipH="1">
            <a:off x="1475656" y="4941168"/>
            <a:ext cx="5400600" cy="0"/>
          </a:xfrm>
          <a:prstGeom prst="line">
            <a:avLst/>
          </a:prstGeom>
          <a:ln w="762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p:cNvCxnSpPr/>
          <p:nvPr/>
        </p:nvCxnSpPr>
        <p:spPr>
          <a:xfrm>
            <a:off x="4427984" y="4581128"/>
            <a:ext cx="0" cy="10801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3563888" y="3212976"/>
            <a:ext cx="0" cy="244827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1907704" y="4950460"/>
            <a:ext cx="0" cy="7107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H="1">
            <a:off x="6883261" y="2708920"/>
            <a:ext cx="1073115" cy="0"/>
          </a:xfrm>
          <a:prstGeom prst="line">
            <a:avLst/>
          </a:prstGeom>
          <a:ln w="76200">
            <a:solidFill>
              <a:srgbClr val="C00000"/>
            </a:solidFill>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57435" y="24312"/>
            <a:ext cx="1252266"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Задание 1</a:t>
            </a:r>
          </a:p>
        </p:txBody>
      </p:sp>
    </p:spTree>
    <p:extLst>
      <p:ext uri="{BB962C8B-B14F-4D97-AF65-F5344CB8AC3E}">
        <p14:creationId xmlns:p14="http://schemas.microsoft.com/office/powerpoint/2010/main" val="182498668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2303</Words>
  <Application>Microsoft Macintosh PowerPoint</Application>
  <PresentationFormat>Экран (4:3)</PresentationFormat>
  <Paragraphs>582</Paragraphs>
  <Slides>35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35</vt:i4>
      </vt:variant>
    </vt:vector>
  </HeadingPairs>
  <TitlesOfParts>
    <vt:vector size="42" baseType="lpstr">
      <vt:lpstr>Arial</vt:lpstr>
      <vt:lpstr>Calibri</vt:lpstr>
      <vt:lpstr>Cambria Math</vt:lpstr>
      <vt:lpstr>Times New Roman</vt:lpstr>
      <vt:lpstr>Times New Roman</vt:lpstr>
      <vt:lpstr>Verdana</vt:lpstr>
      <vt:lpstr>Тема Office</vt:lpstr>
      <vt:lpstr>Решение  практико-ориентированных  задач ОГЭ</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Решение задач ОГЭ</dc:title>
  <dc:creator>Татьяна</dc:creator>
  <cp:lastModifiedBy>Натали Лапыгина</cp:lastModifiedBy>
  <cp:revision>59</cp:revision>
  <dcterms:created xsi:type="dcterms:W3CDTF">2021-04-22T09:27:43Z</dcterms:created>
  <dcterms:modified xsi:type="dcterms:W3CDTF">2021-10-14T18:52:42Z</dcterms:modified>
</cp:coreProperties>
</file>