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7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391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60CF4-4980-44F0-B399-C66C3AC7E5C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2690-F323-4BBE-8D14-7F63CA630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Библиотека позиционирует себя как литературный сервис с огромной коллекцией произведений. На сайте можно не только читать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бесплатно и без регистрации, но также скачать книгу в любом удобном формате на любое устройство. А перед скачиванием пользователь может ознакомиться с кратким содержанием или прочитать отрывок книги.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Библиотеку сильно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прохудили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чистки по запросу правообладателей, однако много интересного в ней все-таки осталось. В основном это произведения авторов, которые не против делиться своим наследием, а также классическая литература.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D2690-F323-4BBE-8D14-7F63CA630EC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8AC703-FC63-4652-BE39-ADE6096C324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83B343-F2C4-40AA-8486-EC3F1B872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C703-FC63-4652-BE39-ADE6096C324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B343-F2C4-40AA-8486-EC3F1B872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C703-FC63-4652-BE39-ADE6096C324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B343-F2C4-40AA-8486-EC3F1B872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8AC703-FC63-4652-BE39-ADE6096C324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83B343-F2C4-40AA-8486-EC3F1B872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8AC703-FC63-4652-BE39-ADE6096C324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83B343-F2C4-40AA-8486-EC3F1B872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C703-FC63-4652-BE39-ADE6096C324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B343-F2C4-40AA-8486-EC3F1B872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C703-FC63-4652-BE39-ADE6096C324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B343-F2C4-40AA-8486-EC3F1B872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8AC703-FC63-4652-BE39-ADE6096C324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83B343-F2C4-40AA-8486-EC3F1B872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C703-FC63-4652-BE39-ADE6096C324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B343-F2C4-40AA-8486-EC3F1B872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8AC703-FC63-4652-BE39-ADE6096C324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83B343-F2C4-40AA-8486-EC3F1B872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8AC703-FC63-4652-BE39-ADE6096C324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83B343-F2C4-40AA-8486-EC3F1B872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8AC703-FC63-4652-BE39-ADE6096C3244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83B343-F2C4-40AA-8486-EC3F1B872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rtefact.lib.ru/library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mir.info/" TargetMode="External"/><Relationship Id="rId2" Type="http://schemas.openxmlformats.org/officeDocument/2006/relationships/hyperlink" Target="http://www.litmir.m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da.litres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land.com/ru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ookland.com/rus/publishers/bookland-classi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club.r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f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utenberg.org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hankyou.ru/lib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lib.libfl.ru/rubr.php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detisite.ru/gorodok/book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ea-ras.ru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agazines.russ.ru/about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li.ru/elib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amolit.com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ilou.org/links/libs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ldebaran.ru/" TargetMode="External"/><Relationship Id="rId4" Type="http://schemas.openxmlformats.org/officeDocument/2006/relationships/hyperlink" Target="http://lib.aldebaran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ingtolstoy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edordostoevsky.ru/works/lifetime/poor_people/1846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arranova.lib.ru/about.ht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rlib.ru/Lib/pages/collections.asp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ibereya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786454"/>
            <a:ext cx="4414846" cy="63816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1100" dirty="0"/>
              <a:t>ГБОУ Лицей № 244 Кировского района </a:t>
            </a:r>
          </a:p>
          <a:p>
            <a:pPr algn="r">
              <a:defRPr/>
            </a:pPr>
            <a:r>
              <a:rPr lang="ru-RU" sz="1100" dirty="0"/>
              <a:t>Зав.библиотекой Якимова Е.Г.</a:t>
            </a:r>
          </a:p>
          <a:p>
            <a:pPr algn="r">
              <a:defRPr/>
            </a:pPr>
            <a:r>
              <a:rPr lang="ru-RU" sz="1100" dirty="0"/>
              <a:t>г.Санкт-Петербург</a:t>
            </a:r>
          </a:p>
          <a:p>
            <a:pPr algn="r">
              <a:defRPr/>
            </a:pPr>
            <a:r>
              <a:rPr lang="ru-RU" sz="1100" dirty="0"/>
              <a:t>2017г</a:t>
            </a:r>
          </a:p>
        </p:txBody>
      </p:sp>
      <p:sp>
        <p:nvSpPr>
          <p:cNvPr id="4" name="7-конечная звезда 3"/>
          <p:cNvSpPr/>
          <p:nvPr/>
        </p:nvSpPr>
        <p:spPr>
          <a:xfrm>
            <a:off x="2000232" y="142852"/>
            <a:ext cx="6357982" cy="5500726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Электронные библиотеки, где можно брать книги бесплатно и легально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71604" y="214290"/>
            <a:ext cx="54292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8. Артефакт</a:t>
            </a:r>
          </a:p>
          <a:p>
            <a:pPr algn="ctr"/>
            <a:endParaRPr lang="ru-RU" dirty="0"/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3929058" y="1357298"/>
            <a:ext cx="4500594" cy="342902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библиотеке </a:t>
            </a:r>
            <a:r>
              <a:rPr lang="ru-RU" u="sng" dirty="0" smtClean="0">
                <a:solidFill>
                  <a:srgbClr val="002060"/>
                </a:solidFill>
                <a:hlinkClick r:id="rId2"/>
              </a:rPr>
              <a:t>«Артефакт»</a:t>
            </a:r>
            <a:r>
              <a:rPr lang="ru-RU" dirty="0" smtClean="0">
                <a:solidFill>
                  <a:srgbClr val="002060"/>
                </a:solidFill>
              </a:rPr>
              <a:t> более 8 тысяч текстов. Её  преимущество в том, что книги здесь не только на русском, но и на 32 других языках мира. Все файлы доступны для скачивания только в формате </a:t>
            </a:r>
            <a:r>
              <a:rPr lang="ru-RU" dirty="0" err="1" smtClean="0">
                <a:solidFill>
                  <a:srgbClr val="002060"/>
                </a:solidFill>
              </a:rPr>
              <a:t>doc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https://r2.readrate.com/img/pictures/basic/556/556527/5565272/w800h317-0980a83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27860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7224" y="214290"/>
            <a:ext cx="692948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9. Электронная библиотека </a:t>
            </a:r>
            <a:r>
              <a:rPr lang="ru-RU" sz="2000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Литмир</a:t>
            </a:r>
            <a:r>
              <a:rPr lang="ru-RU" sz="2000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71435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u="sng" dirty="0" smtClean="0">
                <a:hlinkClick r:id="rId2"/>
              </a:rPr>
              <a:t>http://www.litmir.me/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428736"/>
            <a:ext cx="4929222" cy="485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Электронная библиотека </a:t>
            </a:r>
            <a:r>
              <a:rPr lang="ru-RU" sz="1600" dirty="0" smtClean="0">
                <a:solidFill>
                  <a:srgbClr val="CC6633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«</a:t>
            </a:r>
            <a:r>
              <a:rPr lang="ru-RU" sz="1600" dirty="0" err="1" smtClean="0">
                <a:solidFill>
                  <a:srgbClr val="CC6633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Литмир</a:t>
            </a:r>
            <a:r>
              <a:rPr lang="ru-RU" sz="1600" dirty="0" smtClean="0">
                <a:solidFill>
                  <a:srgbClr val="CC6633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»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содержит более 200 000 книг. Их удобно читать </a:t>
            </a:r>
            <a:r>
              <a:rPr lang="ru-RU" sz="1600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онлайн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а вот при скачивании сайт просит установить специальную программу, которая отпугивает многих новых пользователей. В разделе «Форум» на сайте идёт довольно оживлённое общение пользователей друг с другом. В конце 2015 - го года сайт пережил несколько судебных процессов с издательством ЭКСМО и министром культуры РФ Владимиром </a:t>
            </a:r>
            <a:r>
              <a:rPr lang="ru-RU" sz="1600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Мединским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которые настаивали на закрытии сайта, указывая на находящийся на нем нелегальный </a:t>
            </a:r>
            <a:r>
              <a:rPr lang="ru-RU" sz="1600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контент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В 2016-м году сайт сменил владельца и встал на путь исправления. Книг стало заметно меньше, ведутся активные работы по исключению нелегального </a:t>
            </a:r>
            <a:r>
              <a:rPr lang="ru-RU" sz="1600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контента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9" name="Рисунок 8" descr="https://r5.readrate.com/img/pictures/basic/556/556527/5565273/w800h317-b713e38b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500174"/>
            <a:ext cx="35004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7224" y="214290"/>
            <a:ext cx="60722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u="sng" dirty="0" smtClean="0">
                <a:hlinkClick r:id="rId2"/>
              </a:rPr>
              <a:t>http://pda.litres.ru/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285729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10. </a:t>
            </a:r>
            <a:r>
              <a:rPr lang="ru-RU" dirty="0" err="1" smtClean="0"/>
              <a:t>Litres.ru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r2.readrate.com/img/pictures/basic/556/556527/5565274/w800h317-8c9dc90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14422"/>
            <a:ext cx="17716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714348" y="1500174"/>
            <a:ext cx="4143404" cy="43577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000240"/>
            <a:ext cx="31432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2E2E2E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Это магазин электронных книг, однако в нем есть бесплатный раздел, в котором представлено более 26 000 произведений классиков и современников. Горячих новинок и зарубежных бестселлеров в разделе нет, зато есть много книг из разряда </a:t>
            </a:r>
            <a:r>
              <a:rPr lang="ru-RU" sz="1600" dirty="0" err="1" smtClean="0">
                <a:solidFill>
                  <a:srgbClr val="2E2E2E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must</a:t>
            </a:r>
            <a:r>
              <a:rPr lang="ru-RU" sz="1600" dirty="0" smtClean="0">
                <a:solidFill>
                  <a:srgbClr val="2E2E2E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rgbClr val="2E2E2E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read</a:t>
            </a:r>
            <a:r>
              <a:rPr lang="ru-RU" sz="1600" dirty="0" smtClean="0">
                <a:solidFill>
                  <a:srgbClr val="2E2E2E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 Книги можно скачать, однако для этого необходимо </a:t>
            </a:r>
            <a:r>
              <a:rPr lang="ru-RU" sz="1600" dirty="0" err="1" smtClean="0">
                <a:solidFill>
                  <a:srgbClr val="2E2E2E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авторизироваться</a:t>
            </a:r>
            <a:r>
              <a:rPr lang="ru-RU" sz="1600" dirty="0" smtClean="0">
                <a:solidFill>
                  <a:srgbClr val="2E2E2E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на сайте.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1" name="Picture 2" descr="Картинки по запросу книги фотограф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35756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7224" y="214290"/>
            <a:ext cx="60722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11. </a:t>
            </a:r>
            <a:r>
              <a:rPr lang="ru-RU" sz="2000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Bookland.com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https://r5.readrate.com/img/pictures/basic/556/556527/5565275/w800h317-95d0407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3578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5214950"/>
            <a:ext cx="742955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Магазин электронных книг </a:t>
            </a:r>
            <a:r>
              <a:rPr lang="ru-RU" dirty="0" err="1" smtClean="0">
                <a:solidFill>
                  <a:srgbClr val="CC6633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Bookland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также предлагает </a:t>
            </a:r>
            <a:r>
              <a:rPr lang="ru-RU" dirty="0" smtClean="0">
                <a:solidFill>
                  <a:srgbClr val="CC6633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коллекцию бесплатных произведений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в удобных форматах на 18 языках.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7224" y="214290"/>
            <a:ext cx="60722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12. </a:t>
            </a:r>
            <a:r>
              <a:rPr lang="ru-RU" sz="2400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Библиоклуб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sz="2400" dirty="0"/>
          </a:p>
        </p:txBody>
      </p:sp>
      <p:pic>
        <p:nvPicPr>
          <p:cNvPr id="4" name="Рисунок 3" descr="https://r2.readrate.com/img/pictures/basic/556/556527/5565278/w800h317-d211868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3505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 flipH="1" flipV="1">
            <a:off x="928662" y="2857496"/>
            <a:ext cx="6929486" cy="371477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3357562"/>
            <a:ext cx="5929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Электронная библиотека и интернет-магазин </a:t>
            </a:r>
            <a:r>
              <a:rPr lang="ru-RU" dirty="0" smtClean="0">
                <a:solidFill>
                  <a:srgbClr val="CC6633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«</a:t>
            </a:r>
            <a:r>
              <a:rPr lang="ru-RU" dirty="0" err="1" smtClean="0">
                <a:solidFill>
                  <a:srgbClr val="CC6633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Библиоклуб</a:t>
            </a:r>
            <a:r>
              <a:rPr lang="ru-RU" dirty="0" smtClean="0">
                <a:solidFill>
                  <a:srgbClr val="CC6633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»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предлагает интересные условия: приобретя 10 книг, можно стать обладателем статуса «Книгочея» и получить в бесплатное пользование половину </a:t>
            </a:r>
            <a:r>
              <a:rPr lang="ru-RU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контента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магазина. На платформе предусмотрен еще статус «Гения» - это когда у вас есть бесплатный доступ ко всем книгам на сайте. Хороший вариант, особенно если вас интересует литература о бизнесе и саморазвитии, образовательные коллекции.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7224" y="214290"/>
            <a:ext cx="60722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13. </a:t>
            </a:r>
            <a:r>
              <a:rPr lang="ru-RU" dirty="0" smtClean="0">
                <a:solidFill>
                  <a:srgbClr val="333333"/>
                </a:solidFill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Русская фантастика</a:t>
            </a:r>
            <a:r>
              <a:rPr lang="ru-RU" dirty="0" smtClean="0">
                <a:solidFill>
                  <a:srgbClr val="333333"/>
                </a:solidFill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642910" y="1571612"/>
            <a:ext cx="4857784" cy="44291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https://r5.readrate.com/img/pictures/basic/556/556528/5565281/w800h317-139869f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3116"/>
            <a:ext cx="37147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перфолента 5"/>
          <p:cNvSpPr/>
          <p:nvPr/>
        </p:nvSpPr>
        <p:spPr>
          <a:xfrm>
            <a:off x="5715008" y="1785926"/>
            <a:ext cx="2986102" cy="292895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2357431"/>
            <a:ext cx="2357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Книжная полка сайта </a:t>
            </a:r>
            <a:r>
              <a:rPr lang="ru-RU" u="sng" dirty="0" smtClean="0">
                <a:hlinkClick r:id="rId3"/>
              </a:rPr>
              <a:t>«Русская фантастика»</a:t>
            </a:r>
            <a:r>
              <a:rPr lang="ru-RU" dirty="0" smtClean="0"/>
              <a:t> содержит более 10 000 текстов 180 авторов.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агетная рамка 5"/>
          <p:cNvSpPr/>
          <p:nvPr/>
        </p:nvSpPr>
        <p:spPr>
          <a:xfrm>
            <a:off x="142844" y="1571612"/>
            <a:ext cx="3571900" cy="278608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857224" y="214290"/>
            <a:ext cx="60722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85984" y="428605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14. Проект </a:t>
            </a:r>
            <a:r>
              <a:rPr lang="ru-RU" dirty="0" err="1" smtClean="0"/>
              <a:t>Гутенберг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714357"/>
            <a:ext cx="335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hlinkClick r:id="rId2"/>
              </a:rPr>
              <a:t>https://www.gutenberg.org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https://r5.readrate.com/img/pictures/basic/556/556527/5565279/w800h317-ff206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00496" y="1285860"/>
            <a:ext cx="44291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Электронная библиотека </a:t>
            </a:r>
            <a:r>
              <a:rPr lang="ru-RU" u="sng" dirty="0" smtClean="0">
                <a:hlinkClick r:id="rId2"/>
              </a:rPr>
              <a:t>«Проект </a:t>
            </a:r>
            <a:r>
              <a:rPr lang="ru-RU" u="sng" dirty="0" err="1" smtClean="0">
                <a:hlinkClick r:id="rId2"/>
              </a:rPr>
              <a:t>Гутенберг</a:t>
            </a:r>
            <a:r>
              <a:rPr lang="ru-RU" u="sng" dirty="0" smtClean="0">
                <a:hlinkClick r:id="rId2"/>
              </a:rPr>
              <a:t>»</a:t>
            </a:r>
            <a:r>
              <a:rPr lang="ru-RU" dirty="0" smtClean="0"/>
              <a:t> порадует любителей читать на иностранных языков. На сайте собрано более 46 000 книг на английском и других иностранных языках. Превалируют, конечно, англоязычные версии, то также есть книги на французском, итальянском, португальском и немецком. В библиотеке большой выбор категорий — от беллетристики до образовательной литературы. Книги доступны для скачивания в разных форматах. Кроме того их можно быстро загрузить в облако через сервисы </a:t>
            </a:r>
            <a:r>
              <a:rPr lang="ru-RU" dirty="0" err="1" smtClean="0"/>
              <a:t>Dropbox</a:t>
            </a:r>
            <a:r>
              <a:rPr lang="ru-RU" dirty="0" smtClean="0"/>
              <a:t>,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Drive</a:t>
            </a:r>
            <a:r>
              <a:rPr lang="ru-RU" dirty="0" smtClean="0"/>
              <a:t> и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OneDrive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7224" y="214290"/>
            <a:ext cx="60722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00364" y="357166"/>
            <a:ext cx="20717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15. </a:t>
            </a:r>
            <a:r>
              <a:rPr lang="ru-RU" sz="2000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ThankYou.ru</a:t>
            </a:r>
            <a:endParaRPr lang="ru-RU" sz="2000" dirty="0" smtClean="0"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https://r2.readrate.com/img/pictures/basic/556/556528/5565280/w800h317-027fbbb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2409825" cy="145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1357290" y="3071810"/>
            <a:ext cx="6715172" cy="29289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28794" y="3643314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 smtClean="0">
                <a:hlinkClick r:id="rId3"/>
              </a:rPr>
              <a:t>ThankYou.ru</a:t>
            </a:r>
            <a:r>
              <a:rPr lang="ru-RU" dirty="0" smtClean="0"/>
              <a:t> – портал музыки и литературы, предоставляемой бесплатно. Неплохой выбор книг в электронном формате fb2, а также возможность для начинающих авторов опубликовать свою книгу бесплатно. 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5720" y="214290"/>
            <a:ext cx="764386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57224" y="428604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16. Библиотека иностранной литературы им. </a:t>
            </a:r>
            <a:r>
              <a:rPr lang="ru-RU" dirty="0" err="1" smtClean="0"/>
              <a:t>Рудомино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r2.readrate.com/img/pictures/basic/556/556527/5565276/w800h317-0d2c657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7" y="1714488"/>
            <a:ext cx="5429288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ертикальный свиток 8"/>
          <p:cNvSpPr/>
          <p:nvPr/>
        </p:nvSpPr>
        <p:spPr>
          <a:xfrm>
            <a:off x="285720" y="1857364"/>
            <a:ext cx="2428892" cy="378621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1" y="2143116"/>
            <a:ext cx="17145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Библиотека иностранной литературы </a:t>
            </a:r>
            <a:r>
              <a:rPr lang="ru-RU" dirty="0" err="1" smtClean="0"/>
              <a:t>им.Рудомино</a:t>
            </a:r>
            <a:r>
              <a:rPr lang="ru-RU" dirty="0" smtClean="0"/>
              <a:t> </a:t>
            </a:r>
          </a:p>
          <a:p>
            <a:r>
              <a:rPr lang="ru-RU" u="sng" dirty="0" smtClean="0">
                <a:hlinkClick r:id="rId3"/>
              </a:rPr>
              <a:t>оцифровала</a:t>
            </a:r>
            <a:r>
              <a:rPr lang="ru-RU" dirty="0" smtClean="0"/>
              <a:t> </a:t>
            </a:r>
          </a:p>
          <a:p>
            <a:r>
              <a:rPr lang="ru-RU" dirty="0" smtClean="0"/>
              <a:t>часть своих фондов. </a:t>
            </a:r>
          </a:p>
          <a:p>
            <a:r>
              <a:rPr lang="ru-RU" dirty="0" smtClean="0"/>
              <a:t>В основном это редкие книги.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7224" y="214290"/>
            <a:ext cx="607223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3108" y="35716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17. </a:t>
            </a:r>
            <a:r>
              <a:rPr lang="ru-RU" dirty="0" smtClean="0">
                <a:solidFill>
                  <a:srgbClr val="333333"/>
                </a:solidFill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Книжный шкаф</a:t>
            </a:r>
            <a:r>
              <a:rPr lang="ru-RU" dirty="0" smtClean="0">
                <a:solidFill>
                  <a:srgbClr val="333333"/>
                </a:solidFill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lang="ru-RU" sz="4000" dirty="0" smtClean="0"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429124" y="1428736"/>
            <a:ext cx="3643338" cy="42862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Уютная детская библиотека </a:t>
            </a:r>
            <a:r>
              <a:rPr lang="ru-RU" dirty="0" smtClean="0">
                <a:solidFill>
                  <a:srgbClr val="CC6633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«Книжный шкаф»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оцифровала множество хороших детских книг, однако в 2009-м подверглась хакерской атаке и потеряла почти все свои активы. Но кое-что сохранилось. Почитать детские произведения можно, кликнув на иконку книги в нарисованном шкафу. 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0" name="Рисунок 9" descr="https://r5.readrate.com/img/pictures/basic/556/556527/5565277/w800h317-29d8e2c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7147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ниги фот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857500" cy="28575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500562" y="571480"/>
            <a:ext cx="3929090" cy="3571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Книги, конечно, бесценны, но некоторые можно брать бесплатно. И совершенно легально. </a:t>
            </a:r>
            <a:r>
              <a:rPr lang="ru-RU" dirty="0" err="1" smtClean="0">
                <a:solidFill>
                  <a:srgbClr val="002060"/>
                </a:solidFill>
              </a:rPr>
              <a:t>ReadRate</a:t>
            </a:r>
            <a:r>
              <a:rPr lang="ru-RU" dirty="0" smtClean="0">
                <a:solidFill>
                  <a:srgbClr val="002060"/>
                </a:solidFill>
              </a:rPr>
              <a:t> собрал для вас список библиотек, где книги распространяются свободно.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3714752"/>
            <a:ext cx="2786082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Сохраните себе этот полезный список, и вы всегда будете знать, где законно брать книги для чтения.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43576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7224" y="214290"/>
            <a:ext cx="700092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18. Институт этнологии и антропологии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https://r2.readrate.com/img/pictures/basic/556/556528/5565282/w800h317-58b1bc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4929221" cy="257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1214414" y="3929066"/>
            <a:ext cx="6715172" cy="21431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Институт этнологии и антропологии на своей </a:t>
            </a:r>
            <a:r>
              <a:rPr lang="ru-RU" dirty="0" smtClean="0">
                <a:solidFill>
                  <a:srgbClr val="CC6633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книжной полке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делится профильными книгами в формате PDF. Выборку профессионалы оценивают как отличную. 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7224" y="214290"/>
            <a:ext cx="60722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19. Журнальный зал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https://r5.readrate.com/img/pictures/basic/556/556606/5566065/w800h317-08ed19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736"/>
            <a:ext cx="45005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ертикальный свиток 4"/>
          <p:cNvSpPr/>
          <p:nvPr/>
        </p:nvSpPr>
        <p:spPr>
          <a:xfrm>
            <a:off x="214282" y="1285860"/>
            <a:ext cx="3643338" cy="507209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rgbClr val="CC6633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"Журнальный зал"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- электронная библиотека современных литературных журналов России. Здесь можно найти свежие номера самых известных отечественных "толстых журналов". База пополняется достаточно быстро, а читать - интересно, ведь многие большие произведения сначала публикуются здесь, а потом перекочевывают в отдельные книги. 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44" y="214290"/>
            <a:ext cx="828680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20. Электронная библиотека института мировой литературы РАН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https://r5.readrate.com/img/pictures/basic/645/645374/6453743/w800h317-9fbe5cc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786082" cy="205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перфолента 4"/>
          <p:cNvSpPr/>
          <p:nvPr/>
        </p:nvSpPr>
        <p:spPr>
          <a:xfrm>
            <a:off x="1785918" y="2357430"/>
            <a:ext cx="6858048" cy="371477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конце 2015 года на сайта Института мировой литературы РАН появился раздел </a:t>
            </a:r>
            <a:r>
              <a:rPr lang="ru-RU" u="sng" dirty="0" smtClean="0">
                <a:solidFill>
                  <a:srgbClr val="002060"/>
                </a:solidFill>
                <a:hlinkClick r:id="rId3"/>
              </a:rPr>
              <a:t>"Электронная библиотека"</a:t>
            </a:r>
            <a:r>
              <a:rPr lang="ru-RU" dirty="0" smtClean="0">
                <a:solidFill>
                  <a:srgbClr val="002060"/>
                </a:solidFill>
              </a:rPr>
              <a:t>. Сейчас в ней около 400 отсканированных научных изданий, для удобства пользователей разделенных по направлениям. Это "Теория </a:t>
            </a:r>
            <a:r>
              <a:rPr lang="ru-RU" dirty="0" err="1" smtClean="0">
                <a:solidFill>
                  <a:srgbClr val="002060"/>
                </a:solidFill>
              </a:rPr>
              <a:t>литертуры</a:t>
            </a:r>
            <a:r>
              <a:rPr lang="ru-RU" dirty="0" smtClean="0">
                <a:solidFill>
                  <a:srgbClr val="002060"/>
                </a:solidFill>
              </a:rPr>
              <a:t>", "Русская литература", "Литература народов России и стран СНГ", "Зарубежная литература", "Фольклористика" и другие. Библиотека пополняется, на сайте можно не регистрироваться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57224" y="214290"/>
            <a:ext cx="60722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21. </a:t>
            </a:r>
            <a:r>
              <a:rPr lang="ru-RU" u="sng" dirty="0" smtClean="0">
                <a:solidFill>
                  <a:srgbClr val="002060"/>
                </a:solidFill>
                <a:hlinkClick r:id="rId2"/>
              </a:rPr>
              <a:t>http://samolit.com/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5 легальных онлайн-библиотек, на которых можно читать и скачивать книги бесплатно Чтение, библиотека, Полезное, Книги, Длиннопост, не мо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14423"/>
            <a:ext cx="56436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214282" y="3786190"/>
            <a:ext cx="7858180" cy="33575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2E2E2E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Сервис позволяет не только скачивать книги бесплатно и без регистрации, но и загружать авторский материал и зарабатывать на нем. Неплохая возможность для молодых писателей. Однако вернемся к чтению. Несмотря на то, что большинство книг доступны и в fb2, и в </a:t>
            </a:r>
            <a:r>
              <a:rPr lang="ru-RU" dirty="0" err="1" smtClean="0">
                <a:solidFill>
                  <a:srgbClr val="2E2E2E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epub</a:t>
            </a:r>
            <a:r>
              <a:rPr lang="ru-RU" dirty="0" smtClean="0">
                <a:solidFill>
                  <a:srgbClr val="2E2E2E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и в </a:t>
            </a:r>
            <a:r>
              <a:rPr lang="ru-RU" dirty="0" err="1" smtClean="0">
                <a:solidFill>
                  <a:srgbClr val="2E2E2E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txt</a:t>
            </a:r>
            <a:r>
              <a:rPr lang="ru-RU" dirty="0" smtClean="0">
                <a:solidFill>
                  <a:srgbClr val="2E2E2E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для пользователей с особо изощренными требованиями к формату у </a:t>
            </a:r>
            <a:r>
              <a:rPr lang="ru-RU" dirty="0" err="1" smtClean="0">
                <a:solidFill>
                  <a:srgbClr val="2E2E2E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Samolit</a:t>
            </a:r>
            <a:r>
              <a:rPr lang="ru-RU" dirty="0" smtClean="0">
                <a:solidFill>
                  <a:srgbClr val="2E2E2E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есть даже собственный конвертер. А еще здесь можно создавать виртуальные библиотеки.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428596" y="1714488"/>
            <a:ext cx="7858180" cy="321471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71736" y="2428868"/>
            <a:ext cx="3571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Список бесплатных электронных библиотек с указанием направленности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54545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(опубликован в июле 2007г.)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www.arilou.org</a:t>
            </a:r>
            <a:r>
              <a:rPr lang="ru-RU" sz="2000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/</a:t>
            </a:r>
            <a:r>
              <a:rPr lang="ru-RU" sz="2000" u="sng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links</a:t>
            </a:r>
            <a:r>
              <a:rPr lang="ru-RU" sz="2000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/</a:t>
            </a:r>
            <a:r>
              <a:rPr lang="ru-RU" sz="2000" u="sng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libs.html</a:t>
            </a:r>
            <a:endParaRPr lang="ru-RU" sz="2000" u="sng" dirty="0" smtClean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28596" y="214290"/>
            <a:ext cx="742955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ctr">
              <a:buAutoNum type="arabicPeriod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Библиотека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Максима Мошкова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7" name="Содержимое 6" descr="https://r2.readrate.com/img/pictures/basic/556/556526/5565264/w800h317-936a774b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488"/>
            <a:ext cx="361473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Шестиугольник 7"/>
          <p:cNvSpPr/>
          <p:nvPr/>
        </p:nvSpPr>
        <p:spPr>
          <a:xfrm>
            <a:off x="4143372" y="1643050"/>
            <a:ext cx="4429156" cy="407196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Библиотека Мошкова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— одна из первых и самых популярных русскоязычных электронных библиотек, она открылась в 1994 году. Авторы и читатели ежедневно пополняют библиотеку на добровольной основе. Сервис не берёт денег, читать бесплатно можно абсолютно всё. Единственный минус – скачать книгу нельзя.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00100" y="142852"/>
            <a:ext cx="6357982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2. </a:t>
            </a:r>
            <a:r>
              <a:rPr lang="ru-RU" sz="3600" dirty="0" err="1" smtClean="0">
                <a:solidFill>
                  <a:srgbClr val="002060"/>
                </a:solidFill>
              </a:rPr>
              <a:t>Альдебаран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s://r2.readrate.com/img/pictures/basic/556/556526/5565266/w800h317-ee1dacf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857628"/>
            <a:ext cx="52149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357422" y="1857364"/>
            <a:ext cx="5429288" cy="19699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Библиотека 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Альдебаран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»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предлагает скачать книгу бесплатно в любом из удобных электронных форматов (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epub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fb2,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rtf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mobi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pdf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), а перед этим шагом ознакомиться с её отрывком. Сервис на уровне! </a:t>
            </a:r>
            <a:r>
              <a:rPr lang="ru-RU" sz="2000" dirty="0" smtClean="0">
                <a:solidFill>
                  <a:srgbClr val="5190B8"/>
                </a:solidFill>
                <a:latin typeface="Tahoma" pitchFamily="34" charset="0"/>
                <a:ea typeface="Times New Roman" pitchFamily="18" charset="0"/>
                <a:cs typeface="Tahoma" pitchFamily="34" charset="0"/>
                <a:hlinkClick r:id="rId5"/>
              </a:rPr>
              <a:t> http://aldebaran.ru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571604" y="142852"/>
            <a:ext cx="492922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Весь Толстой в один клик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https://r5.readrate.com/img/pictures/basic/556/556526/5565269/w800h317-16da567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37862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2071670" y="1000108"/>
            <a:ext cx="6072230" cy="29289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Волонтёры из 49 стран мира создали </a:t>
            </a:r>
            <a:r>
              <a:rPr lang="ru-RU" sz="2000" u="sng" dirty="0" smtClean="0">
                <a:solidFill>
                  <a:srgbClr val="002060"/>
                </a:solidFill>
                <a:hlinkClick r:id="rId3"/>
              </a:rPr>
              <a:t>электронную версию 90-томного собрания сочинений Толстого</a:t>
            </a:r>
            <a:r>
              <a:rPr lang="ru-RU" sz="2000" dirty="0" smtClean="0">
                <a:solidFill>
                  <a:srgbClr val="002060"/>
                </a:solidFill>
              </a:rPr>
              <a:t>. Все книги можно скачать в любом удобном формате бесплатно. Более 700 произведений от классика!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28662" y="142852"/>
            <a:ext cx="6858048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Фёдор Михайлович Достоевский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Капля 5"/>
          <p:cNvSpPr/>
          <p:nvPr/>
        </p:nvSpPr>
        <p:spPr>
          <a:xfrm>
            <a:off x="142844" y="1357298"/>
            <a:ext cx="4214842" cy="521497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Большой любитель творчества Достоевского, энтузиаст Сергей Рублёв решил на </a:t>
            </a:r>
            <a:r>
              <a:rPr lang="ru-RU" dirty="0" smtClean="0">
                <a:solidFill>
                  <a:srgbClr val="CC6633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одном сайте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собрать всю информацию о писателе. Это не просто книги писателя (кстати, оцифрованы прижизненные издания), но и последние новости об экранизациях и телепостановках, исследования, а также список музеев и </a:t>
            </a:r>
            <a:r>
              <a:rPr lang="ru-RU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фотоархив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 descr="https://r2.readrate.com/img/pictures/basic/556/556527/5565270/w800h317-c602d0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643050"/>
            <a:ext cx="507209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85852" y="142852"/>
            <a:ext cx="60722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Библиотека </a:t>
            </a:r>
            <a:r>
              <a:rPr lang="ru-RU" sz="2000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TarraNova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" name="Блок-схема: память с посл. доступом 4"/>
          <p:cNvSpPr/>
          <p:nvPr/>
        </p:nvSpPr>
        <p:spPr>
          <a:xfrm>
            <a:off x="142844" y="1071546"/>
            <a:ext cx="4786346" cy="471490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err="1" smtClean="0">
                <a:solidFill>
                  <a:srgbClr val="CC6633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TarraNova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просит называть себя не электронной библиотекой, а архивом. Руководство сайта говорит, что главное отличие – в том, что все тексты размещены официально, с согласия авторов. Однако </a:t>
            </a:r>
            <a:r>
              <a:rPr lang="ru-RU" sz="1600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ReadRate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видит главную изюминку в другом: </a:t>
            </a:r>
            <a:r>
              <a:rPr lang="ru-RU" sz="1600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TarraNova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размещает не только авторские тексты, но и переводы (с фамилиями переводчиков). Известных книг тут мало, однако интересного и стоящего можно найти много.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9" name="Рисунок 8" descr="https://r5.readrate.com/img/pictures/basic/556/556526/5565267/w800h317-e72881c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142984"/>
            <a:ext cx="45720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00034" y="142852"/>
            <a:ext cx="764386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6. Президентская библиотека им. Ельцина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214422"/>
            <a:ext cx="4000528" cy="457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CC6633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Президентская библиотека им. Ельцина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оцифровывает редкие книги из российских публичных библиотек и собирает их по тематическим коллекциям. Интересного очень много. Например, к Году литературы сервис подготовил подборку «Факт и образ российской истории в произведениях русских писателей», где «Ода» Державина – оцифровка журнала «Новости» за июнь 1799 года.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 descr="https://r2.readrate.com/img/pictures/basic/556/556526/5565268/w800h317-7f7e04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14422"/>
            <a:ext cx="435771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290" y="214290"/>
            <a:ext cx="557216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7. </a:t>
            </a:r>
            <a:r>
              <a:rPr lang="ru-RU" sz="2400" dirty="0" err="1" smtClean="0">
                <a:solidFill>
                  <a:srgbClr val="002060"/>
                </a:solidFill>
              </a:rPr>
              <a:t>Libereya.com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Блок-схема: дисплей 2"/>
          <p:cNvSpPr/>
          <p:nvPr/>
        </p:nvSpPr>
        <p:spPr>
          <a:xfrm>
            <a:off x="4786314" y="1357298"/>
            <a:ext cx="3500462" cy="4071966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Пользоваться бесплатной </a:t>
            </a:r>
            <a:r>
              <a:rPr lang="ru-RU" dirty="0" err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онлайн-библиотекой</a:t>
            </a:r>
            <a:endParaRPr lang="ru-RU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6666CC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«</a:t>
            </a:r>
            <a:r>
              <a:rPr lang="ru-RU" dirty="0" err="1" smtClean="0">
                <a:solidFill>
                  <a:srgbClr val="6666CC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Либерейя</a:t>
            </a:r>
            <a:r>
              <a:rPr lang="ru-RU" dirty="0" smtClean="0">
                <a:solidFill>
                  <a:srgbClr val="6666CC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»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можно только после регистрации. У пользователей много обязанностей (публикации книг, общение), зато, говорят, подборка книг хорошая. 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https://r5.readrate.com/img/pictures/basic/556/556527/5565271/w800h317-cc9dbf8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36433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315</TotalTime>
  <Words>444</Words>
  <Application>Microsoft Office PowerPoint</Application>
  <PresentationFormat>Экран (4:3)</PresentationFormat>
  <Paragraphs>64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244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электронных библиотек, где можно брать книги бесплатно и легально </dc:title>
  <dc:creator>1</dc:creator>
  <cp:lastModifiedBy>1</cp:lastModifiedBy>
  <cp:revision>25</cp:revision>
  <dcterms:created xsi:type="dcterms:W3CDTF">2017-12-13T08:30:15Z</dcterms:created>
  <dcterms:modified xsi:type="dcterms:W3CDTF">2018-01-25T08:26:06Z</dcterms:modified>
</cp:coreProperties>
</file>