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1" r:id="rId1"/>
  </p:sldMasterIdLst>
  <p:sldIdLst>
    <p:sldId id="273" r:id="rId2"/>
    <p:sldId id="257" r:id="rId3"/>
    <p:sldId id="258" r:id="rId4"/>
    <p:sldId id="259" r:id="rId5"/>
    <p:sldId id="275" r:id="rId6"/>
    <p:sldId id="274" r:id="rId7"/>
    <p:sldId id="260" r:id="rId8"/>
    <p:sldId id="285" r:id="rId9"/>
    <p:sldId id="287" r:id="rId10"/>
    <p:sldId id="289" r:id="rId11"/>
    <p:sldId id="291" r:id="rId12"/>
    <p:sldId id="293" r:id="rId13"/>
    <p:sldId id="263" r:id="rId14"/>
    <p:sldId id="265" r:id="rId15"/>
    <p:sldId id="267" r:id="rId16"/>
    <p:sldId id="269" r:id="rId17"/>
    <p:sldId id="271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68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5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48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7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0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8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1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1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4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9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6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94BE-D708-C64F-A4C8-3BB6F800D94B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8A457F-10F6-CD49-8A24-BA3DF341E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DDBE3-A710-C148-8D7E-25647A6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384" y="2281237"/>
            <a:ext cx="8152341" cy="409098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с задачами по математической грамотности в 5-6 классах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5372A-0650-2C4C-B6B4-B94581564149}"/>
              </a:ext>
            </a:extLst>
          </p:cNvPr>
          <p:cNvSpPr txBox="1"/>
          <p:nvPr/>
        </p:nvSpPr>
        <p:spPr>
          <a:xfrm>
            <a:off x="4271963" y="4629151"/>
            <a:ext cx="473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Лапыгина</a:t>
            </a:r>
            <a:r>
              <a:rPr lang="ru-RU" dirty="0"/>
              <a:t> Наталия Владимировна</a:t>
            </a:r>
          </a:p>
          <a:p>
            <a:r>
              <a:rPr lang="ru-RU" dirty="0"/>
              <a:t>Учитель математики ГБОУ Гимназии №284</a:t>
            </a:r>
          </a:p>
        </p:txBody>
      </p:sp>
    </p:spTree>
    <p:extLst>
      <p:ext uri="{BB962C8B-B14F-4D97-AF65-F5344CB8AC3E}">
        <p14:creationId xmlns:p14="http://schemas.microsoft.com/office/powerpoint/2010/main" val="132662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D042F-44DC-BF44-B5AD-CCCCBFED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4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высокий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423B7-C6FD-3D45-85D2-12AA215C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выбирать и объединять представленную информацию, проводить анализ практической задачи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эффективно работать с явными моделями для сложных конкретных ситуаций, которые могут иметь ограничения или требовать построения предположений. Они могут выбирать и интегрировать различные представления, в том числе символические, напрямую связывая их с аспектами реальных ситуаций. Учащиеся на этом уровне могут использовать свой ограниченный диапазон умений и могут рассуждать с некоторой проницательностью в прямом контексте. Они могут давать объяснения и приводить аргументы на основе своих интерпретаций и действий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92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22704-0105-2B4B-B69F-671F9888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5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E1764-ED79-FD4B-8679-1399F5B69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делать множественные выводы, сравнения и сопоставления в текстах, демонстрировать полное и детальное понимание одного или нескольких текстов; они могут находить и структурировать информацию, заданную неявно, критически оценивать текст, формировать детальное понимание текста с незнакомым контекстом или формой представления. Как правило, они могут различать научные и ненаучные вопросы, объяснять цели исследования и контролировать соответствующие переменные в научном исследовании или в любом собственном экспериментальном проекте.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0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07409-90FC-9042-BF2F-93C47553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6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продвинутый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39E68-B433-BC41-A129-3D0A4E1B5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использовать предметные, процедурные и эпистемологические знания для последовательного предоставления объяснений, оценки и проведения научного исследования и интерпретации данных в различных сложных жизненных ситуациях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9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D752BF-FB76-E544-8FD2-01F2A31D3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276" y="214042"/>
            <a:ext cx="5967886" cy="6429916"/>
          </a:xfrm>
        </p:spPr>
      </p:pic>
    </p:spTree>
    <p:extLst>
      <p:ext uri="{BB962C8B-B14F-4D97-AF65-F5344CB8AC3E}">
        <p14:creationId xmlns:p14="http://schemas.microsoft.com/office/powerpoint/2010/main" val="358468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B04107-1631-1040-B43A-78964F964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11" y="127540"/>
            <a:ext cx="5243513" cy="6730460"/>
          </a:xfrm>
        </p:spPr>
      </p:pic>
    </p:spTree>
    <p:extLst>
      <p:ext uri="{BB962C8B-B14F-4D97-AF65-F5344CB8AC3E}">
        <p14:creationId xmlns:p14="http://schemas.microsoft.com/office/powerpoint/2010/main" val="103025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FF8E63-86E4-654F-9596-2A62C047C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58" y="735173"/>
            <a:ext cx="8087479" cy="5387653"/>
          </a:xfrm>
        </p:spPr>
      </p:pic>
    </p:spTree>
    <p:extLst>
      <p:ext uri="{BB962C8B-B14F-4D97-AF65-F5344CB8AC3E}">
        <p14:creationId xmlns:p14="http://schemas.microsoft.com/office/powerpoint/2010/main" val="830874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E3C729-0598-CF41-8B2B-0FD3DD724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162" y="441739"/>
            <a:ext cx="5859938" cy="6416261"/>
          </a:xfrm>
        </p:spPr>
      </p:pic>
    </p:spTree>
    <p:extLst>
      <p:ext uri="{BB962C8B-B14F-4D97-AF65-F5344CB8AC3E}">
        <p14:creationId xmlns:p14="http://schemas.microsoft.com/office/powerpoint/2010/main" val="176678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9A5D63-F231-2442-B982-6863E99E3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63" y="234544"/>
            <a:ext cx="7411961" cy="6623455"/>
          </a:xfrm>
        </p:spPr>
      </p:pic>
    </p:spTree>
    <p:extLst>
      <p:ext uri="{BB962C8B-B14F-4D97-AF65-F5344CB8AC3E}">
        <p14:creationId xmlns:p14="http://schemas.microsoft.com/office/powerpoint/2010/main" val="76947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EA8593-C5A3-7643-95EE-372F00CF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1" y="70432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Прием. Совместное обсуждение разных решений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3304D7-A68F-8A48-BB28-9E9DD930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3" y="1782232"/>
            <a:ext cx="11646293" cy="45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7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0F934B-9604-814E-BABF-E45B6F01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133" y="1930400"/>
            <a:ext cx="6133836" cy="3790012"/>
          </a:xfrm>
        </p:spPr>
      </p:pic>
    </p:spTree>
    <p:extLst>
      <p:ext uri="{BB962C8B-B14F-4D97-AF65-F5344CB8AC3E}">
        <p14:creationId xmlns:p14="http://schemas.microsoft.com/office/powerpoint/2010/main" val="342131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D5C659-AD3A-7A42-939B-1091B2F21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81959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49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70876-D842-E24B-96A5-7888A5CE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МГ </a:t>
            </a:r>
            <a:b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CE99B892-5288-D442-B352-EA418635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4" y="1270000"/>
            <a:ext cx="9120968" cy="513677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41889B02-5800-F24E-8FB6-B9940E604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2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900F0-15B0-504B-A13D-E92FB587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оценки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математическои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̆ грамотности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A8EF-7758-9C49-B480-F585BCDC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нак завершения 4">
            <a:extLst>
              <a:ext uri="{FF2B5EF4-FFF2-40B4-BE49-F238E27FC236}">
                <a16:creationId xmlns:a16="http://schemas.microsoft.com/office/drawing/2014/main" id="{F880ECF6-3A1E-9B40-B4BE-FF0534BF9D36}"/>
              </a:ext>
            </a:extLst>
          </p:cNvPr>
          <p:cNvSpPr/>
          <p:nvPr/>
        </p:nvSpPr>
        <p:spPr>
          <a:xfrm>
            <a:off x="450954" y="1930400"/>
            <a:ext cx="5451423" cy="218856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Пространство и форма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Изменение и зависимости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Количество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Неопределённость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данные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Знак завершения 5">
            <a:extLst>
              <a:ext uri="{FF2B5EF4-FFF2-40B4-BE49-F238E27FC236}">
                <a16:creationId xmlns:a16="http://schemas.microsoft.com/office/drawing/2014/main" id="{FF3CF9A4-11AE-5742-94E9-4798E487A045}"/>
              </a:ext>
            </a:extLst>
          </p:cNvPr>
          <p:cNvSpPr/>
          <p:nvPr/>
        </p:nvSpPr>
        <p:spPr>
          <a:xfrm>
            <a:off x="6194775" y="1629518"/>
            <a:ext cx="5451423" cy="279032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Контекст: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AutoNum type="arabicParenR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жизнь,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личная жизнь,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3)образование/ профессиональная деятельность, 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научная деятельность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89C8655-3381-C944-ABFE-D67A93BA857B}"/>
              </a:ext>
            </a:extLst>
          </p:cNvPr>
          <p:cNvSpPr/>
          <p:nvPr/>
        </p:nvSpPr>
        <p:spPr>
          <a:xfrm>
            <a:off x="1723522" y="4555507"/>
            <a:ext cx="8514413" cy="524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</p:txBody>
      </p:sp>
      <p:sp>
        <p:nvSpPr>
          <p:cNvPr id="8" name="Знак завершения 7">
            <a:extLst>
              <a:ext uri="{FF2B5EF4-FFF2-40B4-BE49-F238E27FC236}">
                <a16:creationId xmlns:a16="http://schemas.microsoft.com/office/drawing/2014/main" id="{C9F51A6B-F3D5-6C45-B339-C0E6817093A5}"/>
              </a:ext>
            </a:extLst>
          </p:cNvPr>
          <p:cNvSpPr/>
          <p:nvPr/>
        </p:nvSpPr>
        <p:spPr>
          <a:xfrm>
            <a:off x="0" y="5229475"/>
            <a:ext cx="3836233" cy="1456463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ситуацию математически </a:t>
            </a:r>
          </a:p>
          <a:p>
            <a:pPr algn="ctr"/>
            <a:endParaRPr lang="ru-RU" dirty="0"/>
          </a:p>
        </p:txBody>
      </p:sp>
      <p:sp>
        <p:nvSpPr>
          <p:cNvPr id="9" name="Знак завершения 8">
            <a:extLst>
              <a:ext uri="{FF2B5EF4-FFF2-40B4-BE49-F238E27FC236}">
                <a16:creationId xmlns:a16="http://schemas.microsoft.com/office/drawing/2014/main" id="{16FDAE5B-9FEE-174B-AB09-C8A305381A2F}"/>
              </a:ext>
            </a:extLst>
          </p:cNvPr>
          <p:cNvSpPr/>
          <p:nvPr/>
        </p:nvSpPr>
        <p:spPr>
          <a:xfrm>
            <a:off x="8125226" y="5215825"/>
            <a:ext cx="4252991" cy="1456463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Интерпретировать, использовать и оценивать математические результаты</a:t>
            </a:r>
          </a:p>
          <a:p>
            <a:pPr algn="ctr"/>
            <a:endParaRPr lang="ru-RU" dirty="0"/>
          </a:p>
        </p:txBody>
      </p:sp>
      <p:sp>
        <p:nvSpPr>
          <p:cNvPr id="10" name="Знак завершения 9">
            <a:extLst>
              <a:ext uri="{FF2B5EF4-FFF2-40B4-BE49-F238E27FC236}">
                <a16:creationId xmlns:a16="http://schemas.microsoft.com/office/drawing/2014/main" id="{A33E5A08-BF81-8646-96A2-5C8248CBB34D}"/>
              </a:ext>
            </a:extLst>
          </p:cNvPr>
          <p:cNvSpPr/>
          <p:nvPr/>
        </p:nvSpPr>
        <p:spPr>
          <a:xfrm>
            <a:off x="4062613" y="5229475"/>
            <a:ext cx="3836233" cy="1456463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математические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понятия,факты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63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930B42-54E3-6645-90B3-172252686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382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Проект «Мониторинг  формирования функциональной грамотности учащихся»:  </a:t>
            </a:r>
            <a:r>
              <a:rPr lang="en-US" dirty="0"/>
              <a:t>http://</a:t>
            </a:r>
            <a:r>
              <a:rPr lang="en-US" dirty="0" err="1"/>
              <a:t>skiv.instrao.ru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2F606C-2C11-8F4C-9D60-71B0A53BB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4" y="1244600"/>
            <a:ext cx="8596668" cy="39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B95E9F-E2EB-BC49-A61F-8520713DE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41" y="391676"/>
            <a:ext cx="8596667" cy="43554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Сборники заданий</a:t>
            </a:r>
            <a:r>
              <a:rPr lang="fi-FI" dirty="0"/>
              <a:t> </a:t>
            </a:r>
            <a:r>
              <a:rPr lang="ru-RU" dirty="0"/>
              <a:t>по функциональной грамотности</a:t>
            </a:r>
            <a:r>
              <a:rPr lang="fi-FI" dirty="0"/>
              <a:t> </a:t>
            </a:r>
            <a:r>
              <a:rPr lang="ru-RU" dirty="0"/>
              <a:t>(РИД)</a:t>
            </a:r>
          </a:p>
          <a:p>
            <a:pPr marL="0" indent="0">
              <a:buNone/>
            </a:pPr>
            <a:r>
              <a:rPr lang="ru-RU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Сборник эталонных заданий.  / Ковалева Г.С., Рослова Л.О., Краснянская К.А., </a:t>
            </a:r>
            <a:r>
              <a:rPr lang="ru-RU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Рыдзе</a:t>
            </a:r>
            <a:r>
              <a:rPr lang="ru-RU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О.А., </a:t>
            </a:r>
            <a:r>
              <a:rPr lang="ru-RU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Квитко</a:t>
            </a:r>
            <a:r>
              <a:rPr lang="ru-RU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Е.С</a:t>
            </a:r>
            <a:r>
              <a:rPr lang="ru-RU" i="0" u="none" strike="noStrike" dirty="0">
                <a:solidFill>
                  <a:srgbClr val="497693"/>
                </a:solidFill>
                <a:effectLst/>
                <a:latin typeface="MyriadPro-Regular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Издания Института - Математическая грамотность. Сборник эталонных заданий.  Выпуск 1. Часть 1 / Ковалева Г.С., Рослова Л.О., Краснянская К.А., Рыдзе  О.А., Квитко Е.С.">
            <a:extLst>
              <a:ext uri="{FF2B5EF4-FFF2-40B4-BE49-F238E27FC236}">
                <a16:creationId xmlns:a16="http://schemas.microsoft.com/office/drawing/2014/main" id="{47DD7ED3-1246-F444-AE15-930AEE2B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33" y="1724585"/>
            <a:ext cx="3261033" cy="48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6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1B17F-4843-014D-8FBE-7E75725B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1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базового 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D5BE16-4A8B-0D47-B784-B204EAE9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078" y="1855956"/>
            <a:ext cx="8596668" cy="43924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справляются с простейшими действиями, если задача имеет явно заданную ситуацию и дан пошаговый алгоритм решения.</a:t>
            </a:r>
            <a:b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отвечать на вопросы в знакомом контексте, где присутствует вся соответствующая информация и вопросы четко сформулированы. Они способны идентифицировать информацию и действовать по шаблону в соответствии с прямыми инструкциями в явных ситуациях. Они могут выполнять действия, которые почти всегда очевидны и немедленно следуют из заданных формулировок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14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E9B05-97F4-8643-9210-79F08A5E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2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низкий</a:t>
            </a:r>
            <a:b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30D9D7-74EC-5449-9D4E-BAFE9D7B8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решать только такие задачи, в которых требуется прямое умозаключение на основе применения простейших алгоритмов, формул, действий и правил.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интерпретировать и распознавать ситуации в контекстах, которые требуют только прямого логического вывода. Они могут извлекать релевантную информацию из одного источника и использовать один режим представления информации. Учащиеся на этом уровне могут использовать базовые алгоритмы, формулы, пути и правила для решения задач, включающих целые числа. Они способны буквально интерпретировать результаты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1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371A8-02E2-2E40-AE11-283A0334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3  уровня </a:t>
            </a:r>
            <a:r>
              <a:rPr lang="fi-FI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369FE-725A-2940-A4C3-5A53A6AA8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следовать подробно описанному алгоритму решения, при этом кратко аргументируя свои действия.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могут выполнять четко описанные процедуры, в том числе те, которые требуют принятия последовательных решений. Их интерпретации достаточно обоснованы, чтобы служить основой̆ для построения простой модели или для выбора и применения простых стратегий решения задач. Учащиеся на этом уровне могут интерпретировать и использовать представления, основанные на различных источниках информации и строить свои рассуждения непосредственно на них. Они обычно показывают некоторую способность обрабатывать проценты, дроби и десятичные числа, а также работать с пропорциями. Их решения показывают, что они занимались простейшими интерпретациями результатов и базовыми рассуждениями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64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{BF87AB29-C978-6B4E-B934-AEAA361AFE1E}tf10001060</Template>
  <TotalTime>638</TotalTime>
  <Words>671</Words>
  <Application>Microsoft Macintosh PowerPoint</Application>
  <PresentationFormat>Широкоэкранный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MyriadPro-Regular</vt:lpstr>
      <vt:lpstr>Times New Roman</vt:lpstr>
      <vt:lpstr>Trebuchet MS</vt:lpstr>
      <vt:lpstr>Wingdings 3</vt:lpstr>
      <vt:lpstr>Аспект</vt:lpstr>
      <vt:lpstr>Особенности работы с задачами по математической грамотности в 5-6 классах</vt:lpstr>
      <vt:lpstr>Презентация PowerPoint</vt:lpstr>
      <vt:lpstr>Компетентностная модель МГ  </vt:lpstr>
      <vt:lpstr>Структура оценки математической грамотности  </vt:lpstr>
      <vt:lpstr>Презентация PowerPoint</vt:lpstr>
      <vt:lpstr>Презентация PowerPoint</vt:lpstr>
      <vt:lpstr>Характеристика 1  уровня  ниже базового  </vt:lpstr>
      <vt:lpstr>Характеристика 2  уровня  средний низкий </vt:lpstr>
      <vt:lpstr>Характеристика 3  уровня  средний </vt:lpstr>
      <vt:lpstr>Характеристика 4  уровня  средний высокий</vt:lpstr>
      <vt:lpstr>Характеристика 5  уровня   высокий</vt:lpstr>
      <vt:lpstr>Характеристика 6  уровня   продвинутый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 Лапыгина</dc:creator>
  <cp:lastModifiedBy>Натали Лапыгина</cp:lastModifiedBy>
  <cp:revision>7</cp:revision>
  <dcterms:created xsi:type="dcterms:W3CDTF">2022-05-09T14:23:01Z</dcterms:created>
  <dcterms:modified xsi:type="dcterms:W3CDTF">2022-10-18T14:53:19Z</dcterms:modified>
</cp:coreProperties>
</file>