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2"/>
  </p:notesMasterIdLst>
  <p:sldIdLst>
    <p:sldId id="276" r:id="rId2"/>
    <p:sldId id="257" r:id="rId3"/>
    <p:sldId id="258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  <a:srgbClr val="990000"/>
    <a:srgbClr val="6600CC"/>
    <a:srgbClr val="008000"/>
    <a:srgbClr val="990033"/>
    <a:srgbClr val="00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5" autoAdjust="0"/>
    <p:restoredTop sz="94660"/>
  </p:normalViewPr>
  <p:slideViewPr>
    <p:cSldViewPr showGuides="1">
      <p:cViewPr>
        <p:scale>
          <a:sx n="73" d="100"/>
          <a:sy n="73" d="100"/>
        </p:scale>
        <p:origin x="-115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E4C0CB-B14B-4789-8CED-CAA9E842B1DD}" type="doc">
      <dgm:prSet loTypeId="urn:microsoft.com/office/officeart/2005/8/layout/pList1#20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839D866-EC0B-4D63-A0FC-4F65B14C4313}">
      <dgm:prSet phldrT="[Текст]" phldr="1"/>
      <dgm:spPr/>
      <dgm:t>
        <a:bodyPr/>
        <a:lstStyle/>
        <a:p>
          <a:endParaRPr lang="ru-RU" dirty="0"/>
        </a:p>
      </dgm:t>
    </dgm:pt>
    <dgm:pt modelId="{FCC1AE3D-69B3-4E21-B17E-924DC850AC1A}" type="parTrans" cxnId="{B32919BE-A8AA-4A3C-9A14-52B716FC1627}">
      <dgm:prSet/>
      <dgm:spPr/>
      <dgm:t>
        <a:bodyPr/>
        <a:lstStyle/>
        <a:p>
          <a:endParaRPr lang="ru-RU"/>
        </a:p>
      </dgm:t>
    </dgm:pt>
    <dgm:pt modelId="{C0ADB445-5D06-486A-A768-514C5A40F87F}" type="sibTrans" cxnId="{B32919BE-A8AA-4A3C-9A14-52B716FC1627}">
      <dgm:prSet/>
      <dgm:spPr/>
      <dgm:t>
        <a:bodyPr/>
        <a:lstStyle/>
        <a:p>
          <a:endParaRPr lang="ru-RU"/>
        </a:p>
      </dgm:t>
    </dgm:pt>
    <dgm:pt modelId="{C1CAFC91-33A6-4ABE-9F0C-4D5852E07D57}">
      <dgm:prSet phldrT="[Текст]" custT="1"/>
      <dgm:spPr/>
      <dgm:t>
        <a:bodyPr/>
        <a:lstStyle/>
        <a:p>
          <a:r>
            <a:rPr lang="ru-RU" sz="2200" b="1" dirty="0" smtClean="0">
              <a:solidFill>
                <a:srgbClr val="008000"/>
              </a:solidFill>
            </a:rPr>
            <a:t>Начиная от простых (в несколько этапов складывания</a:t>
          </a:r>
          <a:r>
            <a:rPr lang="ru-RU" sz="2200" dirty="0" smtClean="0">
              <a:solidFill>
                <a:srgbClr val="008000"/>
              </a:solidFill>
            </a:rPr>
            <a:t>)</a:t>
          </a:r>
          <a:endParaRPr lang="ru-RU" sz="2200" dirty="0">
            <a:solidFill>
              <a:srgbClr val="008000"/>
            </a:solidFill>
          </a:endParaRPr>
        </a:p>
      </dgm:t>
    </dgm:pt>
    <dgm:pt modelId="{ED2EFD95-05A8-4996-BD29-AB1006895F58}" type="parTrans" cxnId="{4E969923-830C-47E1-B480-A9BADA916A61}">
      <dgm:prSet/>
      <dgm:spPr/>
      <dgm:t>
        <a:bodyPr/>
        <a:lstStyle/>
        <a:p>
          <a:endParaRPr lang="ru-RU"/>
        </a:p>
      </dgm:t>
    </dgm:pt>
    <dgm:pt modelId="{A8FB79C7-C374-451C-A97E-3B77453EC41B}" type="sibTrans" cxnId="{4E969923-830C-47E1-B480-A9BADA916A61}">
      <dgm:prSet/>
      <dgm:spPr/>
      <dgm:t>
        <a:bodyPr/>
        <a:lstStyle/>
        <a:p>
          <a:endParaRPr lang="ru-RU"/>
        </a:p>
      </dgm:t>
    </dgm:pt>
    <dgm:pt modelId="{570AFD55-ED7E-49A3-B123-9AECE8D05B44}">
      <dgm:prSet phldrT="[Текст]" phldr="1"/>
      <dgm:spPr/>
      <dgm:t>
        <a:bodyPr/>
        <a:lstStyle/>
        <a:p>
          <a:endParaRPr lang="ru-RU"/>
        </a:p>
      </dgm:t>
    </dgm:pt>
    <dgm:pt modelId="{1DB55ED8-7921-4FF0-93FC-3CF538128372}" type="parTrans" cxnId="{AA5AD327-DB08-4675-A30C-7EE81CD956F2}">
      <dgm:prSet/>
      <dgm:spPr/>
      <dgm:t>
        <a:bodyPr/>
        <a:lstStyle/>
        <a:p>
          <a:endParaRPr lang="ru-RU"/>
        </a:p>
      </dgm:t>
    </dgm:pt>
    <dgm:pt modelId="{2D1A45B1-5DD0-4933-98A3-7B62FFF0F51A}" type="sibTrans" cxnId="{AA5AD327-DB08-4675-A30C-7EE81CD956F2}">
      <dgm:prSet/>
      <dgm:spPr/>
      <dgm:t>
        <a:bodyPr/>
        <a:lstStyle/>
        <a:p>
          <a:endParaRPr lang="ru-RU"/>
        </a:p>
      </dgm:t>
    </dgm:pt>
    <dgm:pt modelId="{70BADE4B-279D-47CA-93BD-C1861528B5C5}" type="pres">
      <dgm:prSet presAssocID="{ACE4C0CB-B14B-4789-8CED-CAA9E842B1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41DC08-0BCD-444D-AA68-2BA44ED0BF9D}" type="pres">
      <dgm:prSet presAssocID="{4839D866-EC0B-4D63-A0FC-4F65B14C4313}" presName="compNode" presStyleCnt="0"/>
      <dgm:spPr/>
    </dgm:pt>
    <dgm:pt modelId="{1EC96716-585E-4748-B24B-5122F4CCD129}" type="pres">
      <dgm:prSet presAssocID="{4839D866-EC0B-4D63-A0FC-4F65B14C4313}" presName="pictRect" presStyleLbl="node1" presStyleIdx="0" presStyleCnt="3" custScaleX="570485" custScaleY="606956" custLinFactX="48492" custLinFactNeighborX="100000" custLinFactNeighborY="-3419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7F15E4E-7ADC-4C69-94BA-7442A80A7DA6}" type="pres">
      <dgm:prSet presAssocID="{4839D866-EC0B-4D63-A0FC-4F65B14C4313}" presName="textRect" presStyleLbl="revTx" presStyleIdx="0" presStyleCnt="3" custLinFactX="288067" custLinFactY="-100000" custLinFactNeighborX="300000" custLinFactNeighborY="-1964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1FC97-7DFA-458F-ADA7-8D4A590316C9}" type="pres">
      <dgm:prSet presAssocID="{C0ADB445-5D06-486A-A768-514C5A40F87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381467E-10BF-4B46-9EA8-B19BF9CD058C}" type="pres">
      <dgm:prSet presAssocID="{C1CAFC91-33A6-4ABE-9F0C-4D5852E07D57}" presName="compNode" presStyleCnt="0"/>
      <dgm:spPr/>
    </dgm:pt>
    <dgm:pt modelId="{27434F1D-3187-4DD7-8E03-CC09AFF30372}" type="pres">
      <dgm:prSet presAssocID="{C1CAFC91-33A6-4ABE-9F0C-4D5852E07D57}" presName="pictRect" presStyleLbl="node1" presStyleIdx="1" presStyleCnt="3" custScaleX="605864" custScaleY="563592" custLinFactNeighborX="44988" custLinFactNeighborY="-5587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77C8EB2-14B6-43C4-B398-BA4E42257E5C}" type="pres">
      <dgm:prSet presAssocID="{C1CAFC91-33A6-4ABE-9F0C-4D5852E07D57}" presName="textRect" presStyleLbl="revTx" presStyleIdx="1" presStyleCnt="3" custScaleX="1177618" custScaleY="576884" custLinFactY="268231" custLinFactNeighborX="-24013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3B0DC7-0A8E-4E99-9212-6A1F6D05FA4F}" type="pres">
      <dgm:prSet presAssocID="{A8FB79C7-C374-451C-A97E-3B77453EC41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761664A-1964-4A90-9402-CC6C677FB480}" type="pres">
      <dgm:prSet presAssocID="{570AFD55-ED7E-49A3-B123-9AECE8D05B44}" presName="compNode" presStyleCnt="0"/>
      <dgm:spPr/>
    </dgm:pt>
    <dgm:pt modelId="{D39AA39D-3C07-4057-B9F6-4DA6793BF101}" type="pres">
      <dgm:prSet presAssocID="{570AFD55-ED7E-49A3-B123-9AECE8D05B44}" presName="pictRect" presStyleLbl="node1" presStyleIdx="2" presStyleCnt="3" custScaleX="613483" custScaleY="572496" custLinFactNeighborX="-93386" custLinFactNeighborY="-7844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9F469A9-9ED2-4C8B-847C-F8D1162AA350}" type="pres">
      <dgm:prSet presAssocID="{570AFD55-ED7E-49A3-B123-9AECE8D05B44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9CD246-2B93-41A9-8A85-24567F43459F}" type="presOf" srcId="{ACE4C0CB-B14B-4789-8CED-CAA9E842B1DD}" destId="{70BADE4B-279D-47CA-93BD-C1861528B5C5}" srcOrd="0" destOrd="0" presId="urn:microsoft.com/office/officeart/2005/8/layout/pList1#20"/>
    <dgm:cxn modelId="{B32919BE-A8AA-4A3C-9A14-52B716FC1627}" srcId="{ACE4C0CB-B14B-4789-8CED-CAA9E842B1DD}" destId="{4839D866-EC0B-4D63-A0FC-4F65B14C4313}" srcOrd="0" destOrd="0" parTransId="{FCC1AE3D-69B3-4E21-B17E-924DC850AC1A}" sibTransId="{C0ADB445-5D06-486A-A768-514C5A40F87F}"/>
    <dgm:cxn modelId="{77436D93-EBA8-41F0-B335-5E59A38B669D}" type="presOf" srcId="{A8FB79C7-C374-451C-A97E-3B77453EC41B}" destId="{803B0DC7-0A8E-4E99-9212-6A1F6D05FA4F}" srcOrd="0" destOrd="0" presId="urn:microsoft.com/office/officeart/2005/8/layout/pList1#20"/>
    <dgm:cxn modelId="{173B4BB8-E031-40E7-AFF3-6F18D40C7DFF}" type="presOf" srcId="{C0ADB445-5D06-486A-A768-514C5A40F87F}" destId="{4B51FC97-7DFA-458F-ADA7-8D4A590316C9}" srcOrd="0" destOrd="0" presId="urn:microsoft.com/office/officeart/2005/8/layout/pList1#20"/>
    <dgm:cxn modelId="{AA5AD327-DB08-4675-A30C-7EE81CD956F2}" srcId="{ACE4C0CB-B14B-4789-8CED-CAA9E842B1DD}" destId="{570AFD55-ED7E-49A3-B123-9AECE8D05B44}" srcOrd="2" destOrd="0" parTransId="{1DB55ED8-7921-4FF0-93FC-3CF538128372}" sibTransId="{2D1A45B1-5DD0-4933-98A3-7B62FFF0F51A}"/>
    <dgm:cxn modelId="{4E7DE3F4-04AA-43AD-BF44-4C11E9550810}" type="presOf" srcId="{4839D866-EC0B-4D63-A0FC-4F65B14C4313}" destId="{97F15E4E-7ADC-4C69-94BA-7442A80A7DA6}" srcOrd="0" destOrd="0" presId="urn:microsoft.com/office/officeart/2005/8/layout/pList1#20"/>
    <dgm:cxn modelId="{F1E86127-D17B-4C07-A315-B0C554651D1F}" type="presOf" srcId="{C1CAFC91-33A6-4ABE-9F0C-4D5852E07D57}" destId="{777C8EB2-14B6-43C4-B398-BA4E42257E5C}" srcOrd="0" destOrd="0" presId="urn:microsoft.com/office/officeart/2005/8/layout/pList1#20"/>
    <dgm:cxn modelId="{DAB15C33-1227-4B8C-8FBB-5A9126892545}" type="presOf" srcId="{570AFD55-ED7E-49A3-B123-9AECE8D05B44}" destId="{29F469A9-9ED2-4C8B-847C-F8D1162AA350}" srcOrd="0" destOrd="0" presId="urn:microsoft.com/office/officeart/2005/8/layout/pList1#20"/>
    <dgm:cxn modelId="{4E969923-830C-47E1-B480-A9BADA916A61}" srcId="{ACE4C0CB-B14B-4789-8CED-CAA9E842B1DD}" destId="{C1CAFC91-33A6-4ABE-9F0C-4D5852E07D57}" srcOrd="1" destOrd="0" parTransId="{ED2EFD95-05A8-4996-BD29-AB1006895F58}" sibTransId="{A8FB79C7-C374-451C-A97E-3B77453EC41B}"/>
    <dgm:cxn modelId="{EE4398D8-8864-41EF-A157-1B2A72FC699D}" type="presParOf" srcId="{70BADE4B-279D-47CA-93BD-C1861528B5C5}" destId="{4441DC08-0BCD-444D-AA68-2BA44ED0BF9D}" srcOrd="0" destOrd="0" presId="urn:microsoft.com/office/officeart/2005/8/layout/pList1#20"/>
    <dgm:cxn modelId="{81A93CD0-26A3-429B-961F-82E31B3A9097}" type="presParOf" srcId="{4441DC08-0BCD-444D-AA68-2BA44ED0BF9D}" destId="{1EC96716-585E-4748-B24B-5122F4CCD129}" srcOrd="0" destOrd="0" presId="urn:microsoft.com/office/officeart/2005/8/layout/pList1#20"/>
    <dgm:cxn modelId="{4316255A-15BE-4C56-AB14-29DF2273B6F8}" type="presParOf" srcId="{4441DC08-0BCD-444D-AA68-2BA44ED0BF9D}" destId="{97F15E4E-7ADC-4C69-94BA-7442A80A7DA6}" srcOrd="1" destOrd="0" presId="urn:microsoft.com/office/officeart/2005/8/layout/pList1#20"/>
    <dgm:cxn modelId="{94FDEE9E-DD9E-4274-B747-9AA330A162F9}" type="presParOf" srcId="{70BADE4B-279D-47CA-93BD-C1861528B5C5}" destId="{4B51FC97-7DFA-458F-ADA7-8D4A590316C9}" srcOrd="1" destOrd="0" presId="urn:microsoft.com/office/officeart/2005/8/layout/pList1#20"/>
    <dgm:cxn modelId="{1BD8E5D4-D5C2-4D94-980A-6C4693EF995F}" type="presParOf" srcId="{70BADE4B-279D-47CA-93BD-C1861528B5C5}" destId="{A381467E-10BF-4B46-9EA8-B19BF9CD058C}" srcOrd="2" destOrd="0" presId="urn:microsoft.com/office/officeart/2005/8/layout/pList1#20"/>
    <dgm:cxn modelId="{82208812-A30C-479D-AED0-D5142FAC4F66}" type="presParOf" srcId="{A381467E-10BF-4B46-9EA8-B19BF9CD058C}" destId="{27434F1D-3187-4DD7-8E03-CC09AFF30372}" srcOrd="0" destOrd="0" presId="urn:microsoft.com/office/officeart/2005/8/layout/pList1#20"/>
    <dgm:cxn modelId="{2C01577E-3CF7-4CE6-806F-E864D85CC1DE}" type="presParOf" srcId="{A381467E-10BF-4B46-9EA8-B19BF9CD058C}" destId="{777C8EB2-14B6-43C4-B398-BA4E42257E5C}" srcOrd="1" destOrd="0" presId="urn:microsoft.com/office/officeart/2005/8/layout/pList1#20"/>
    <dgm:cxn modelId="{4AA73720-DF2A-4C77-B474-D8F79F919014}" type="presParOf" srcId="{70BADE4B-279D-47CA-93BD-C1861528B5C5}" destId="{803B0DC7-0A8E-4E99-9212-6A1F6D05FA4F}" srcOrd="3" destOrd="0" presId="urn:microsoft.com/office/officeart/2005/8/layout/pList1#20"/>
    <dgm:cxn modelId="{1584F4CC-26CF-4659-8C49-5F0C89C57FAE}" type="presParOf" srcId="{70BADE4B-279D-47CA-93BD-C1861528B5C5}" destId="{9761664A-1964-4A90-9402-CC6C677FB480}" srcOrd="4" destOrd="0" presId="urn:microsoft.com/office/officeart/2005/8/layout/pList1#20"/>
    <dgm:cxn modelId="{254085F4-2151-4A4F-9421-8667C18A7B84}" type="presParOf" srcId="{9761664A-1964-4A90-9402-CC6C677FB480}" destId="{D39AA39D-3C07-4057-B9F6-4DA6793BF101}" srcOrd="0" destOrd="0" presId="urn:microsoft.com/office/officeart/2005/8/layout/pList1#20"/>
    <dgm:cxn modelId="{FD61B9B4-AD66-480D-B588-5E0EC21DCD0A}" type="presParOf" srcId="{9761664A-1964-4A90-9402-CC6C677FB480}" destId="{29F469A9-9ED2-4C8B-847C-F8D1162AA350}" srcOrd="1" destOrd="0" presId="urn:microsoft.com/office/officeart/2005/8/layout/pList1#2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FB9853-2F11-4397-9CB4-D1750C148DD4}" type="doc">
      <dgm:prSet loTypeId="urn:microsoft.com/office/officeart/2005/8/layout/pList1#2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73D6EE-187F-478D-8008-DA439CCBAF15}">
      <dgm:prSet phldrT="[Текст]" custT="1"/>
      <dgm:spPr/>
      <dgm:t>
        <a:bodyPr/>
        <a:lstStyle/>
        <a:p>
          <a:endParaRPr lang="ru-RU" sz="2400" dirty="0">
            <a:solidFill>
              <a:schemeClr val="bg1"/>
            </a:solidFill>
          </a:endParaRPr>
        </a:p>
      </dgm:t>
    </dgm:pt>
    <dgm:pt modelId="{3C6D8DF6-3F6A-4B73-AF15-DA35B35B1F9B}" type="parTrans" cxnId="{37F96824-C52A-4232-AD28-29E8EACC4CA3}">
      <dgm:prSet/>
      <dgm:spPr/>
      <dgm:t>
        <a:bodyPr/>
        <a:lstStyle/>
        <a:p>
          <a:endParaRPr lang="ru-RU"/>
        </a:p>
      </dgm:t>
    </dgm:pt>
    <dgm:pt modelId="{533C19EB-2C6C-4676-ADC6-5067D642A0FF}" type="sibTrans" cxnId="{37F96824-C52A-4232-AD28-29E8EACC4CA3}">
      <dgm:prSet/>
      <dgm:spPr/>
      <dgm:t>
        <a:bodyPr/>
        <a:lstStyle/>
        <a:p>
          <a:endParaRPr lang="ru-RU"/>
        </a:p>
      </dgm:t>
    </dgm:pt>
    <dgm:pt modelId="{F56C80DC-8C16-4948-9ACD-28206A5E3AB6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7112CE84-A736-4413-ADE3-90578876A43E}" type="parTrans" cxnId="{B83FA042-1EBC-4DA4-8736-240F44EA0692}">
      <dgm:prSet/>
      <dgm:spPr/>
      <dgm:t>
        <a:bodyPr/>
        <a:lstStyle/>
        <a:p>
          <a:endParaRPr lang="ru-RU"/>
        </a:p>
      </dgm:t>
    </dgm:pt>
    <dgm:pt modelId="{D60AF7C3-611A-4203-9DE5-C8510E56F83B}" type="sibTrans" cxnId="{B83FA042-1EBC-4DA4-8736-240F44EA0692}">
      <dgm:prSet/>
      <dgm:spPr/>
      <dgm:t>
        <a:bodyPr/>
        <a:lstStyle/>
        <a:p>
          <a:endParaRPr lang="ru-RU"/>
        </a:p>
      </dgm:t>
    </dgm:pt>
    <dgm:pt modelId="{0DDB6F6B-9712-4CC4-A8B1-D70587E9D93A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8000"/>
              </a:solidFill>
            </a:rPr>
            <a:t>До более сложных</a:t>
          </a:r>
          <a:endParaRPr lang="ru-RU" sz="2400" b="1" dirty="0">
            <a:solidFill>
              <a:srgbClr val="008000"/>
            </a:solidFill>
          </a:endParaRPr>
        </a:p>
      </dgm:t>
    </dgm:pt>
    <dgm:pt modelId="{6B3DD8D1-B4F9-4CE6-AFD0-1DAF11BC8C93}" type="sibTrans" cxnId="{0A1729E7-7776-40F1-97FA-0632EAB3AD27}">
      <dgm:prSet/>
      <dgm:spPr/>
      <dgm:t>
        <a:bodyPr/>
        <a:lstStyle/>
        <a:p>
          <a:endParaRPr lang="ru-RU"/>
        </a:p>
      </dgm:t>
    </dgm:pt>
    <dgm:pt modelId="{AC0156F2-A3EF-4B06-A467-FB214F59E3A9}" type="parTrans" cxnId="{0A1729E7-7776-40F1-97FA-0632EAB3AD27}">
      <dgm:prSet/>
      <dgm:spPr/>
      <dgm:t>
        <a:bodyPr/>
        <a:lstStyle/>
        <a:p>
          <a:endParaRPr lang="ru-RU"/>
        </a:p>
      </dgm:t>
    </dgm:pt>
    <dgm:pt modelId="{DF9F8464-008F-4844-809F-433A9B57408F}" type="pres">
      <dgm:prSet presAssocID="{85FB9853-2F11-4397-9CB4-D1750C148DD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7DB3EB-A815-4777-BF39-48FCC50E651F}" type="pres">
      <dgm:prSet presAssocID="{0DDB6F6B-9712-4CC4-A8B1-D70587E9D93A}" presName="compNode" presStyleCnt="0"/>
      <dgm:spPr/>
    </dgm:pt>
    <dgm:pt modelId="{6386AC43-4A59-4D86-AA64-AE9CB4D6D26E}" type="pres">
      <dgm:prSet presAssocID="{0DDB6F6B-9712-4CC4-A8B1-D70587E9D93A}" presName="pictRect" presStyleLbl="node1" presStyleIdx="0" presStyleCnt="3" custScaleX="80016" custScaleY="78047" custLinFactNeighborX="5096" custLinFactNeighborY="62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CD8E65-D7BF-4E7A-8728-CA4745EDF94A}" type="pres">
      <dgm:prSet presAssocID="{0DDB6F6B-9712-4CC4-A8B1-D70587E9D93A}" presName="textRect" presStyleLbl="revTx" presStyleIdx="0" presStyleCnt="3" custScaleX="88386" custScaleY="62895" custLinFactNeighborX="94365" custLinFactNeighborY="-25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4D315A-FC0A-43AE-A465-59D8E86C0AD7}" type="pres">
      <dgm:prSet presAssocID="{6B3DD8D1-B4F9-4CE6-AFD0-1DAF11BC8C9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0D39CC3-E348-4F57-882A-52A30E7FAD84}" type="pres">
      <dgm:prSet presAssocID="{D473D6EE-187F-478D-8008-DA439CCBAF15}" presName="compNode" presStyleCnt="0"/>
      <dgm:spPr/>
    </dgm:pt>
    <dgm:pt modelId="{24D48BF1-1CB0-405F-B456-FAB1C6BBB18A}" type="pres">
      <dgm:prSet presAssocID="{D473D6EE-187F-478D-8008-DA439CCBAF15}" presName="pictRect" presStyleLbl="node1" presStyleIdx="1" presStyleCnt="3" custScaleX="85108" custScaleY="73264" custLinFactNeighborX="-3194" custLinFactNeighborY="379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A08FA26-992B-4754-AD3E-EF7BB6651AA1}" type="pres">
      <dgm:prSet presAssocID="{D473D6EE-187F-478D-8008-DA439CCBAF15}" presName="textRect" presStyleLbl="revTx" presStyleIdx="1" presStyleCnt="3" custAng="0" custScaleX="100503" custScaleY="48466" custLinFactY="-100000" custLinFactNeighborX="35507" custLinFactNeighborY="-160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D85FA3-2D74-4606-B03F-2EDAEB8A30FE}" type="pres">
      <dgm:prSet presAssocID="{533C19EB-2C6C-4676-ADC6-5067D642A0F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F7E0F27-F595-44F0-AB61-0423754EA47B}" type="pres">
      <dgm:prSet presAssocID="{F56C80DC-8C16-4948-9ACD-28206A5E3AB6}" presName="compNode" presStyleCnt="0"/>
      <dgm:spPr/>
    </dgm:pt>
    <dgm:pt modelId="{E7040576-C50D-4168-A0F9-B4ACC8F44EE6}" type="pres">
      <dgm:prSet presAssocID="{F56C80DC-8C16-4948-9ACD-28206A5E3AB6}" presName="pictRect" presStyleLbl="node1" presStyleIdx="2" presStyleCnt="3" custScaleX="75181" custScaleY="73264" custLinFactNeighborX="-7541" custLinFactNeighborY="775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B019EBD-E1A4-4AE4-8CC2-1EC3C7F3BD5F}" type="pres">
      <dgm:prSet presAssocID="{F56C80DC-8C16-4948-9ACD-28206A5E3AB6}" presName="textRect" presStyleLbl="revTx" presStyleIdx="2" presStyleCnt="3" custScaleX="70930" custScaleY="53754" custLinFactX="-20240" custLinFactNeighborX="-100000" custLinFactNeighborY="-23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88D996-8189-4C64-9108-45AFA6D3024F}" type="presOf" srcId="{0DDB6F6B-9712-4CC4-A8B1-D70587E9D93A}" destId="{DBCD8E65-D7BF-4E7A-8728-CA4745EDF94A}" srcOrd="0" destOrd="0" presId="urn:microsoft.com/office/officeart/2005/8/layout/pList1#21"/>
    <dgm:cxn modelId="{DB744264-1025-4083-A9DB-95D5A1FEF69D}" type="presOf" srcId="{D473D6EE-187F-478D-8008-DA439CCBAF15}" destId="{EA08FA26-992B-4754-AD3E-EF7BB6651AA1}" srcOrd="0" destOrd="0" presId="urn:microsoft.com/office/officeart/2005/8/layout/pList1#21"/>
    <dgm:cxn modelId="{5C540B3B-5FCE-4A61-8FF6-F820788AC1D3}" type="presOf" srcId="{85FB9853-2F11-4397-9CB4-D1750C148DD4}" destId="{DF9F8464-008F-4844-809F-433A9B57408F}" srcOrd="0" destOrd="0" presId="urn:microsoft.com/office/officeart/2005/8/layout/pList1#21"/>
    <dgm:cxn modelId="{A79DE879-AAB9-46D4-B8D0-D50A38A8DD34}" type="presOf" srcId="{533C19EB-2C6C-4676-ADC6-5067D642A0FF}" destId="{77D85FA3-2D74-4606-B03F-2EDAEB8A30FE}" srcOrd="0" destOrd="0" presId="urn:microsoft.com/office/officeart/2005/8/layout/pList1#21"/>
    <dgm:cxn modelId="{BC9706A5-027F-4EFF-8A26-04D611C5EF75}" type="presOf" srcId="{6B3DD8D1-B4F9-4CE6-AFD0-1DAF11BC8C93}" destId="{A04D315A-FC0A-43AE-A465-59D8E86C0AD7}" srcOrd="0" destOrd="0" presId="urn:microsoft.com/office/officeart/2005/8/layout/pList1#21"/>
    <dgm:cxn modelId="{B83FA042-1EBC-4DA4-8736-240F44EA0692}" srcId="{85FB9853-2F11-4397-9CB4-D1750C148DD4}" destId="{F56C80DC-8C16-4948-9ACD-28206A5E3AB6}" srcOrd="2" destOrd="0" parTransId="{7112CE84-A736-4413-ADE3-90578876A43E}" sibTransId="{D60AF7C3-611A-4203-9DE5-C8510E56F83B}"/>
    <dgm:cxn modelId="{0A1729E7-7776-40F1-97FA-0632EAB3AD27}" srcId="{85FB9853-2F11-4397-9CB4-D1750C148DD4}" destId="{0DDB6F6B-9712-4CC4-A8B1-D70587E9D93A}" srcOrd="0" destOrd="0" parTransId="{AC0156F2-A3EF-4B06-A467-FB214F59E3A9}" sibTransId="{6B3DD8D1-B4F9-4CE6-AFD0-1DAF11BC8C93}"/>
    <dgm:cxn modelId="{37F96824-C52A-4232-AD28-29E8EACC4CA3}" srcId="{85FB9853-2F11-4397-9CB4-D1750C148DD4}" destId="{D473D6EE-187F-478D-8008-DA439CCBAF15}" srcOrd="1" destOrd="0" parTransId="{3C6D8DF6-3F6A-4B73-AF15-DA35B35B1F9B}" sibTransId="{533C19EB-2C6C-4676-ADC6-5067D642A0FF}"/>
    <dgm:cxn modelId="{734E2E8C-6403-4165-A801-D5590A5D8AAD}" type="presOf" srcId="{F56C80DC-8C16-4948-9ACD-28206A5E3AB6}" destId="{0B019EBD-E1A4-4AE4-8CC2-1EC3C7F3BD5F}" srcOrd="0" destOrd="0" presId="urn:microsoft.com/office/officeart/2005/8/layout/pList1#21"/>
    <dgm:cxn modelId="{381B095E-9626-4E0D-89B5-FB4C6247F96D}" type="presParOf" srcId="{DF9F8464-008F-4844-809F-433A9B57408F}" destId="{FD7DB3EB-A815-4777-BF39-48FCC50E651F}" srcOrd="0" destOrd="0" presId="urn:microsoft.com/office/officeart/2005/8/layout/pList1#21"/>
    <dgm:cxn modelId="{B5591957-9BE9-4ADA-8761-C51FD2234B16}" type="presParOf" srcId="{FD7DB3EB-A815-4777-BF39-48FCC50E651F}" destId="{6386AC43-4A59-4D86-AA64-AE9CB4D6D26E}" srcOrd="0" destOrd="0" presId="urn:microsoft.com/office/officeart/2005/8/layout/pList1#21"/>
    <dgm:cxn modelId="{20D7DD99-3A1B-4457-A088-3475CC6D2242}" type="presParOf" srcId="{FD7DB3EB-A815-4777-BF39-48FCC50E651F}" destId="{DBCD8E65-D7BF-4E7A-8728-CA4745EDF94A}" srcOrd="1" destOrd="0" presId="urn:microsoft.com/office/officeart/2005/8/layout/pList1#21"/>
    <dgm:cxn modelId="{5C0A7BC7-6431-4296-B551-72E62E386BFB}" type="presParOf" srcId="{DF9F8464-008F-4844-809F-433A9B57408F}" destId="{A04D315A-FC0A-43AE-A465-59D8E86C0AD7}" srcOrd="1" destOrd="0" presId="urn:microsoft.com/office/officeart/2005/8/layout/pList1#21"/>
    <dgm:cxn modelId="{33634654-8E84-47EC-AAA6-6F1E1E3A5D7B}" type="presParOf" srcId="{DF9F8464-008F-4844-809F-433A9B57408F}" destId="{E0D39CC3-E348-4F57-882A-52A30E7FAD84}" srcOrd="2" destOrd="0" presId="urn:microsoft.com/office/officeart/2005/8/layout/pList1#21"/>
    <dgm:cxn modelId="{2785CEE3-3091-492B-91D7-9DD6FD84F333}" type="presParOf" srcId="{E0D39CC3-E348-4F57-882A-52A30E7FAD84}" destId="{24D48BF1-1CB0-405F-B456-FAB1C6BBB18A}" srcOrd="0" destOrd="0" presId="urn:microsoft.com/office/officeart/2005/8/layout/pList1#21"/>
    <dgm:cxn modelId="{4CDD326D-0F37-44C1-9121-CDBFA3357EC0}" type="presParOf" srcId="{E0D39CC3-E348-4F57-882A-52A30E7FAD84}" destId="{EA08FA26-992B-4754-AD3E-EF7BB6651AA1}" srcOrd="1" destOrd="0" presId="urn:microsoft.com/office/officeart/2005/8/layout/pList1#21"/>
    <dgm:cxn modelId="{6C831B74-A89F-40E7-A0AB-E69BFD3BD7DA}" type="presParOf" srcId="{DF9F8464-008F-4844-809F-433A9B57408F}" destId="{77D85FA3-2D74-4606-B03F-2EDAEB8A30FE}" srcOrd="3" destOrd="0" presId="urn:microsoft.com/office/officeart/2005/8/layout/pList1#21"/>
    <dgm:cxn modelId="{E5604828-B4E0-4957-9F3F-BBC4089524E5}" type="presParOf" srcId="{DF9F8464-008F-4844-809F-433A9B57408F}" destId="{9F7E0F27-F595-44F0-AB61-0423754EA47B}" srcOrd="4" destOrd="0" presId="urn:microsoft.com/office/officeart/2005/8/layout/pList1#21"/>
    <dgm:cxn modelId="{FDA4036C-C5BB-495F-BFF2-0CB29E0A4937}" type="presParOf" srcId="{9F7E0F27-F595-44F0-AB61-0423754EA47B}" destId="{E7040576-C50D-4168-A0F9-B4ACC8F44EE6}" srcOrd="0" destOrd="0" presId="urn:microsoft.com/office/officeart/2005/8/layout/pList1#21"/>
    <dgm:cxn modelId="{3B0C87B2-A110-49F2-828C-EF1DB2378088}" type="presParOf" srcId="{9F7E0F27-F595-44F0-AB61-0423754EA47B}" destId="{0B019EBD-E1A4-4AE4-8CC2-1EC3C7F3BD5F}" srcOrd="1" destOrd="0" presId="urn:microsoft.com/office/officeart/2005/8/layout/pList1#2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96716-585E-4748-B24B-5122F4CCD129}">
      <dsp:nvSpPr>
        <dsp:cNvPr id="0" name=""/>
        <dsp:cNvSpPr/>
      </dsp:nvSpPr>
      <dsp:spPr>
        <a:xfrm>
          <a:off x="571473" y="428628"/>
          <a:ext cx="2189608" cy="1605087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15E4E-7ADC-4C69-94BA-7442A80A7DA6}">
      <dsp:nvSpPr>
        <dsp:cNvPr id="0" name=""/>
        <dsp:cNvSpPr/>
      </dsp:nvSpPr>
      <dsp:spPr>
        <a:xfrm>
          <a:off x="3161526" y="1031641"/>
          <a:ext cx="383815" cy="142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42672" bIns="0" numCol="1" spcCol="1270" anchor="t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3161526" y="1031641"/>
        <a:ext cx="383815" cy="142395"/>
      </dsp:txXfrm>
    </dsp:sp>
    <dsp:sp modelId="{27434F1D-3187-4DD7-8E03-CC09AFF30372}">
      <dsp:nvSpPr>
        <dsp:cNvPr id="0" name=""/>
        <dsp:cNvSpPr/>
      </dsp:nvSpPr>
      <dsp:spPr>
        <a:xfrm>
          <a:off x="3499455" y="428628"/>
          <a:ext cx="2325398" cy="1490411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C8EB2-14B6-43C4-B398-BA4E42257E5C}">
      <dsp:nvSpPr>
        <dsp:cNvPr id="0" name=""/>
        <dsp:cNvSpPr/>
      </dsp:nvSpPr>
      <dsp:spPr>
        <a:xfrm>
          <a:off x="2137378" y="1821749"/>
          <a:ext cx="4519877" cy="821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8000"/>
              </a:solidFill>
            </a:rPr>
            <a:t>Начиная от простых (в несколько этапов складывания</a:t>
          </a:r>
          <a:r>
            <a:rPr lang="ru-RU" sz="2200" kern="1200" dirty="0" smtClean="0">
              <a:solidFill>
                <a:srgbClr val="008000"/>
              </a:solidFill>
            </a:rPr>
            <a:t>)</a:t>
          </a:r>
          <a:endParaRPr lang="ru-RU" sz="2200" kern="1200" dirty="0">
            <a:solidFill>
              <a:srgbClr val="008000"/>
            </a:solidFill>
          </a:endParaRPr>
        </a:p>
      </dsp:txBody>
      <dsp:txXfrm>
        <a:off x="2137378" y="1821749"/>
        <a:ext cx="4519877" cy="821456"/>
      </dsp:txXfrm>
    </dsp:sp>
    <dsp:sp modelId="{D39AA39D-3C07-4057-B9F6-4DA6793BF101}">
      <dsp:nvSpPr>
        <dsp:cNvPr id="0" name=""/>
        <dsp:cNvSpPr/>
      </dsp:nvSpPr>
      <dsp:spPr>
        <a:xfrm>
          <a:off x="6429390" y="357190"/>
          <a:ext cx="2354641" cy="1513958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F469A9-9ED2-4C8B-847C-F8D1162AA350}">
      <dsp:nvSpPr>
        <dsp:cNvPr id="0" name=""/>
        <dsp:cNvSpPr/>
      </dsp:nvSpPr>
      <dsp:spPr>
        <a:xfrm>
          <a:off x="7773233" y="1453827"/>
          <a:ext cx="383815" cy="142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42672" bIns="0" numCol="1" spcCol="1270" anchor="t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7773233" y="1453827"/>
        <a:ext cx="383815" cy="1423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86AC43-4A59-4D86-AA64-AE9CB4D6D26E}">
      <dsp:nvSpPr>
        <dsp:cNvPr id="0" name=""/>
        <dsp:cNvSpPr/>
      </dsp:nvSpPr>
      <dsp:spPr>
        <a:xfrm>
          <a:off x="300106" y="148228"/>
          <a:ext cx="2574755" cy="173035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CD8E65-D7BF-4E7A-8728-CA4745EDF94A}">
      <dsp:nvSpPr>
        <dsp:cNvPr id="0" name=""/>
        <dsp:cNvSpPr/>
      </dsp:nvSpPr>
      <dsp:spPr>
        <a:xfrm>
          <a:off x="3037939" y="2023448"/>
          <a:ext cx="2844084" cy="750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8000"/>
              </a:solidFill>
            </a:rPr>
            <a:t>До более сложных</a:t>
          </a:r>
          <a:endParaRPr lang="ru-RU" sz="2400" b="1" kern="1200" dirty="0">
            <a:solidFill>
              <a:srgbClr val="008000"/>
            </a:solidFill>
          </a:endParaRPr>
        </a:p>
      </dsp:txBody>
      <dsp:txXfrm>
        <a:off x="3037939" y="2023448"/>
        <a:ext cx="2844084" cy="750842"/>
      </dsp:txXfrm>
    </dsp:sp>
    <dsp:sp modelId="{24D48BF1-1CB0-405F-B456-FAB1C6BBB18A}">
      <dsp:nvSpPr>
        <dsp:cNvPr id="0" name=""/>
        <dsp:cNvSpPr/>
      </dsp:nvSpPr>
      <dsp:spPr>
        <a:xfrm>
          <a:off x="3312375" y="288038"/>
          <a:ext cx="2738605" cy="162431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8FA26-992B-4754-AD3E-EF7BB6651AA1}">
      <dsp:nvSpPr>
        <dsp:cNvPr id="0" name=""/>
        <dsp:cNvSpPr/>
      </dsp:nvSpPr>
      <dsp:spPr>
        <a:xfrm>
          <a:off x="4310006" y="0"/>
          <a:ext cx="3233985" cy="578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bg1"/>
            </a:solidFill>
          </a:endParaRPr>
        </a:p>
      </dsp:txBody>
      <dsp:txXfrm>
        <a:off x="4310006" y="0"/>
        <a:ext cx="3233985" cy="578589"/>
      </dsp:txXfrm>
    </dsp:sp>
    <dsp:sp modelId="{E7040576-C50D-4168-A0F9-B4ACC8F44EE6}">
      <dsp:nvSpPr>
        <dsp:cNvPr id="0" name=""/>
        <dsp:cNvSpPr/>
      </dsp:nvSpPr>
      <dsp:spPr>
        <a:xfrm>
          <a:off x="6480709" y="360030"/>
          <a:ext cx="2419174" cy="162431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019EBD-E1A4-4AE4-8CC2-1EC3C7F3BD5F}">
      <dsp:nvSpPr>
        <dsp:cNvPr id="0" name=""/>
        <dsp:cNvSpPr/>
      </dsp:nvSpPr>
      <dsp:spPr>
        <a:xfrm>
          <a:off x="2922674" y="2108388"/>
          <a:ext cx="2282385" cy="641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 </a:t>
          </a:r>
          <a:endParaRPr lang="ru-RU" sz="3000" kern="1200" dirty="0"/>
        </a:p>
      </dsp:txBody>
      <dsp:txXfrm>
        <a:off x="2922674" y="2108388"/>
        <a:ext cx="2282385" cy="641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20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#2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884E7-5F89-4BFA-93CC-4F15606B4A49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ECABC-552B-45FA-A44A-47A001137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60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ECABC-552B-45FA-A44A-47A001137B5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91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E626-FADC-486C-8DA6-694C84D427A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35BC5-1C74-4D00-9115-51EB406E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768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E626-FADC-486C-8DA6-694C84D427A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35BC5-1C74-4D00-9115-51EB406E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150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E626-FADC-486C-8DA6-694C84D427A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35BC5-1C74-4D00-9115-51EB406E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61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E626-FADC-486C-8DA6-694C84D427A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35BC5-1C74-4D00-9115-51EB406E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72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E626-FADC-486C-8DA6-694C84D427A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35BC5-1C74-4D00-9115-51EB406E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4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E626-FADC-486C-8DA6-694C84D427A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35BC5-1C74-4D00-9115-51EB406E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44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E626-FADC-486C-8DA6-694C84D427A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35BC5-1C74-4D00-9115-51EB406E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632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E626-FADC-486C-8DA6-694C84D427A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35BC5-1C74-4D00-9115-51EB406E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155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E626-FADC-486C-8DA6-694C84D427A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35BC5-1C74-4D00-9115-51EB406E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599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E626-FADC-486C-8DA6-694C84D427A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35BC5-1C74-4D00-9115-51EB406E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13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4E626-FADC-486C-8DA6-694C84D427A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35BC5-1C74-4D00-9115-51EB406E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52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4E626-FADC-486C-8DA6-694C84D427A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35BC5-1C74-4D00-9115-51EB406E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49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80020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Государственное бюджетное дошкольное образовательное учреждение</a:t>
            </a:r>
            <a:br>
              <a:rPr lang="ru-RU" sz="1800" b="1" dirty="0" smtClean="0"/>
            </a:br>
            <a:r>
              <a:rPr lang="ru-RU" sz="1800" b="1" dirty="0" smtClean="0"/>
              <a:t>детский сад №70 Кировского района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2600" b="1" i="1" dirty="0" smtClean="0">
                <a:solidFill>
                  <a:srgbClr val="8E0000"/>
                </a:solidFill>
              </a:rPr>
              <a:t>Использование </a:t>
            </a:r>
            <a:r>
              <a:rPr lang="ru-RU" sz="2600" b="1" i="1" dirty="0">
                <a:solidFill>
                  <a:srgbClr val="8E0000"/>
                </a:solidFill>
              </a:rPr>
              <a:t>в театрализованной деятельности дошкольников игрушек, сделанных в технике «оригами».</a:t>
            </a:r>
            <a:endParaRPr lang="ru-RU" sz="2600" dirty="0">
              <a:solidFill>
                <a:srgbClr val="8E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36912"/>
            <a:ext cx="8686800" cy="42210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                                                 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>
                <a:solidFill>
                  <a:srgbClr val="990000"/>
                </a:solidFill>
              </a:rPr>
              <a:t>                                                     </a:t>
            </a:r>
            <a:r>
              <a:rPr lang="ru-RU" sz="2400" b="1" dirty="0" smtClean="0">
                <a:solidFill>
                  <a:srgbClr val="990000"/>
                </a:solidFill>
              </a:rPr>
              <a:t>Автор </a:t>
            </a:r>
            <a:r>
              <a:rPr lang="ru-RU" sz="2400" b="1" dirty="0">
                <a:solidFill>
                  <a:srgbClr val="990000"/>
                </a:solidFill>
              </a:rPr>
              <a:t>презентации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990000"/>
                </a:solidFill>
              </a:rPr>
              <a:t>                                        </a:t>
            </a:r>
            <a:r>
              <a:rPr lang="ru-RU" sz="2400" b="1" dirty="0" smtClean="0">
                <a:solidFill>
                  <a:srgbClr val="990000"/>
                </a:solidFill>
              </a:rPr>
              <a:t>                     </a:t>
            </a:r>
            <a:r>
              <a:rPr lang="ru-RU" sz="2400" b="1" dirty="0" err="1" smtClean="0">
                <a:solidFill>
                  <a:srgbClr val="990000"/>
                </a:solidFill>
              </a:rPr>
              <a:t>Слободова</a:t>
            </a:r>
            <a:r>
              <a:rPr lang="ru-RU" sz="2400" b="1" dirty="0" smtClean="0">
                <a:solidFill>
                  <a:srgbClr val="990000"/>
                </a:solidFill>
              </a:rPr>
              <a:t>  </a:t>
            </a:r>
            <a:r>
              <a:rPr lang="ru-RU" sz="2400" b="1" dirty="0">
                <a:solidFill>
                  <a:srgbClr val="990000"/>
                </a:solidFill>
              </a:rPr>
              <a:t>Елена  </a:t>
            </a:r>
            <a:r>
              <a:rPr lang="ru-RU" sz="2400" b="1" dirty="0" smtClean="0">
                <a:solidFill>
                  <a:srgbClr val="990000"/>
                </a:solidFill>
              </a:rPr>
              <a:t>Николаевна</a:t>
            </a:r>
          </a:p>
          <a:p>
            <a:endParaRPr lang="ru-RU" sz="2400" b="1" dirty="0">
              <a:solidFill>
                <a:srgbClr val="990000"/>
              </a:solidFill>
            </a:endParaRPr>
          </a:p>
          <a:p>
            <a:endParaRPr lang="ru-RU" sz="2000" dirty="0" smtClean="0"/>
          </a:p>
          <a:p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                                               </a:t>
            </a:r>
          </a:p>
          <a:p>
            <a:pPr marL="0" indent="0">
              <a:buNone/>
            </a:pPr>
            <a:r>
              <a:rPr lang="ru-RU" sz="2000" dirty="0" smtClean="0"/>
              <a:t>                                                Санкт-Петербург</a:t>
            </a:r>
          </a:p>
          <a:p>
            <a:pPr marL="0" indent="0">
              <a:buNone/>
            </a:pPr>
            <a:r>
              <a:rPr lang="ru-RU" sz="2000" dirty="0" smtClean="0"/>
              <a:t>                                                        2019 год</a:t>
            </a:r>
          </a:p>
        </p:txBody>
      </p:sp>
      <p:pic>
        <p:nvPicPr>
          <p:cNvPr id="1026" name="Picture 2" descr="C:\Users\Елена\Desktop\фото к презентации\декорация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3867499" cy="305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6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990033"/>
                </a:solidFill>
              </a:rPr>
              <a:t>                          Оформление декораций к сказкам</a:t>
            </a:r>
            <a:endParaRPr lang="ru-RU" sz="2400" b="1" i="1" dirty="0">
              <a:solidFill>
                <a:srgbClr val="9900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5184576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6600CC"/>
                </a:solidFill>
              </a:rPr>
              <a:t>               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</a:t>
            </a:r>
            <a:endParaRPr lang="ru-RU" dirty="0">
              <a:solidFill>
                <a:srgbClr val="003300"/>
              </a:solidFill>
            </a:endParaRPr>
          </a:p>
        </p:txBody>
      </p:sp>
      <p:pic>
        <p:nvPicPr>
          <p:cNvPr id="1030" name="Picture 6" descr="C:\Users\Елена\Desktop\фото к презентации\сказка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08" y="393089"/>
            <a:ext cx="2088232" cy="278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Елена\Desktop\фото к презентации\оригами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38845"/>
            <a:ext cx="25922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Елена\Desktop\фото к презентации\сказка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137" y="969152"/>
            <a:ext cx="3267882" cy="220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Елена\Desktop\фото к презентации\сказка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41" y="969152"/>
            <a:ext cx="3151534" cy="223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фото к презентации\декораци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68792"/>
            <a:ext cx="3744416" cy="190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фото к презентации\декорация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950586"/>
            <a:ext cx="3473342" cy="179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990033"/>
                </a:solidFill>
              </a:rPr>
              <a:t>Любимые сказочные герои</a:t>
            </a:r>
            <a:endParaRPr lang="ru-RU" sz="2800" b="1" i="1" dirty="0">
              <a:solidFill>
                <a:srgbClr val="9900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908720"/>
            <a:ext cx="4244280" cy="521744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Елена\Desktop\фото к презентации\оригами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2709"/>
            <a:ext cx="792088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76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6600CC"/>
                </a:solidFill>
              </a:rPr>
              <a:t>Русская народная сказка «Теремок»</a:t>
            </a:r>
            <a:endParaRPr lang="ru-RU" sz="2800" b="1" dirty="0">
              <a:solidFill>
                <a:srgbClr val="66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Елена\Desktop\фото к презентации\сказ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18494"/>
            <a:ext cx="4073499" cy="543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фото к презентации\оригами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18494"/>
            <a:ext cx="4104456" cy="543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21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Русская народная сказка «Колобок»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Елена\Desktop\фото к презентации\сказка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888432" cy="485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esktop\фото к презентации\оригам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69364"/>
            <a:ext cx="3960440" cy="490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72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</a:rPr>
              <a:t>Русская народная сказка «</a:t>
            </a:r>
            <a:r>
              <a:rPr lang="ru-RU" sz="2800" b="1" dirty="0" err="1" smtClean="0">
                <a:solidFill>
                  <a:srgbClr val="008000"/>
                </a:solidFill>
              </a:rPr>
              <a:t>Заюшкина</a:t>
            </a:r>
            <a:r>
              <a:rPr lang="ru-RU" sz="2800" b="1" dirty="0" smtClean="0">
                <a:solidFill>
                  <a:srgbClr val="008000"/>
                </a:solidFill>
              </a:rPr>
              <a:t> избушка»</a:t>
            </a:r>
            <a:endParaRPr lang="ru-RU" sz="2800" b="1" dirty="0">
              <a:solidFill>
                <a:srgbClr val="008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Елена\Desktop\фото к презентации\оригами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3" y="1012328"/>
            <a:ext cx="3648577" cy="48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ена\Desktop\фото к презентации\оригами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915" y="988848"/>
            <a:ext cx="2396049" cy="31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Елена\Desktop\фото к презентации\IMG_2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11181"/>
            <a:ext cx="3914986" cy="276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Елена\Desktop\фото к презентации\оригами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831" y="982323"/>
            <a:ext cx="2195736" cy="292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6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4320480" cy="85010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990033"/>
                </a:solidFill>
              </a:rPr>
              <a:t>Русская народная сказка </a:t>
            </a:r>
            <a:br>
              <a:rPr lang="ru-RU" sz="2000" b="1" dirty="0" smtClean="0">
                <a:solidFill>
                  <a:srgbClr val="990033"/>
                </a:solidFill>
              </a:rPr>
            </a:br>
            <a:r>
              <a:rPr lang="ru-RU" sz="2000" b="1" dirty="0" smtClean="0">
                <a:solidFill>
                  <a:srgbClr val="990033"/>
                </a:solidFill>
              </a:rPr>
              <a:t>«Маша </a:t>
            </a:r>
            <a:r>
              <a:rPr lang="ru-RU" sz="2000" b="1" dirty="0">
                <a:solidFill>
                  <a:srgbClr val="990033"/>
                </a:solidFill>
              </a:rPr>
              <a:t>и медведь</a:t>
            </a:r>
            <a:r>
              <a:rPr lang="ru-RU" sz="2000" b="1" dirty="0" smtClean="0">
                <a:solidFill>
                  <a:srgbClr val="990033"/>
                </a:solidFill>
              </a:rPr>
              <a:t>»</a:t>
            </a:r>
            <a:endParaRPr lang="ru-RU" sz="2000" b="1" dirty="0">
              <a:solidFill>
                <a:srgbClr val="9900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404665"/>
            <a:ext cx="4038600" cy="1008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6600CC"/>
                </a:solidFill>
              </a:rPr>
              <a:t>          Герои </a:t>
            </a:r>
            <a:r>
              <a:rPr lang="ru-RU" sz="2000" b="1" dirty="0">
                <a:solidFill>
                  <a:srgbClr val="6600CC"/>
                </a:solidFill>
              </a:rPr>
              <a:t>весёлых диалогов </a:t>
            </a:r>
            <a:br>
              <a:rPr lang="ru-RU" sz="2000" b="1" dirty="0">
                <a:solidFill>
                  <a:srgbClr val="6600CC"/>
                </a:solidFill>
              </a:rPr>
            </a:br>
            <a:endParaRPr lang="ru-RU" sz="2000" dirty="0">
              <a:solidFill>
                <a:srgbClr val="6600CC"/>
              </a:solidFill>
            </a:endParaRPr>
          </a:p>
        </p:txBody>
      </p:sp>
      <p:pic>
        <p:nvPicPr>
          <p:cNvPr id="7170" name="Picture 2" descr="C:\Users\Елена\Desktop\фото к презентации\оригами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6607"/>
            <a:ext cx="4176464" cy="535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IMG_2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024"/>
            <a:ext cx="3600400" cy="288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фото к презентации\File0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069" y="3992983"/>
            <a:ext cx="3499402" cy="261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0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Развитие способностей ребёнка в речевом творчестве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686800" cy="612068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</a:rPr>
              <a:t>                </a:t>
            </a:r>
            <a:r>
              <a:rPr lang="ru-RU" sz="3600" b="1" dirty="0" smtClean="0">
                <a:solidFill>
                  <a:srgbClr val="7030A0"/>
                </a:solidFill>
              </a:rPr>
              <a:t>Работа </a:t>
            </a:r>
            <a:r>
              <a:rPr lang="ru-RU" sz="3600" b="1" dirty="0">
                <a:solidFill>
                  <a:srgbClr val="7030A0"/>
                </a:solidFill>
              </a:rPr>
              <a:t>по сказке с использованием игрушек, 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7030A0"/>
                </a:solidFill>
              </a:rPr>
              <a:t>                                                выполненных в технике «оригами</a:t>
            </a:r>
            <a:r>
              <a:rPr lang="ru-RU" sz="3600" b="1" dirty="0" smtClean="0">
                <a:solidFill>
                  <a:srgbClr val="7030A0"/>
                </a:solidFill>
              </a:rPr>
              <a:t>».</a:t>
            </a:r>
          </a:p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1</a:t>
            </a:r>
            <a:r>
              <a:rPr lang="ru-RU" sz="3600" dirty="0"/>
              <a:t>. Знакомство с произведением (</a:t>
            </a:r>
            <a:r>
              <a:rPr lang="ru-RU" sz="3600" dirty="0" smtClean="0"/>
              <a:t>чтение, беседа о прочитанном);</a:t>
            </a:r>
          </a:p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2. Просмотр иллюстраций в книге, мультфильмов;</a:t>
            </a:r>
            <a:endParaRPr lang="ru-RU" sz="3600" dirty="0"/>
          </a:p>
          <a:p>
            <a:pPr marL="0" indent="0">
              <a:buNone/>
            </a:pPr>
            <a:r>
              <a:rPr lang="ru-RU" sz="3600" dirty="0" smtClean="0"/>
              <a:t>   3. </a:t>
            </a:r>
            <a:r>
              <a:rPr lang="ru-RU" sz="3600" dirty="0"/>
              <a:t>Обсуждение героев сказки, их характеристика:</a:t>
            </a:r>
          </a:p>
          <a:p>
            <a:pPr marL="0" indent="0">
              <a:buNone/>
            </a:pPr>
            <a:r>
              <a:rPr lang="ru-RU" sz="3600" dirty="0" smtClean="0"/>
              <a:t>      - </a:t>
            </a:r>
            <a:r>
              <a:rPr lang="ru-RU" sz="3600" dirty="0"/>
              <a:t>Персонажи в сказке (положительные и отрицательные), почему? </a:t>
            </a:r>
            <a:r>
              <a:rPr lang="ru-RU" sz="3600" dirty="0" smtClean="0"/>
              <a:t>                Рассуждения </a:t>
            </a:r>
            <a:r>
              <a:rPr lang="ru-RU" sz="3600" dirty="0"/>
              <a:t>детей.</a:t>
            </a:r>
          </a:p>
          <a:p>
            <a:pPr marL="0" indent="0">
              <a:buNone/>
            </a:pPr>
            <a:r>
              <a:rPr lang="ru-RU" sz="3600" dirty="0" smtClean="0"/>
              <a:t>      - </a:t>
            </a:r>
            <a:r>
              <a:rPr lang="ru-RU" sz="3600" dirty="0"/>
              <a:t>Подбор прилагательных к этим персонажам, их действия в сказке – что произошло в начале? Кто с кем вступает в диалог? Что просит или о чём говорит? (Привести примеры). Какой у него голос? Что было потом? (Краткое содержание) Чем заканчивается сказка? </a:t>
            </a:r>
            <a:endParaRPr lang="ru-RU" sz="3600" dirty="0" smtClean="0"/>
          </a:p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  4. Распределение ролей по сказке.</a:t>
            </a:r>
            <a:endParaRPr lang="ru-RU" sz="3600" dirty="0"/>
          </a:p>
          <a:p>
            <a:pPr marL="0" indent="0">
              <a:buNone/>
            </a:pPr>
            <a:r>
              <a:rPr lang="ru-RU" sz="3600" dirty="0" smtClean="0"/>
              <a:t>      5. </a:t>
            </a:r>
            <a:r>
              <a:rPr lang="ru-RU" sz="3600" dirty="0"/>
              <a:t>Изготовление своего героя к </a:t>
            </a:r>
            <a:r>
              <a:rPr lang="ru-RU" sz="3600" dirty="0" smtClean="0"/>
              <a:t>сказке, изготовление  </a:t>
            </a:r>
            <a:r>
              <a:rPr lang="ru-RU" sz="3600" dirty="0" smtClean="0"/>
              <a:t>декораций, афиши.</a:t>
            </a:r>
            <a:endParaRPr lang="ru-RU" sz="3600" dirty="0"/>
          </a:p>
          <a:p>
            <a:pPr marL="0" indent="0">
              <a:buNone/>
            </a:pPr>
            <a:r>
              <a:rPr lang="ru-RU" sz="3600" dirty="0" smtClean="0"/>
              <a:t>      6.  </a:t>
            </a:r>
            <a:r>
              <a:rPr lang="ru-RU" sz="3600" dirty="0"/>
              <a:t>Разучивание </a:t>
            </a:r>
            <a:r>
              <a:rPr lang="ru-RU" sz="3600" dirty="0" smtClean="0"/>
              <a:t>текста, </a:t>
            </a:r>
            <a:r>
              <a:rPr lang="ru-RU" sz="3600" dirty="0"/>
              <a:t>диалоги персонажей, работа над звукопроизношением, дикцией, интонацией, выразительностью речи.</a:t>
            </a:r>
          </a:p>
          <a:p>
            <a:pPr marL="0" indent="0">
              <a:buNone/>
            </a:pPr>
            <a:r>
              <a:rPr lang="ru-RU" sz="3600" dirty="0" smtClean="0"/>
              <a:t>      7.  </a:t>
            </a:r>
            <a:r>
              <a:rPr lang="ru-RU" sz="3600" dirty="0"/>
              <a:t>Выбор места для показа сказки, размещение </a:t>
            </a:r>
            <a:r>
              <a:rPr lang="ru-RU" sz="3600" dirty="0" smtClean="0"/>
              <a:t>декораций, </a:t>
            </a:r>
            <a:r>
              <a:rPr lang="ru-RU" sz="3600" dirty="0"/>
              <a:t>изготовление билетов для зрителей, подготовка мест для зрителей.</a:t>
            </a:r>
          </a:p>
          <a:p>
            <a:pPr marL="0" indent="0">
              <a:buNone/>
            </a:pPr>
            <a:r>
              <a:rPr lang="ru-RU" sz="3600" dirty="0" smtClean="0"/>
              <a:t>      8.  </a:t>
            </a:r>
            <a:r>
              <a:rPr lang="ru-RU" sz="3600" dirty="0"/>
              <a:t>Показ сказки детьми.</a:t>
            </a:r>
          </a:p>
        </p:txBody>
      </p:sp>
    </p:spTree>
    <p:extLst>
      <p:ext uri="{BB962C8B-B14F-4D97-AF65-F5344CB8AC3E}">
        <p14:creationId xmlns:p14="http://schemas.microsoft.com/office/powerpoint/2010/main" val="233839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solidFill>
                  <a:srgbClr val="990033"/>
                </a:solidFill>
              </a:rPr>
              <a:t/>
            </a:r>
            <a:br>
              <a:rPr lang="ru-RU" sz="2800" b="1" i="1" dirty="0">
                <a:solidFill>
                  <a:srgbClr val="990033"/>
                </a:solidFill>
              </a:rPr>
            </a:br>
            <a:r>
              <a:rPr lang="ru-RU" sz="2800" b="1" i="1" dirty="0" smtClean="0">
                <a:solidFill>
                  <a:srgbClr val="990033"/>
                </a:solidFill>
              </a:rPr>
              <a:t/>
            </a:r>
            <a:br>
              <a:rPr lang="ru-RU" sz="2800" b="1" i="1" dirty="0" smtClean="0">
                <a:solidFill>
                  <a:srgbClr val="990033"/>
                </a:solidFill>
              </a:rPr>
            </a:br>
            <a:r>
              <a:rPr lang="ru-RU" sz="2800" b="1" i="1" dirty="0" smtClean="0">
                <a:solidFill>
                  <a:srgbClr val="990033"/>
                </a:solidFill>
              </a:rPr>
              <a:t/>
            </a:r>
            <a:br>
              <a:rPr lang="ru-RU" sz="2800" b="1" i="1" dirty="0" smtClean="0">
                <a:solidFill>
                  <a:srgbClr val="990033"/>
                </a:solidFill>
              </a:rPr>
            </a:br>
            <a:r>
              <a:rPr lang="ru-RU" sz="2800" b="1" i="1" dirty="0">
                <a:solidFill>
                  <a:srgbClr val="990033"/>
                </a:solidFill>
              </a:rPr>
              <a:t/>
            </a:r>
            <a:br>
              <a:rPr lang="ru-RU" sz="2800" b="1" i="1" dirty="0">
                <a:solidFill>
                  <a:srgbClr val="990033"/>
                </a:solidFill>
              </a:rPr>
            </a:br>
            <a:r>
              <a:rPr lang="ru-RU" sz="2800" b="1" i="1" dirty="0" smtClean="0">
                <a:solidFill>
                  <a:srgbClr val="990033"/>
                </a:solidFill>
              </a:rPr>
              <a:t/>
            </a:r>
            <a:br>
              <a:rPr lang="ru-RU" sz="2800" b="1" i="1" dirty="0" smtClean="0">
                <a:solidFill>
                  <a:srgbClr val="990033"/>
                </a:solidFill>
              </a:rPr>
            </a:br>
            <a:r>
              <a:rPr lang="ru-RU" sz="2800" b="1" i="1" dirty="0" smtClean="0">
                <a:solidFill>
                  <a:srgbClr val="990033"/>
                </a:solidFill>
              </a:rPr>
              <a:t>Сотрудничество с родителями </a:t>
            </a:r>
            <a:r>
              <a:rPr lang="ru-RU" sz="2800" b="1" i="1" dirty="0">
                <a:solidFill>
                  <a:srgbClr val="990033"/>
                </a:solidFill>
              </a:rPr>
              <a:t/>
            </a:r>
            <a:br>
              <a:rPr lang="ru-RU" sz="2800" b="1" i="1" dirty="0">
                <a:solidFill>
                  <a:srgbClr val="990033"/>
                </a:solidFill>
              </a:rPr>
            </a:br>
            <a:r>
              <a:rPr lang="ru-RU" sz="2400" b="1" i="1" dirty="0" smtClean="0">
                <a:solidFill>
                  <a:srgbClr val="6600CC"/>
                </a:solidFill>
              </a:rPr>
              <a:t>В </a:t>
            </a:r>
            <a:r>
              <a:rPr lang="ru-RU" sz="2400" b="1" i="1" dirty="0">
                <a:solidFill>
                  <a:srgbClr val="6600CC"/>
                </a:solidFill>
              </a:rPr>
              <a:t>развитии речевого творчества детей большую роль играет взаимодействие с семьями воспитанников</a:t>
            </a:r>
            <a:r>
              <a:rPr lang="ru-RU" sz="2400" b="1" dirty="0" smtClean="0"/>
              <a:t>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200" b="1" dirty="0"/>
              <a:t>Родители с детьми придумывали СВОЮ сказку, оформляли её с использованием игрушек в технике «оригами» и участвовали в конкурсе «Сочини сказку и сделай поделку». </a:t>
            </a:r>
            <a:br>
              <a:rPr lang="ru-RU" sz="2200" b="1" dirty="0"/>
            </a:br>
            <a:endParaRPr lang="ru-RU" sz="2200" b="1" i="1" dirty="0">
              <a:solidFill>
                <a:srgbClr val="9900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420888"/>
            <a:ext cx="4495800" cy="37052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</a:t>
            </a:r>
            <a:r>
              <a:rPr lang="ru-RU" sz="2000" b="1" dirty="0" smtClean="0">
                <a:solidFill>
                  <a:srgbClr val="6600CC"/>
                </a:solidFill>
              </a:rPr>
              <a:t>«Новые приключения Колобка»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132856"/>
            <a:ext cx="4038600" cy="3993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008000"/>
                </a:solidFill>
              </a:rPr>
              <a:t>       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8000"/>
                </a:solidFill>
              </a:rPr>
              <a:t>            </a:t>
            </a:r>
            <a:r>
              <a:rPr lang="ru-RU" sz="2000" b="1" dirty="0" smtClean="0">
                <a:solidFill>
                  <a:srgbClr val="008000"/>
                </a:solidFill>
              </a:rPr>
              <a:t>«Зайчиха – цветочница»</a:t>
            </a:r>
            <a:endParaRPr lang="ru-RU" sz="2000" b="1" dirty="0">
              <a:solidFill>
                <a:srgbClr val="003300"/>
              </a:solidFill>
            </a:endParaRPr>
          </a:p>
        </p:txBody>
      </p:sp>
      <p:pic>
        <p:nvPicPr>
          <p:cNvPr id="8194" name="Picture 2" descr="C:\Users\Елена\Desktop\фото к презентации\IMG_29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37" y="3094798"/>
            <a:ext cx="4286466" cy="32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Елена\Desktop\фото к презентации\IMG_29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68960"/>
            <a:ext cx="432092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65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8180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«Домик друзей»</a:t>
            </a:r>
            <a:r>
              <a:rPr lang="ru-RU" sz="2400" dirty="0" smtClean="0"/>
              <a:t>                         </a:t>
            </a:r>
            <a:r>
              <a:rPr lang="ru-RU" sz="2400" dirty="0" smtClean="0">
                <a:solidFill>
                  <a:srgbClr val="6600CC"/>
                </a:solidFill>
              </a:rPr>
              <a:t> «Лиса, заяц и петух»</a:t>
            </a:r>
            <a:endParaRPr lang="ru-RU" sz="2400" dirty="0">
              <a:solidFill>
                <a:srgbClr val="66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3870514"/>
            <a:ext cx="4038600" cy="2987485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15816" y="3573016"/>
            <a:ext cx="5770984" cy="2553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</a:t>
            </a:r>
            <a:r>
              <a:rPr lang="ru-RU" sz="2400" dirty="0" smtClean="0">
                <a:solidFill>
                  <a:srgbClr val="008000"/>
                </a:solidFill>
              </a:rPr>
              <a:t>«</a:t>
            </a:r>
            <a:r>
              <a:rPr lang="ru-RU" sz="2400" dirty="0" err="1" smtClean="0">
                <a:solidFill>
                  <a:srgbClr val="008000"/>
                </a:solidFill>
              </a:rPr>
              <a:t>Тобик</a:t>
            </a:r>
            <a:r>
              <a:rPr lang="ru-RU" sz="2400" dirty="0" smtClean="0">
                <a:solidFill>
                  <a:srgbClr val="008000"/>
                </a:solidFill>
              </a:rPr>
              <a:t> ищет друзей»</a:t>
            </a:r>
            <a:endParaRPr lang="ru-RU" sz="2400" dirty="0">
              <a:solidFill>
                <a:srgbClr val="008000"/>
              </a:solidFill>
            </a:endParaRPr>
          </a:p>
        </p:txBody>
      </p:sp>
      <p:pic>
        <p:nvPicPr>
          <p:cNvPr id="9218" name="Picture 2" descr="C:\Users\Елена\Desktop\фото к презентации\IMG_29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62330"/>
            <a:ext cx="3303710" cy="274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Елена\Desktop\фото к презентации\IMG_29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24" y="707425"/>
            <a:ext cx="3612629" cy="270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Елена\Desktop\фото к презентации\IMG_3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441"/>
            <a:ext cx="3816424" cy="266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7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191720" cy="72008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Сказка «Маша и медведь» 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Сказка «Заяц и лиса»                        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0529" y="4725144"/>
            <a:ext cx="8798931" cy="187220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9600" b="1" dirty="0"/>
              <a:t>Таким образом, сочетая театрализованную деятельность </a:t>
            </a:r>
            <a:r>
              <a:rPr lang="ru-RU" sz="9600" b="1" dirty="0" smtClean="0"/>
              <a:t> </a:t>
            </a:r>
            <a:r>
              <a:rPr lang="ru-RU" sz="9600" b="1" dirty="0"/>
              <a:t>с </a:t>
            </a:r>
            <a:r>
              <a:rPr lang="ru-RU" sz="9600" b="1" dirty="0" smtClean="0"/>
              <a:t>               обучением  </a:t>
            </a:r>
            <a:r>
              <a:rPr lang="ru-RU" sz="9600" b="1" dirty="0"/>
              <a:t>складыванию игрушек в технике оригами, благотворно сказывается на </a:t>
            </a:r>
            <a:r>
              <a:rPr lang="ru-RU" sz="9600" b="1" dirty="0" smtClean="0"/>
              <a:t> </a:t>
            </a:r>
            <a:r>
              <a:rPr lang="ru-RU" sz="9600" b="1" dirty="0" smtClean="0"/>
              <a:t>речевом и творческом </a:t>
            </a:r>
            <a:r>
              <a:rPr lang="ru-RU" sz="9600" b="1" dirty="0" smtClean="0"/>
              <a:t>развитии детей.</a:t>
            </a:r>
          </a:p>
          <a:p>
            <a:pPr marL="0" indent="0">
              <a:lnSpc>
                <a:spcPct val="170000"/>
              </a:lnSpc>
              <a:buNone/>
            </a:pPr>
            <a:endParaRPr lang="ru-RU" sz="7500" dirty="0"/>
          </a:p>
          <a:p>
            <a:pPr marL="0" indent="0">
              <a:lnSpc>
                <a:spcPct val="170000"/>
              </a:lnSpc>
              <a:buNone/>
            </a:pPr>
            <a:r>
              <a:rPr lang="ru-RU" sz="7500" dirty="0" smtClean="0"/>
              <a:t>                                 </a:t>
            </a:r>
            <a:endParaRPr lang="ru-RU" sz="7500" b="1" dirty="0">
              <a:solidFill>
                <a:srgbClr val="FF0066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FF0066"/>
                </a:solidFill>
              </a:rPr>
              <a:t> </a:t>
            </a:r>
          </a:p>
          <a:p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8640"/>
            <a:ext cx="4038600" cy="593752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2000" dirty="0" smtClean="0"/>
              <a:t>      </a:t>
            </a:r>
            <a:r>
              <a:rPr lang="ru-RU" sz="8000" b="1" dirty="0" smtClean="0">
                <a:solidFill>
                  <a:srgbClr val="6600CC"/>
                </a:solidFill>
              </a:rPr>
              <a:t>Сказка «Дед </a:t>
            </a:r>
            <a:r>
              <a:rPr lang="ru-RU" sz="8000" b="1" dirty="0" err="1" smtClean="0">
                <a:solidFill>
                  <a:srgbClr val="6600CC"/>
                </a:solidFill>
              </a:rPr>
              <a:t>Мазай</a:t>
            </a:r>
            <a:r>
              <a:rPr lang="ru-RU" sz="8000" b="1" dirty="0" smtClean="0">
                <a:solidFill>
                  <a:srgbClr val="6600CC"/>
                </a:solidFill>
              </a:rPr>
              <a:t> и зайцы»</a:t>
            </a:r>
            <a:endParaRPr lang="ru-RU" sz="8000" b="1" dirty="0">
              <a:solidFill>
                <a:srgbClr val="6600CC"/>
              </a:solidFill>
            </a:endParaRPr>
          </a:p>
        </p:txBody>
      </p:sp>
      <p:pic>
        <p:nvPicPr>
          <p:cNvPr id="10242" name="Picture 2" descr="C:\Users\Елена\Desktop\фото к презентации\IMG_3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29" y="908720"/>
            <a:ext cx="4191720" cy="33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Елена\Desktop\фото к презентации\IMG_3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53" y="947737"/>
            <a:ext cx="4334908" cy="325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8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Оригами</a:t>
            </a:r>
            <a:r>
              <a:rPr lang="ru-RU" sz="2800" dirty="0" smtClean="0">
                <a:solidFill>
                  <a:srgbClr val="7030A0"/>
                </a:solidFill>
              </a:rPr>
              <a:t> – </a:t>
            </a:r>
            <a:r>
              <a:rPr lang="ru-RU" sz="2700" b="1" i="1" dirty="0" smtClean="0">
                <a:solidFill>
                  <a:srgbClr val="7030A0"/>
                </a:solidFill>
              </a:rPr>
              <a:t>это искусство складывания поделок из бумаги, </a:t>
            </a:r>
            <a:br>
              <a:rPr lang="ru-RU" sz="2700" b="1" i="1" dirty="0" smtClean="0">
                <a:solidFill>
                  <a:srgbClr val="7030A0"/>
                </a:solidFill>
              </a:rPr>
            </a:br>
            <a:r>
              <a:rPr lang="ru-RU" sz="2700" b="1" i="1" dirty="0" smtClean="0">
                <a:solidFill>
                  <a:srgbClr val="7030A0"/>
                </a:solidFill>
              </a:rPr>
              <a:t> доступное </a:t>
            </a:r>
            <a:r>
              <a:rPr lang="ru-RU" sz="2700" b="1" i="1" dirty="0">
                <a:solidFill>
                  <a:srgbClr val="7030A0"/>
                </a:solidFill>
              </a:rPr>
              <a:t>д</a:t>
            </a:r>
            <a:r>
              <a:rPr lang="ru-RU" sz="2700" b="1" i="1" dirty="0" smtClean="0">
                <a:solidFill>
                  <a:srgbClr val="7030A0"/>
                </a:solidFill>
              </a:rPr>
              <a:t>ля каждого ребёнка.</a:t>
            </a:r>
            <a:br>
              <a:rPr lang="ru-RU" sz="2700" b="1" i="1" dirty="0" smtClean="0">
                <a:solidFill>
                  <a:srgbClr val="7030A0"/>
                </a:solidFill>
              </a:rPr>
            </a:br>
            <a:r>
              <a:rPr lang="ru-RU" sz="2700" b="1" i="1" dirty="0" smtClean="0">
                <a:solidFill>
                  <a:srgbClr val="7030A0"/>
                </a:solidFill>
              </a:rPr>
              <a:t>Возможности этого вида искусства безграничны.</a:t>
            </a:r>
            <a:endParaRPr lang="ru-RU" sz="2700" b="1" i="1" dirty="0">
              <a:solidFill>
                <a:srgbClr val="7030A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556792"/>
            <a:ext cx="8686800" cy="4761130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rgbClr val="990033"/>
                </a:solidFill>
              </a:rPr>
              <a:t>от самых простых моделей                    </a:t>
            </a:r>
          </a:p>
          <a:p>
            <a:pPr>
              <a:buNone/>
            </a:pPr>
            <a:endParaRPr lang="ru-RU" sz="2400" dirty="0" smtClean="0">
              <a:solidFill>
                <a:srgbClr val="990033"/>
              </a:solidFill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sz="2400" dirty="0" smtClean="0">
                <a:solidFill>
                  <a:srgbClr val="990033"/>
                </a:solidFill>
              </a:rPr>
              <a:t>до сложных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Documents and Settings\Admin\Рабочий стол\penguin.we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276873"/>
            <a:ext cx="1785950" cy="1584176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flower.web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9" y="2276874"/>
            <a:ext cx="1236660" cy="1584176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tiger-face.web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2276874"/>
            <a:ext cx="1928826" cy="1584176"/>
          </a:xfrm>
          <a:prstGeom prst="rect">
            <a:avLst/>
          </a:prstGeom>
          <a:noFill/>
        </p:spPr>
      </p:pic>
      <p:pic>
        <p:nvPicPr>
          <p:cNvPr id="2054" name="Picture 6" descr="C:\Documents and Settings\Admin\Рабочий стол\rabbit.web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2276874"/>
            <a:ext cx="1643074" cy="1584175"/>
          </a:xfrm>
          <a:prstGeom prst="rect">
            <a:avLst/>
          </a:prstGeom>
          <a:noFill/>
        </p:spPr>
      </p:pic>
      <p:pic>
        <p:nvPicPr>
          <p:cNvPr id="2055" name="Picture 7" descr="C:\Documents and Settings\Admin\Рабочий стол\images33332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4518337"/>
            <a:ext cx="1571636" cy="2125373"/>
          </a:xfrm>
          <a:prstGeom prst="rect">
            <a:avLst/>
          </a:prstGeom>
          <a:noFill/>
        </p:spPr>
      </p:pic>
      <p:pic>
        <p:nvPicPr>
          <p:cNvPr id="2056" name="Picture 8" descr="C:\Documents and Settings\Admin\Рабочий стол\imagрааes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4652329"/>
            <a:ext cx="1857388" cy="1857388"/>
          </a:xfrm>
          <a:prstGeom prst="rect">
            <a:avLst/>
          </a:prstGeom>
          <a:noFill/>
        </p:spPr>
      </p:pic>
      <p:pic>
        <p:nvPicPr>
          <p:cNvPr id="2057" name="Picture 9" descr="C:\Documents and Settings\Admin\Рабочий стол\2352563456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4572008"/>
            <a:ext cx="1293396" cy="2074868"/>
          </a:xfrm>
          <a:prstGeom prst="rect">
            <a:avLst/>
          </a:prstGeom>
          <a:noFill/>
        </p:spPr>
      </p:pic>
      <p:pic>
        <p:nvPicPr>
          <p:cNvPr id="2058" name="Picture 10" descr="C:\Documents and Settings\Admin\Рабочий стол\ima09998ges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16" y="4572008"/>
            <a:ext cx="1357322" cy="207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38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3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FF0066"/>
                </a:solidFill>
              </a:rPr>
              <a:t>СПАСИБО  </a:t>
            </a:r>
            <a:r>
              <a:rPr lang="ru-RU" b="1" dirty="0">
                <a:solidFill>
                  <a:srgbClr val="FF0066"/>
                </a:solidFill>
              </a:rPr>
              <a:t>ЗА  ВНИМАНИЕ!!!</a:t>
            </a:r>
            <a:br>
              <a:rPr lang="ru-RU" b="1" dirty="0">
                <a:solidFill>
                  <a:srgbClr val="FF0066"/>
                </a:solidFill>
              </a:rPr>
            </a:br>
            <a:r>
              <a:rPr lang="ru-RU" b="1" dirty="0">
                <a:solidFill>
                  <a:srgbClr val="FF0066"/>
                </a:solidFill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3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8629" y="260648"/>
            <a:ext cx="7786742" cy="160764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Конструктивная карта -</a:t>
            </a:r>
            <a:br>
              <a:rPr lang="ru-RU" sz="3600" dirty="0" smtClean="0">
                <a:solidFill>
                  <a:srgbClr val="7030A0"/>
                </a:solidFill>
              </a:rPr>
            </a:br>
            <a:r>
              <a:rPr lang="ru-RU" sz="2400" b="0" i="1" dirty="0" smtClean="0">
                <a:solidFill>
                  <a:srgbClr val="990033"/>
                </a:solidFill>
                <a:latin typeface="+mn-lt"/>
              </a:rPr>
              <a:t>Это схематичный показ поэтапного изготовления поделки</a:t>
            </a:r>
            <a:endParaRPr lang="ru-RU" sz="2400" b="0" i="1" dirty="0">
              <a:solidFill>
                <a:srgbClr val="990033"/>
              </a:solidFill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71472" y="4572008"/>
            <a:ext cx="7772400" cy="150971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48186490"/>
              </p:ext>
            </p:extLst>
          </p:nvPr>
        </p:nvGraphicFramePr>
        <p:xfrm>
          <a:off x="29574" y="1628800"/>
          <a:ext cx="9144000" cy="264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59078777"/>
              </p:ext>
            </p:extLst>
          </p:nvPr>
        </p:nvGraphicFramePr>
        <p:xfrm>
          <a:off x="107504" y="4005064"/>
          <a:ext cx="9144000" cy="3214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33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16632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</a:rPr>
              <a:t>Преимущества конструктивной карты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4040188" cy="936104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990033"/>
                </a:solidFill>
              </a:rPr>
              <a:t>Наглядность и доступность восприятия</a:t>
            </a:r>
            <a:endParaRPr lang="ru-RU" i="1" dirty="0">
              <a:solidFill>
                <a:srgbClr val="990033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5025" y="980729"/>
            <a:ext cx="4041775" cy="1224136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>
                <a:solidFill>
                  <a:srgbClr val="990033"/>
                </a:solidFill>
              </a:rPr>
              <a:t>Возможность усложнения поделки (учитывается возраст, конструктивные навыки и умения ребёнка)</a:t>
            </a:r>
            <a:endParaRPr lang="ru-RU" sz="2000" i="1" dirty="0">
              <a:solidFill>
                <a:srgbClr val="990033"/>
              </a:solidFill>
            </a:endParaRPr>
          </a:p>
        </p:txBody>
      </p:sp>
      <p:pic>
        <p:nvPicPr>
          <p:cNvPr id="8" name="Содержимое 7" descr="IMG_2259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590261"/>
            <a:ext cx="4041775" cy="3120516"/>
          </a:xfrm>
        </p:spPr>
      </p:pic>
      <p:pic>
        <p:nvPicPr>
          <p:cNvPr id="1026" name="Picture 2" descr="C:\Users\Елена\Desktop\фото к презентации\оригами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52126"/>
            <a:ext cx="366440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9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57200" y="228918"/>
            <a:ext cx="8229600" cy="751809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7030A0"/>
                </a:solidFill>
              </a:rPr>
              <a:t>Преимущества конструктивной карты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4040188" cy="151216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i="1" dirty="0" smtClean="0">
                <a:solidFill>
                  <a:srgbClr val="008000"/>
                </a:solidFill>
              </a:rPr>
              <a:t>Возможность совместного и самостоятельного анализа каждого этапа складывания</a:t>
            </a:r>
            <a:endParaRPr lang="ru-RU" i="1" dirty="0">
              <a:solidFill>
                <a:srgbClr val="008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716016" y="1052736"/>
            <a:ext cx="3970784" cy="1584176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rgbClr val="008000"/>
                </a:solidFill>
              </a:rPr>
              <a:t>Возможность выбора в изготовлении желаемой поделки</a:t>
            </a:r>
            <a:endParaRPr lang="ru-RU" i="1" dirty="0">
              <a:solidFill>
                <a:srgbClr val="008000"/>
              </a:solidFill>
            </a:endParaRPr>
          </a:p>
        </p:txBody>
      </p:sp>
      <p:pic>
        <p:nvPicPr>
          <p:cNvPr id="8" name="Содержимое 7" descr="IMG_225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788024" y="2897615"/>
            <a:ext cx="3971119" cy="3312368"/>
          </a:xfrm>
        </p:spPr>
      </p:pic>
      <p:pic>
        <p:nvPicPr>
          <p:cNvPr id="2050" name="Picture 2" descr="C:\Users\Елена\Desktop\фото к презентации\сказка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8447"/>
            <a:ext cx="3645039" cy="332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66"/>
                </a:solidFill>
              </a:rPr>
              <a:t>Каждая сложенная ребёнком игрушка имеет свою индивидуальность</a:t>
            </a:r>
            <a:endParaRPr lang="ru-RU" sz="2400" b="1" dirty="0">
              <a:solidFill>
                <a:srgbClr val="FF0066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C:\Users\Елена\Desktop\фото к презентации\P11505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77072"/>
            <a:ext cx="3816424" cy="253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лена\Desktop\фото к презентации\P11505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340768"/>
            <a:ext cx="3816424" cy="256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Елена\Desktop\фото к презентации\оригами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02070"/>
            <a:ext cx="3672408" cy="427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71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990033"/>
                </a:solidFill>
              </a:rPr>
              <a:t>Ведётся работа над грамматическим строем речи, увеличением словарного запаса</a:t>
            </a:r>
            <a:endParaRPr lang="ru-RU" sz="2400" b="1" dirty="0">
              <a:solidFill>
                <a:srgbClr val="9900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Елена\Desktop\фото к презентации\оригами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3394748" cy="254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esktop\фото к презентации\IMG_32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528391" cy="254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лена\Desktop\фото к презентации\оригами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42" y="4077073"/>
            <a:ext cx="1923730" cy="271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Елена\Desktop\фото к презентации\оригами2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77072"/>
            <a:ext cx="2031927" cy="271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Елена\Desktop\фото к презентации\оригами3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77073"/>
            <a:ext cx="2086416" cy="271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0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90033"/>
                </a:solidFill>
              </a:rPr>
              <a:t>Использование готовых поделок</a:t>
            </a:r>
            <a:endParaRPr lang="ru-RU" sz="2800" b="1" dirty="0">
              <a:solidFill>
                <a:srgbClr val="9900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Елена\Desktop\фото к презентации\сказка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2242643" cy="299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фото к презентации\сказка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73" y="3823186"/>
            <a:ext cx="2184933" cy="291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Елена\Desktop\фото к презентации\сказка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134" y="644771"/>
            <a:ext cx="2434212" cy="29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Елена\Desktop\фото к презентации\сказка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8" y="836437"/>
            <a:ext cx="3246226" cy="270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Елена\Desktop\фото к презентации\оригами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88" y="3595994"/>
            <a:ext cx="2416606" cy="322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Елена\Desktop\фото к презентации\оригами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522" y="3823187"/>
            <a:ext cx="2530824" cy="291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</a:t>
            </a:r>
            <a:r>
              <a:rPr lang="ru-RU" sz="2800" b="1" dirty="0" smtClean="0">
                <a:solidFill>
                  <a:srgbClr val="990033"/>
                </a:solidFill>
              </a:rPr>
              <a:t>Использование готовых поделок</a:t>
            </a:r>
            <a:endParaRPr lang="ru-RU" sz="2800" b="1" dirty="0">
              <a:solidFill>
                <a:srgbClr val="9900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 smtClean="0">
                <a:solidFill>
                  <a:srgbClr val="6600CC"/>
                </a:solidFill>
              </a:rPr>
              <a:t>Изготовление </a:t>
            </a: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6600CC"/>
                </a:solidFill>
              </a:rPr>
              <a:t>кошелёчков для</a:t>
            </a: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6600CC"/>
                </a:solidFill>
              </a:rPr>
              <a:t>игры в магазин</a:t>
            </a:r>
            <a:endParaRPr lang="ru-RU" sz="2000" b="1" i="1" dirty="0">
              <a:solidFill>
                <a:srgbClr val="6600CC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326404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i="1" dirty="0" smtClean="0">
                <a:solidFill>
                  <a:srgbClr val="6600CC"/>
                </a:solidFill>
              </a:rPr>
              <a:t>                      В сложенные кулёчки</a:t>
            </a:r>
          </a:p>
          <a:p>
            <a:r>
              <a:rPr lang="ru-RU" sz="1800" b="1" i="1" dirty="0">
                <a:solidFill>
                  <a:srgbClr val="6600CC"/>
                </a:solidFill>
              </a:rPr>
              <a:t> </a:t>
            </a:r>
            <a:r>
              <a:rPr lang="ru-RU" sz="1800" b="1" i="1" dirty="0" smtClean="0">
                <a:solidFill>
                  <a:srgbClr val="6600CC"/>
                </a:solidFill>
              </a:rPr>
              <a:t>                      можно насыпать корм</a:t>
            </a:r>
          </a:p>
          <a:p>
            <a:r>
              <a:rPr lang="ru-RU" sz="1800" b="1" i="1" dirty="0">
                <a:solidFill>
                  <a:srgbClr val="6600CC"/>
                </a:solidFill>
              </a:rPr>
              <a:t> </a:t>
            </a:r>
            <a:r>
              <a:rPr lang="ru-RU" sz="1800" b="1" i="1" dirty="0" smtClean="0">
                <a:solidFill>
                  <a:srgbClr val="6600CC"/>
                </a:solidFill>
              </a:rPr>
              <a:t>                                  для птиц. </a:t>
            </a:r>
            <a:endParaRPr lang="ru-RU" sz="1800" b="1" i="1" dirty="0">
              <a:solidFill>
                <a:srgbClr val="6600CC"/>
              </a:solidFill>
            </a:endParaRPr>
          </a:p>
        </p:txBody>
      </p:sp>
      <p:pic>
        <p:nvPicPr>
          <p:cNvPr id="6146" name="Picture 2" descr="C:\Users\Елена\Desktop\фото к презентации\оригами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8" y="3068826"/>
            <a:ext cx="2648297" cy="353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ена\Desktop\фото к презентации\оригами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89" y="2708920"/>
            <a:ext cx="2918115" cy="389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Елена\Desktop\фото к презентации\оригами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832" y="1772816"/>
            <a:ext cx="2981376" cy="397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63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1165</TotalTime>
  <Words>429</Words>
  <Application>Microsoft Office PowerPoint</Application>
  <PresentationFormat>Экран (4:3)</PresentationFormat>
  <Paragraphs>81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Государственное бюджетное дошкольное образовательное учреждение детский сад №70 Кировского района  Использование в театрализованной деятельности дошкольников игрушек, сделанных в технике «оригами».</vt:lpstr>
      <vt:lpstr>Оригами – это искусство складывания поделок из бумаги,   доступное для каждого ребёнка. Возможности этого вида искусства безграничны.</vt:lpstr>
      <vt:lpstr>Конструктивная карта - Это схематичный показ поэтапного изготовления поделки</vt:lpstr>
      <vt:lpstr>Преимущества конструктивной карты</vt:lpstr>
      <vt:lpstr>Преимущества конструктивной карты</vt:lpstr>
      <vt:lpstr>Каждая сложенная ребёнком игрушка имеет свою индивидуальность</vt:lpstr>
      <vt:lpstr>Ведётся работа над грамматическим строем речи, увеличением словарного запаса</vt:lpstr>
      <vt:lpstr>Использование готовых поделок</vt:lpstr>
      <vt:lpstr> Использование готовых поделок</vt:lpstr>
      <vt:lpstr>                          Оформление декораций к сказкам</vt:lpstr>
      <vt:lpstr>Любимые сказочные герои</vt:lpstr>
      <vt:lpstr>Русская народная сказка «Теремок»</vt:lpstr>
      <vt:lpstr>Русская народная сказка «Колобок»</vt:lpstr>
      <vt:lpstr>Русская народная сказка «Заюшкина избушка»</vt:lpstr>
      <vt:lpstr>Русская народная сказка  «Маша и медведь»</vt:lpstr>
      <vt:lpstr>Развитие способностей ребёнка в речевом творчестве</vt:lpstr>
      <vt:lpstr>     Сотрудничество с родителями  В развитии речевого творчества детей большую роль играет взаимодействие с семьями воспитанников.  Родители с детьми придумывали СВОЮ сказку, оформляли её с использованием игрушек в технике «оригами» и участвовали в конкурсе «Сочини сказку и сделай поделку».  </vt:lpstr>
      <vt:lpstr>«Домик друзей»                          «Лиса, заяц и петух»</vt:lpstr>
      <vt:lpstr>Сказка «Маша и медведь»   Сказка «Заяц и лиса»                          </vt:lpstr>
      <vt:lpstr>         СПАСИБО  ЗА  ВНИМАНИЕ!!!  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65</cp:revision>
  <dcterms:created xsi:type="dcterms:W3CDTF">2019-10-02T15:39:50Z</dcterms:created>
  <dcterms:modified xsi:type="dcterms:W3CDTF">2019-11-27T16:02:20Z</dcterms:modified>
</cp:coreProperties>
</file>