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9"/>
  </p:notesMasterIdLst>
  <p:sldIdLst>
    <p:sldId id="263" r:id="rId2"/>
    <p:sldId id="270" r:id="rId3"/>
    <p:sldId id="265" r:id="rId4"/>
    <p:sldId id="310" r:id="rId5"/>
    <p:sldId id="311" r:id="rId6"/>
    <p:sldId id="312" r:id="rId7"/>
    <p:sldId id="301" r:id="rId8"/>
    <p:sldId id="302" r:id="rId9"/>
    <p:sldId id="279" r:id="rId10"/>
    <p:sldId id="314" r:id="rId11"/>
    <p:sldId id="305" r:id="rId12"/>
    <p:sldId id="315" r:id="rId13"/>
    <p:sldId id="285" r:id="rId14"/>
    <p:sldId id="306" r:id="rId15"/>
    <p:sldId id="316" r:id="rId16"/>
    <p:sldId id="317" r:id="rId17"/>
    <p:sldId id="318" r:id="rId18"/>
    <p:sldId id="286" r:id="rId19"/>
    <p:sldId id="288" r:id="rId20"/>
    <p:sldId id="308" r:id="rId21"/>
    <p:sldId id="271" r:id="rId22"/>
    <p:sldId id="294" r:id="rId23"/>
    <p:sldId id="289" r:id="rId24"/>
    <p:sldId id="290" r:id="rId25"/>
    <p:sldId id="319" r:id="rId26"/>
    <p:sldId id="296" r:id="rId27"/>
    <p:sldId id="268"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171B7-A7B9-4123-838B-D64CBE9932D6}" type="datetimeFigureOut">
              <a:rPr lang="ru-RU" smtClean="0"/>
              <a:t>14.09.2018</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461D18-84E2-4066-87B1-5747AD3679FD}" type="slidenum">
              <a:rPr lang="ru-RU" smtClean="0"/>
              <a:t>‹#›</a:t>
            </a:fld>
            <a:endParaRPr lang="ru-RU"/>
          </a:p>
        </p:txBody>
      </p:sp>
    </p:spTree>
    <p:extLst>
      <p:ext uri="{BB962C8B-B14F-4D97-AF65-F5344CB8AC3E}">
        <p14:creationId xmlns:p14="http://schemas.microsoft.com/office/powerpoint/2010/main" val="1719171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14.09.2018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rogobr.ru/images/files/EGE/2015/kak_pisat_sochinenija.jpg">
            <a:extLst>
              <a:ext uri="{FF2B5EF4-FFF2-40B4-BE49-F238E27FC236}">
                <a16:creationId xmlns="" xmlns:a16="http://schemas.microsoft.com/office/drawing/2014/main" id="{BF3FB261-0C65-4CD6-8297-32AC7EA05A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18743"/>
            <a:ext cx="6552728" cy="66731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92500"/>
          </a:bodyPr>
          <a:lstStyle/>
          <a:p>
            <a:pPr lvl="0"/>
            <a:r>
              <a:rPr lang="ru-RU" sz="4400" b="1" dirty="0" smtClean="0"/>
              <a:t>Процесс </a:t>
            </a:r>
            <a:r>
              <a:rPr lang="ru-RU" sz="4400" b="1" dirty="0"/>
              <a:t>создания в воображении представлений о чём-л. желаемом, предполагаемом или несуществующем, фантастическом.</a:t>
            </a:r>
          </a:p>
          <a:p>
            <a:pPr lvl="0"/>
            <a:r>
              <a:rPr lang="ru-RU" sz="4400" b="1" dirty="0"/>
              <a:t>О чем-либо являющемся пределом желаний (употребляется как высшая оценка чего-либо).</a:t>
            </a:r>
          </a:p>
        </p:txBody>
      </p:sp>
    </p:spTree>
    <p:extLst>
      <p:ext uri="{BB962C8B-B14F-4D97-AF65-F5344CB8AC3E}">
        <p14:creationId xmlns:p14="http://schemas.microsoft.com/office/powerpoint/2010/main" val="778366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77500" lnSpcReduction="20000"/>
          </a:bodyPr>
          <a:lstStyle/>
          <a:p>
            <a:pPr marL="0" indent="0">
              <a:buNone/>
            </a:pPr>
            <a:r>
              <a:rPr lang="ru-RU" sz="4400" dirty="0" smtClean="0"/>
              <a:t>       </a:t>
            </a:r>
            <a:r>
              <a:rPr lang="ru-RU" sz="4400" b="1" dirty="0" smtClean="0"/>
              <a:t>Важнейшим </a:t>
            </a:r>
            <a:r>
              <a:rPr lang="ru-RU" sz="4400" b="1" dirty="0"/>
              <a:t>характерным свойством мечты является недостижимость желаемого в данный момент, а иногда и вообще. Именно эта особенность делает это слово синонимичным таким словам, как бредни, греза, видение, привидение.</a:t>
            </a:r>
          </a:p>
          <a:p>
            <a:pPr marL="0" indent="0">
              <a:buNone/>
            </a:pPr>
            <a:r>
              <a:rPr lang="ru-RU" sz="4400" b="1" dirty="0" smtClean="0"/>
              <a:t>          Недостижимость </a:t>
            </a:r>
            <a:r>
              <a:rPr lang="ru-RU" sz="4400" b="1" dirty="0"/>
              <a:t>мечты побуждает широко использовать в рекламе и пропаганде такие выражения, как «реализация мечты», «сбывшаяся мечта» и т.д., которые по своей сути парадоксальны.</a:t>
            </a:r>
          </a:p>
        </p:txBody>
      </p:sp>
    </p:spTree>
    <p:extLst>
      <p:ext uri="{BB962C8B-B14F-4D97-AF65-F5344CB8AC3E}">
        <p14:creationId xmlns:p14="http://schemas.microsoft.com/office/powerpoint/2010/main" val="2748694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Autofit/>
          </a:bodyPr>
          <a:lstStyle/>
          <a:p>
            <a:pPr marL="0" indent="0">
              <a:buNone/>
            </a:pPr>
            <a:r>
              <a:rPr lang="ru-RU" sz="2800" b="1" dirty="0" smtClean="0"/>
              <a:t>          МЕЧТА </a:t>
            </a:r>
            <a:r>
              <a:rPr lang="ru-RU" sz="2800" b="1" dirty="0"/>
              <a:t>– это </a:t>
            </a:r>
            <a:r>
              <a:rPr lang="ru-RU" sz="2800" b="1" dirty="0" smtClean="0"/>
              <a:t>созданный </a:t>
            </a:r>
            <a:r>
              <a:rPr lang="ru-RU" sz="2800" b="1" dirty="0"/>
              <a:t>воображением образ чего-либо ценностно-важного и желанного, однако в данный момент недоступного. В психологии </a:t>
            </a:r>
            <a:r>
              <a:rPr lang="ru-RU" sz="2800" b="1" dirty="0" smtClean="0"/>
              <a:t>мечта </a:t>
            </a:r>
            <a:r>
              <a:rPr lang="ru-RU" sz="2800" b="1" dirty="0"/>
              <a:t>часто толкуется как разновидность воображения, обращенная к сфере желаемого отдаленного будущего. </a:t>
            </a:r>
            <a:r>
              <a:rPr lang="ru-RU" sz="2800" b="1" dirty="0" smtClean="0"/>
              <a:t>Категория </a:t>
            </a:r>
            <a:r>
              <a:rPr lang="ru-RU" sz="2800" b="1" dirty="0"/>
              <a:t>мечта тесно связана с категориями «воображение, желание и ценность».</a:t>
            </a:r>
          </a:p>
          <a:p>
            <a:pPr marL="0" indent="0">
              <a:buNone/>
            </a:pPr>
            <a:r>
              <a:rPr lang="ru-RU" sz="2800" b="1" dirty="0" smtClean="0"/>
              <a:t>          Понятие </a:t>
            </a:r>
            <a:r>
              <a:rPr lang="ru-RU" sz="2800" b="1" dirty="0"/>
              <a:t>«мечта», как правило, применяется по отношению к наиболее ценным для данного человека или сообщества объектам желания, в силу чего это понятие становится близким к понятию идеала</a:t>
            </a:r>
            <a:r>
              <a:rPr lang="ru-RU" sz="2800" b="1" dirty="0" smtClean="0"/>
              <a:t>.</a:t>
            </a:r>
            <a:endParaRPr lang="ru-RU" sz="2800" b="1" dirty="0"/>
          </a:p>
        </p:txBody>
      </p:sp>
    </p:spTree>
    <p:extLst>
      <p:ext uri="{BB962C8B-B14F-4D97-AF65-F5344CB8AC3E}">
        <p14:creationId xmlns:p14="http://schemas.microsoft.com/office/powerpoint/2010/main" val="4228607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a:t>
            </a:r>
            <a:r>
              <a:rPr lang="ru-RU" b="1" i="1" dirty="0">
                <a:solidFill>
                  <a:srgbClr val="C00000"/>
                </a:solidFill>
              </a:rPr>
              <a:t>(синонимы)</a:t>
            </a:r>
          </a:p>
        </p:txBody>
      </p:sp>
      <p:sp>
        <p:nvSpPr>
          <p:cNvPr id="3" name="Содержимое 2"/>
          <p:cNvSpPr>
            <a:spLocks noGrp="1"/>
          </p:cNvSpPr>
          <p:nvPr>
            <p:ph idx="1"/>
          </p:nvPr>
        </p:nvSpPr>
        <p:spPr>
          <a:xfrm>
            <a:off x="179512" y="1484784"/>
            <a:ext cx="8750176" cy="5089055"/>
          </a:xfrm>
          <a:solidFill>
            <a:schemeClr val="bg2"/>
          </a:solidFill>
        </p:spPr>
        <p:txBody>
          <a:bodyPr>
            <a:normAutofit/>
          </a:bodyPr>
          <a:lstStyle/>
          <a:p>
            <a:pPr marL="0" indent="0" algn="ctr">
              <a:buNone/>
            </a:pPr>
            <a:r>
              <a:rPr lang="ru-RU" sz="4400" b="1" dirty="0"/>
              <a:t>мечтание, желание, бредни, греза, дума, видение, </a:t>
            </a:r>
            <a:r>
              <a:rPr lang="ru-RU" sz="4400" b="1" dirty="0" smtClean="0"/>
              <a:t>иллюзия</a:t>
            </a:r>
            <a:r>
              <a:rPr lang="ru-RU" sz="4400" b="1" dirty="0"/>
              <a:t>, самообман, утопия, фантазия, химера, воздушный замок, игра воображения, сон, </a:t>
            </a:r>
            <a:br>
              <a:rPr lang="ru-RU" sz="4400" b="1" dirty="0"/>
            </a:br>
            <a:r>
              <a:rPr lang="ru-RU" sz="4400" b="1" dirty="0"/>
              <a:t>бред, несбыточное желание, цель, </a:t>
            </a:r>
            <a:r>
              <a:rPr lang="ru-RU" sz="4400" b="1" dirty="0" smtClean="0"/>
              <a:t>потребность</a:t>
            </a:r>
            <a:endParaRPr lang="ru-RU" sz="4400" b="1" dirty="0"/>
          </a:p>
        </p:txBody>
      </p:sp>
    </p:spTree>
    <p:extLst>
      <p:ext uri="{BB962C8B-B14F-4D97-AF65-F5344CB8AC3E}">
        <p14:creationId xmlns:p14="http://schemas.microsoft.com/office/powerpoint/2010/main" val="3067763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50176" cy="928687"/>
          </a:xfrm>
          <a:solidFill>
            <a:schemeClr val="bg2"/>
          </a:solidFill>
        </p:spPr>
        <p:txBody>
          <a:bodyPr>
            <a:normAutofit fontScale="90000"/>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(устойчивые выражения)</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85000" lnSpcReduction="10000"/>
          </a:bodyPr>
          <a:lstStyle/>
          <a:p>
            <a:pPr marL="0" indent="0" algn="ctr">
              <a:buNone/>
            </a:pPr>
            <a:r>
              <a:rPr lang="ru-RU" sz="4400" b="1" dirty="0"/>
              <a:t>лелеять мечту, мечта исполнилась, мечта осуществилась, мечты сбываются, осуществить мечту, витать в облаках, предаваться мечтам, голубая мечта, заветная мечта, мечта идиота, несбыточная мечта, мечтать не вредно, мечтать не мог, мечтать не приходится, воплотить мечту, тешить себя мечтами, реализовать </a:t>
            </a:r>
            <a:r>
              <a:rPr lang="ru-RU" sz="4400" b="1" dirty="0" smtClean="0"/>
              <a:t>мечту</a:t>
            </a:r>
            <a:r>
              <a:rPr lang="ru-RU" sz="4400" b="1" dirty="0"/>
              <a:t> </a:t>
            </a:r>
            <a:r>
              <a:rPr lang="ru-RU" sz="4400" dirty="0"/>
              <a:t>  </a:t>
            </a:r>
          </a:p>
        </p:txBody>
      </p:sp>
    </p:spTree>
    <p:extLst>
      <p:ext uri="{BB962C8B-B14F-4D97-AF65-F5344CB8AC3E}">
        <p14:creationId xmlns:p14="http://schemas.microsoft.com/office/powerpoint/2010/main" val="1854004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50176"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(определения)</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92500" lnSpcReduction="20000"/>
          </a:bodyPr>
          <a:lstStyle/>
          <a:p>
            <a:pPr marL="0" indent="0" algn="ctr">
              <a:buNone/>
            </a:pPr>
            <a:r>
              <a:rPr lang="ru-RU" sz="4000" b="1" dirty="0"/>
              <a:t>несбыточная, недостижимая, давнишняя, заветная, воплощённая, сокровенная, недосягаемая  вожделенная, давняя, извечная, вековая, юношеская, потаённая  невозможная, призрачная, сладостная, затаённая, хрустальная, дерзкая, голубая, смелая  мальчишеская, всегдашняя, американская, многовековая, романтическая, детская, страстная  девичья, крылатая, наивная, </a:t>
            </a:r>
          </a:p>
        </p:txBody>
      </p:sp>
    </p:spTree>
    <p:extLst>
      <p:ext uri="{BB962C8B-B14F-4D97-AF65-F5344CB8AC3E}">
        <p14:creationId xmlns:p14="http://schemas.microsoft.com/office/powerpoint/2010/main" val="3823005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50176"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(определения)</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92500" lnSpcReduction="20000"/>
          </a:bodyPr>
          <a:lstStyle/>
          <a:p>
            <a:pPr marL="0" indent="0" algn="ctr">
              <a:buNone/>
            </a:pPr>
            <a:r>
              <a:rPr lang="ru-RU" sz="4000" b="1" dirty="0" smtClean="0"/>
              <a:t>тайная, заманчивая, возвышенная, сладкая, розовая, безумная, безнадёжная, бесплодная, фантастическая, желанная, праздная, смутная, пламенная, светлая  далёкая, поэтическая, грандиозная, прекрасная, сказочная, многолетняя, глупая, разбитая, великая, туманная, пустая, вечная, главная, единственная, золотая, чудесная, </a:t>
            </a:r>
            <a:endParaRPr lang="ru-RU" sz="4000" b="1" dirty="0"/>
          </a:p>
        </p:txBody>
      </p:sp>
    </p:spTree>
    <p:extLst>
      <p:ext uri="{BB962C8B-B14F-4D97-AF65-F5344CB8AC3E}">
        <p14:creationId xmlns:p14="http://schemas.microsoft.com/office/powerpoint/2010/main" val="744999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50176"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(определения)</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92500" lnSpcReduction="20000"/>
          </a:bodyPr>
          <a:lstStyle/>
          <a:p>
            <a:pPr marL="0" indent="0" algn="ctr">
              <a:buNone/>
            </a:pPr>
            <a:r>
              <a:rPr lang="ru-RU" sz="4000" b="1" dirty="0" smtClean="0"/>
              <a:t>благородная  любимая, имперская, древняя, красивая, творческая, общая, настоящая, народная, волшебная, великолепная, постоянная, мужская, человеческая, прежняя, всеобщая, большая, любая  собственная, старая, странная, русская, яркая, дорогая, женская, чужая, очередная, новая, высокая, приятная, последняя, другая, личная, вторая, первая, чистая, хорошая, маленькая  </a:t>
            </a:r>
            <a:endParaRPr lang="ru-RU" sz="4000" b="1" dirty="0"/>
          </a:p>
        </p:txBody>
      </p:sp>
    </p:spTree>
    <p:extLst>
      <p:ext uri="{BB962C8B-B14F-4D97-AF65-F5344CB8AC3E}">
        <p14:creationId xmlns:p14="http://schemas.microsoft.com/office/powerpoint/2010/main" val="27441101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«Реальность» </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fontScale="92500" lnSpcReduction="20000"/>
          </a:bodyPr>
          <a:lstStyle/>
          <a:p>
            <a:pPr lvl="0"/>
            <a:r>
              <a:rPr lang="ru-RU" sz="4000" b="1" dirty="0"/>
              <a:t>Материальный мир, объективно существующий в действительности (объективная реальность); и мир, создаваемый индивидуальным сознанием (субъективная реальность).</a:t>
            </a:r>
          </a:p>
          <a:p>
            <a:pPr lvl="0"/>
            <a:r>
              <a:rPr lang="ru-RU" sz="4000" b="1" dirty="0"/>
              <a:t>Данность, не зависимая от субъекта, его мышления и познания.</a:t>
            </a:r>
          </a:p>
          <a:p>
            <a:pPr lvl="0"/>
            <a:r>
              <a:rPr lang="ru-RU" sz="4000" b="1" dirty="0"/>
              <a:t>Существующее в действительности положение дел.</a:t>
            </a:r>
          </a:p>
          <a:p>
            <a:pPr lvl="0"/>
            <a:r>
              <a:rPr lang="ru-RU" sz="4000" b="1" dirty="0"/>
              <a:t>Осуществимость, выполнимость ч.-л.</a:t>
            </a:r>
          </a:p>
        </p:txBody>
      </p:sp>
    </p:spTree>
    <p:extLst>
      <p:ext uri="{BB962C8B-B14F-4D97-AF65-F5344CB8AC3E}">
        <p14:creationId xmlns:p14="http://schemas.microsoft.com/office/powerpoint/2010/main" val="2829052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«Реальность» </a:t>
            </a:r>
            <a:r>
              <a:rPr lang="ru-RU" b="1" i="1" dirty="0">
                <a:solidFill>
                  <a:srgbClr val="C00000"/>
                </a:solidFill>
              </a:rPr>
              <a:t>(синонимы) </a:t>
            </a:r>
          </a:p>
        </p:txBody>
      </p:sp>
      <p:sp>
        <p:nvSpPr>
          <p:cNvPr id="3" name="Содержимое 2"/>
          <p:cNvSpPr>
            <a:spLocks noGrp="1"/>
          </p:cNvSpPr>
          <p:nvPr>
            <p:ph idx="1"/>
          </p:nvPr>
        </p:nvSpPr>
        <p:spPr>
          <a:xfrm>
            <a:off x="179512" y="1484784"/>
            <a:ext cx="8750176" cy="5089055"/>
          </a:xfrm>
          <a:solidFill>
            <a:schemeClr val="bg2"/>
          </a:solidFill>
        </p:spPr>
        <p:txBody>
          <a:bodyPr>
            <a:normAutofit/>
          </a:bodyPr>
          <a:lstStyle/>
          <a:p>
            <a:pPr marL="0" indent="0" algn="ctr">
              <a:buNone/>
            </a:pPr>
            <a:r>
              <a:rPr lang="ru-RU" sz="4400" b="1" dirty="0"/>
              <a:t>д</a:t>
            </a:r>
            <a:r>
              <a:rPr lang="ru-RU" sz="4400" b="1" dirty="0" smtClean="0"/>
              <a:t>ействительность</a:t>
            </a:r>
            <a:r>
              <a:rPr lang="ru-RU" sz="4400" b="1" dirty="0"/>
              <a:t>, сущность, явь, факт, существенность, настоящее, результативность, осуществимость, жизнь, </a:t>
            </a:r>
            <a:r>
              <a:rPr lang="ru-RU" sz="4400" b="1" dirty="0" err="1" smtClean="0"/>
              <a:t>невыдуманность</a:t>
            </a:r>
            <a:r>
              <a:rPr lang="ru-RU" sz="4400" b="1" dirty="0"/>
              <a:t>, фактичность, практичность, </a:t>
            </a:r>
            <a:r>
              <a:rPr lang="ru-RU" sz="4400" b="1" dirty="0" smtClean="0"/>
              <a:t>объективность</a:t>
            </a:r>
            <a:endParaRPr lang="ru-RU" sz="4400" b="1" dirty="0"/>
          </a:p>
        </p:txBody>
      </p:sp>
    </p:spTree>
    <p:extLst>
      <p:ext uri="{BB962C8B-B14F-4D97-AF65-F5344CB8AC3E}">
        <p14:creationId xmlns:p14="http://schemas.microsoft.com/office/powerpoint/2010/main" val="568722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bg2"/>
          </a:solidFill>
        </p:spPr>
        <p:txBody>
          <a:bodyPr>
            <a:normAutofit fontScale="90000"/>
          </a:bodyPr>
          <a:lstStyle/>
          <a:p>
            <a:pPr eaLnBrk="1" fontAlgn="auto" hangingPunct="1">
              <a:spcAft>
                <a:spcPts val="0"/>
              </a:spcAft>
              <a:defRPr/>
            </a:pPr>
            <a:r>
              <a:rPr lang="ru-RU" b="1" dirty="0">
                <a:solidFill>
                  <a:srgbClr val="C00000"/>
                </a:solidFill>
              </a:rPr>
              <a:t>Направление </a:t>
            </a:r>
            <a:br>
              <a:rPr lang="ru-RU" b="1" dirty="0">
                <a:solidFill>
                  <a:srgbClr val="C00000"/>
                </a:solidFill>
              </a:rPr>
            </a:br>
            <a:r>
              <a:rPr lang="ru-RU" b="1" dirty="0" smtClean="0">
                <a:solidFill>
                  <a:srgbClr val="C00000"/>
                </a:solidFill>
              </a:rPr>
              <a:t>«Мечта </a:t>
            </a:r>
            <a:r>
              <a:rPr lang="ru-RU" b="1" dirty="0" smtClean="0">
                <a:solidFill>
                  <a:srgbClr val="C00000"/>
                </a:solidFill>
              </a:rPr>
              <a:t>и </a:t>
            </a:r>
            <a:r>
              <a:rPr lang="ru-RU" b="1" dirty="0" smtClean="0">
                <a:solidFill>
                  <a:srgbClr val="C00000"/>
                </a:solidFill>
              </a:rPr>
              <a:t>реальность»</a:t>
            </a:r>
            <a:endParaRPr lang="ru-RU" b="1" dirty="0">
              <a:solidFill>
                <a:srgbClr val="C00000"/>
              </a:solidFill>
            </a:endParaRPr>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6416" y="1556792"/>
            <a:ext cx="7846024" cy="5143505"/>
          </a:xfr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fontScale="90000"/>
          </a:bodyPr>
          <a:lstStyle/>
          <a:p>
            <a:pPr eaLnBrk="1" fontAlgn="auto" hangingPunct="1">
              <a:spcAft>
                <a:spcPts val="0"/>
              </a:spcAft>
              <a:defRPr/>
            </a:pPr>
            <a:r>
              <a:rPr lang="ru-RU" b="1" dirty="0">
                <a:solidFill>
                  <a:srgbClr val="C00000"/>
                </a:solidFill>
              </a:rPr>
              <a:t> </a:t>
            </a:r>
            <a:r>
              <a:rPr lang="ru-RU" b="1" i="1" dirty="0" smtClean="0">
                <a:solidFill>
                  <a:srgbClr val="C00000"/>
                </a:solidFill>
              </a:rPr>
              <a:t>«Реальность» </a:t>
            </a:r>
            <a:r>
              <a:rPr lang="ru-RU" b="1" i="1" dirty="0" smtClean="0">
                <a:solidFill>
                  <a:srgbClr val="C00000"/>
                </a:solidFill>
              </a:rPr>
              <a:t>(устойчивые выражения) </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a:bodyPr>
          <a:lstStyle/>
          <a:p>
            <a:pPr marL="0" indent="0" algn="ctr">
              <a:buNone/>
            </a:pPr>
            <a:r>
              <a:rPr lang="ru-RU" sz="4400" b="1" dirty="0"/>
              <a:t>Отражать реальность, соответствовать реальности, абсолютная реальность, потерять чувство реальности, виртуальная реальность, воплотить в </a:t>
            </a:r>
            <a:r>
              <a:rPr lang="ru-RU" sz="4400" b="1" dirty="0" smtClean="0"/>
              <a:t>реальность</a:t>
            </a:r>
            <a:endParaRPr lang="ru-RU" sz="4400" b="1" dirty="0"/>
          </a:p>
        </p:txBody>
      </p:sp>
    </p:spTree>
    <p:extLst>
      <p:ext uri="{BB962C8B-B14F-4D97-AF65-F5344CB8AC3E}">
        <p14:creationId xmlns:p14="http://schemas.microsoft.com/office/powerpoint/2010/main" val="9969967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928687"/>
          </a:xfrm>
          <a:solidFill>
            <a:schemeClr val="bg2"/>
          </a:solidFill>
        </p:spPr>
        <p:txBody>
          <a:bodyPr>
            <a:noAutofit/>
          </a:bodyPr>
          <a:lstStyle/>
          <a:p>
            <a:pPr eaLnBrk="1" fontAlgn="auto" hangingPunct="1">
              <a:spcAft>
                <a:spcPts val="0"/>
              </a:spcAft>
              <a:defRPr/>
            </a:pPr>
            <a:r>
              <a:rPr lang="ru-RU" sz="3200" b="1" dirty="0">
                <a:solidFill>
                  <a:srgbClr val="C00000"/>
                </a:solidFill>
              </a:rPr>
              <a:t>Вариант вступления</a:t>
            </a:r>
          </a:p>
        </p:txBody>
      </p:sp>
      <p:sp>
        <p:nvSpPr>
          <p:cNvPr id="3" name="Содержимое 2"/>
          <p:cNvSpPr>
            <a:spLocks noGrp="1"/>
          </p:cNvSpPr>
          <p:nvPr>
            <p:ph idx="1"/>
          </p:nvPr>
        </p:nvSpPr>
        <p:spPr>
          <a:xfrm>
            <a:off x="251520" y="1484784"/>
            <a:ext cx="8640960" cy="4861049"/>
          </a:xfrm>
          <a:solidFill>
            <a:schemeClr val="bg2"/>
          </a:solidFill>
        </p:spPr>
        <p:txBody>
          <a:bodyPr>
            <a:normAutofit fontScale="85000" lnSpcReduction="20000"/>
          </a:bodyPr>
          <a:lstStyle/>
          <a:p>
            <a:pPr marL="0" indent="0" algn="just">
              <a:buNone/>
            </a:pPr>
            <a:r>
              <a:rPr lang="ru-RU" dirty="0" smtClean="0"/>
              <a:t>       </a:t>
            </a:r>
            <a:r>
              <a:rPr lang="ru-RU" b="1" dirty="0" smtClean="0"/>
              <a:t>Может </a:t>
            </a:r>
            <a:r>
              <a:rPr lang="ru-RU" b="1" dirty="0"/>
              <a:t>ли мечта стать реальностью? Наверное, ответ на этот философский вопрос может стать положительным, если мы будем ставить для себя реальные цели. Да, это могут быть самые невероятные и недостижимые стремления… Но почему бы не помечтать? Не рискнуть? А вдруг получится? Представляю, как будет петь моя душа, если я все-таки хотя бы попробую сделать что-то на пути к достижению мечты. А о чем я мечтаю? Конечно же, о счастье и любви, мире и процветании, гармонии и красоте. И пусть игра моего воображения не заканчивается! Главное – это стремление, шаги, которые я делаю на своем жизненном пути, чтобы превратить мечты в реальность.</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928687"/>
          </a:xfrm>
          <a:solidFill>
            <a:schemeClr val="bg2"/>
          </a:solidFill>
        </p:spPr>
        <p:txBody>
          <a:bodyPr>
            <a:noAutofit/>
          </a:bodyPr>
          <a:lstStyle/>
          <a:p>
            <a:pPr eaLnBrk="1" fontAlgn="auto" hangingPunct="1">
              <a:spcAft>
                <a:spcPts val="0"/>
              </a:spcAft>
              <a:defRPr/>
            </a:pPr>
            <a:r>
              <a:rPr lang="ru-RU" sz="3200" b="1" dirty="0">
                <a:solidFill>
                  <a:srgbClr val="C00000"/>
                </a:solidFill>
              </a:rPr>
              <a:t>Вариант заключения</a:t>
            </a:r>
          </a:p>
        </p:txBody>
      </p:sp>
      <p:sp>
        <p:nvSpPr>
          <p:cNvPr id="3" name="Содержимое 2"/>
          <p:cNvSpPr>
            <a:spLocks noGrp="1"/>
          </p:cNvSpPr>
          <p:nvPr>
            <p:ph idx="1"/>
          </p:nvPr>
        </p:nvSpPr>
        <p:spPr>
          <a:xfrm>
            <a:off x="251520" y="1484784"/>
            <a:ext cx="8640960" cy="4861049"/>
          </a:xfrm>
          <a:solidFill>
            <a:schemeClr val="bg2"/>
          </a:solidFill>
        </p:spPr>
        <p:txBody>
          <a:bodyPr>
            <a:normAutofit/>
          </a:bodyPr>
          <a:lstStyle/>
          <a:p>
            <a:pPr marL="0" indent="0" algn="just">
              <a:buNone/>
            </a:pPr>
            <a:r>
              <a:rPr lang="ru-RU" sz="3600" b="1" dirty="0"/>
              <a:t>     </a:t>
            </a:r>
            <a:r>
              <a:rPr lang="ru-RU" sz="3600" b="1" dirty="0"/>
              <a:t>Подводя итог моим размышлениям, хочется сказать, что каждый из нас способен воплотить мечты в реальность. Нужно просто немножечко поверить в свои силы и захотеть сделать свою жизнь лучше. И тогда наш мир обязательно станет прекрасным и удивительным! Помните об этом</a:t>
            </a:r>
            <a:r>
              <a:rPr lang="ru-RU" sz="3600" b="1" dirty="0" smtClean="0"/>
              <a:t>!</a:t>
            </a:r>
          </a:p>
          <a:p>
            <a:pPr marL="0" indent="0" algn="just">
              <a:buNone/>
            </a:pPr>
            <a:endParaRPr lang="ru-RU" sz="3600" b="1" dirty="0">
              <a:effectLst/>
            </a:endParaRPr>
          </a:p>
        </p:txBody>
      </p:sp>
    </p:spTree>
    <p:extLst>
      <p:ext uri="{BB962C8B-B14F-4D97-AF65-F5344CB8AC3E}">
        <p14:creationId xmlns:p14="http://schemas.microsoft.com/office/powerpoint/2010/main" val="35479169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928687"/>
          </a:xfrm>
          <a:solidFill>
            <a:schemeClr val="bg2"/>
          </a:solidFill>
        </p:spPr>
        <p:txBody>
          <a:bodyPr>
            <a:noAutofit/>
          </a:bodyPr>
          <a:lstStyle/>
          <a:p>
            <a:pPr eaLnBrk="1" fontAlgn="auto" hangingPunct="1">
              <a:spcAft>
                <a:spcPts val="0"/>
              </a:spcAft>
              <a:defRPr/>
            </a:pPr>
            <a:r>
              <a:rPr lang="ru-RU" sz="3600" b="1" dirty="0">
                <a:solidFill>
                  <a:srgbClr val="C00000"/>
                </a:solidFill>
              </a:rPr>
              <a:t>Афоризмы</a:t>
            </a:r>
          </a:p>
        </p:txBody>
      </p:sp>
      <p:sp>
        <p:nvSpPr>
          <p:cNvPr id="3" name="Содержимое 2"/>
          <p:cNvSpPr>
            <a:spLocks noGrp="1"/>
          </p:cNvSpPr>
          <p:nvPr>
            <p:ph idx="1"/>
          </p:nvPr>
        </p:nvSpPr>
        <p:spPr>
          <a:xfrm>
            <a:off x="251520" y="1484784"/>
            <a:ext cx="8640960" cy="4861049"/>
          </a:xfrm>
          <a:solidFill>
            <a:schemeClr val="bg2"/>
          </a:solidFill>
        </p:spPr>
        <p:txBody>
          <a:bodyPr>
            <a:normAutofit/>
          </a:bodyPr>
          <a:lstStyle/>
          <a:p>
            <a:pPr marL="0" indent="0">
              <a:buNone/>
            </a:pPr>
            <a:r>
              <a:rPr lang="ru-RU" sz="3600" b="1" dirty="0"/>
              <a:t>Надо мечтать как можно больше, как можно сильнее мечтать, чтобы будущее обратить в настоящее</a:t>
            </a:r>
            <a:r>
              <a:rPr lang="ru-RU" sz="3600" b="1" dirty="0" smtClean="0"/>
              <a:t>.</a:t>
            </a:r>
          </a:p>
          <a:p>
            <a:pPr marL="0" indent="0" algn="r">
              <a:buNone/>
            </a:pPr>
            <a:r>
              <a:rPr lang="ru-RU" sz="3600" b="1" dirty="0" smtClean="0"/>
              <a:t>М.М. Пришвин</a:t>
            </a:r>
          </a:p>
          <a:p>
            <a:pPr marL="0" lvl="0" indent="0">
              <a:buNone/>
            </a:pPr>
            <a:r>
              <a:rPr lang="ru-RU" sz="3600" b="1" dirty="0"/>
              <a:t>Если Вы хотите иметь то, что никогда не имели, — начните делать то, что никогда не делали. </a:t>
            </a:r>
            <a:endParaRPr lang="ru-RU" sz="3600" b="1" dirty="0" smtClean="0"/>
          </a:p>
          <a:p>
            <a:pPr marL="0" lvl="0" indent="0" algn="r">
              <a:buNone/>
            </a:pPr>
            <a:r>
              <a:rPr lang="ru-RU" sz="3600" b="1" dirty="0" smtClean="0"/>
              <a:t>Ричард </a:t>
            </a:r>
            <a:r>
              <a:rPr lang="ru-RU" sz="3600" b="1" dirty="0"/>
              <a:t>Бах</a:t>
            </a:r>
          </a:p>
        </p:txBody>
      </p:sp>
    </p:spTree>
    <p:extLst>
      <p:ext uri="{BB962C8B-B14F-4D97-AF65-F5344CB8AC3E}">
        <p14:creationId xmlns:p14="http://schemas.microsoft.com/office/powerpoint/2010/main" val="23308577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928687"/>
          </a:xfrm>
          <a:solidFill>
            <a:schemeClr val="bg2"/>
          </a:solidFill>
        </p:spPr>
        <p:txBody>
          <a:bodyPr>
            <a:noAutofit/>
          </a:bodyPr>
          <a:lstStyle/>
          <a:p>
            <a:pPr eaLnBrk="1" fontAlgn="auto" hangingPunct="1">
              <a:spcAft>
                <a:spcPts val="0"/>
              </a:spcAft>
              <a:defRPr/>
            </a:pPr>
            <a:r>
              <a:rPr lang="ru-RU" sz="3600" b="1" dirty="0">
                <a:solidFill>
                  <a:srgbClr val="C00000"/>
                </a:solidFill>
              </a:rPr>
              <a:t>Афоризмы</a:t>
            </a:r>
          </a:p>
        </p:txBody>
      </p:sp>
      <p:sp>
        <p:nvSpPr>
          <p:cNvPr id="3" name="Содержимое 2"/>
          <p:cNvSpPr>
            <a:spLocks noGrp="1"/>
          </p:cNvSpPr>
          <p:nvPr>
            <p:ph idx="1"/>
          </p:nvPr>
        </p:nvSpPr>
        <p:spPr>
          <a:xfrm>
            <a:off x="251520" y="1484784"/>
            <a:ext cx="8640960" cy="4861049"/>
          </a:xfrm>
          <a:solidFill>
            <a:schemeClr val="bg2"/>
          </a:solidFill>
        </p:spPr>
        <p:txBody>
          <a:bodyPr>
            <a:normAutofit fontScale="92500" lnSpcReduction="10000"/>
          </a:bodyPr>
          <a:lstStyle/>
          <a:p>
            <a:pPr marL="0" lvl="0" indent="0">
              <a:buNone/>
            </a:pPr>
            <a:r>
              <a:rPr lang="ru-RU" sz="3600" b="1" dirty="0"/>
              <a:t>Все мы мечтаем о каком-то волшебном саде роз, который находится за горизонтом, вместо того, чтобы наслаждаться розами, которые цветут прямо за нашим окном. </a:t>
            </a:r>
            <a:endParaRPr lang="ru-RU" sz="3600" b="1" dirty="0" smtClean="0"/>
          </a:p>
          <a:p>
            <a:pPr marL="0" lvl="0" indent="0" algn="r">
              <a:buNone/>
            </a:pPr>
            <a:r>
              <a:rPr lang="ru-RU" sz="3600" b="1" dirty="0" smtClean="0"/>
              <a:t>Дейл </a:t>
            </a:r>
            <a:r>
              <a:rPr lang="ru-RU" sz="3600" b="1" dirty="0"/>
              <a:t>Карнеги</a:t>
            </a:r>
          </a:p>
          <a:p>
            <a:pPr marL="0" lvl="0" indent="0">
              <a:buNone/>
            </a:pPr>
            <a:r>
              <a:rPr lang="ru-RU" sz="3600" b="1" dirty="0"/>
              <a:t>Всё, что человек способен представить в воображении, другие сумеют претворить в жизнь. </a:t>
            </a:r>
            <a:endParaRPr lang="ru-RU" sz="3600" b="1" dirty="0" smtClean="0"/>
          </a:p>
          <a:p>
            <a:pPr marL="0" lvl="0" indent="0" algn="r">
              <a:buNone/>
            </a:pPr>
            <a:r>
              <a:rPr lang="ru-RU" sz="3600" b="1" dirty="0" smtClean="0"/>
              <a:t>Жюль Верн</a:t>
            </a:r>
            <a:endParaRPr lang="ru-RU" sz="3600" b="1" dirty="0"/>
          </a:p>
        </p:txBody>
      </p:sp>
    </p:spTree>
    <p:extLst>
      <p:ext uri="{BB962C8B-B14F-4D97-AF65-F5344CB8AC3E}">
        <p14:creationId xmlns:p14="http://schemas.microsoft.com/office/powerpoint/2010/main" val="3731456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928687"/>
          </a:xfrm>
          <a:solidFill>
            <a:schemeClr val="bg2"/>
          </a:solidFill>
        </p:spPr>
        <p:txBody>
          <a:bodyPr>
            <a:noAutofit/>
          </a:bodyPr>
          <a:lstStyle/>
          <a:p>
            <a:pPr eaLnBrk="1" fontAlgn="auto" hangingPunct="1">
              <a:spcAft>
                <a:spcPts val="0"/>
              </a:spcAft>
              <a:defRPr/>
            </a:pPr>
            <a:r>
              <a:rPr lang="ru-RU" sz="3600" b="1" i="1" dirty="0" smtClean="0">
                <a:solidFill>
                  <a:srgbClr val="C00000"/>
                </a:solidFill>
              </a:rPr>
              <a:t>«Мечта и реальность» (аргумент)</a:t>
            </a:r>
            <a:endParaRPr lang="ru-RU" sz="3600" b="1" i="1" dirty="0">
              <a:solidFill>
                <a:srgbClr val="C00000"/>
              </a:solidFill>
            </a:endParaRPr>
          </a:p>
        </p:txBody>
      </p:sp>
      <p:sp>
        <p:nvSpPr>
          <p:cNvPr id="3" name="Содержимое 2"/>
          <p:cNvSpPr>
            <a:spLocks noGrp="1"/>
          </p:cNvSpPr>
          <p:nvPr>
            <p:ph idx="1"/>
          </p:nvPr>
        </p:nvSpPr>
        <p:spPr>
          <a:xfrm>
            <a:off x="251520" y="1484784"/>
            <a:ext cx="8640960" cy="4861049"/>
          </a:xfrm>
          <a:solidFill>
            <a:schemeClr val="bg2"/>
          </a:solidFill>
        </p:spPr>
        <p:txBody>
          <a:bodyPr>
            <a:normAutofit fontScale="70000" lnSpcReduction="20000"/>
          </a:bodyPr>
          <a:lstStyle/>
          <a:p>
            <a:pPr marL="0" indent="0">
              <a:buNone/>
            </a:pPr>
            <a:r>
              <a:rPr lang="ru-RU" sz="3600" b="1" dirty="0"/>
              <a:t>Л. Н. Толстой. «После бала»</a:t>
            </a:r>
          </a:p>
          <a:p>
            <a:pPr marL="0" indent="0">
              <a:buNone/>
            </a:pPr>
            <a:r>
              <a:rPr lang="ru-RU" sz="3600" b="1" dirty="0"/>
              <a:t>На балу в доме своей возлюбленной Вареньки Иван Васильевич чувствует себя абсолютно счастливым: рядом с ним прекрасная девушка и ее великодушный отец, готовый на все ради дочери, даже носить самодельные сапоги. В нарядной комнате звучит великолепная музыка, все танцуют и веселятся. Ночь напролет Иван Васильевич наслаждается действом, и покидая дом губернатора, готов любить весь мир. Но утро поразило молодого студента ужасом: отец Вареньки участвует в бесчеловечных истязаниях над беглым солдатом. В то же мгновение мир в душе Ивана Васильевича перевернулся, и он больше не мог представить себя рядом с девушкой, у которой отец-тиран. Его мечта разбилась о жестокую </a:t>
            </a:r>
            <a:r>
              <a:rPr lang="ru-RU" sz="3600" b="1" dirty="0" smtClean="0"/>
              <a:t>реальность</a:t>
            </a:r>
            <a:r>
              <a:rPr lang="ru-RU" sz="3600" b="1" dirty="0"/>
              <a:t>.</a:t>
            </a:r>
          </a:p>
        </p:txBody>
      </p:sp>
    </p:spTree>
    <p:extLst>
      <p:ext uri="{BB962C8B-B14F-4D97-AF65-F5344CB8AC3E}">
        <p14:creationId xmlns:p14="http://schemas.microsoft.com/office/powerpoint/2010/main" val="16954402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Заголовок 1"/>
          <p:cNvSpPr>
            <a:spLocks noGrp="1"/>
          </p:cNvSpPr>
          <p:nvPr>
            <p:ph type="title"/>
          </p:nvPr>
        </p:nvSpPr>
        <p:spPr>
          <a:xfrm>
            <a:off x="1187624" y="188640"/>
            <a:ext cx="7149480" cy="571500"/>
          </a:xfrm>
          <a:solidFill>
            <a:schemeClr val="bg2"/>
          </a:solidFill>
        </p:spPr>
        <p:txBody>
          <a:bodyPr/>
          <a:lstStyle/>
          <a:p>
            <a:pPr algn="ctr" eaLnBrk="1" hangingPunct="1"/>
            <a:r>
              <a:rPr lang="ru-RU" sz="2400" b="1" dirty="0">
                <a:solidFill>
                  <a:srgbClr val="B4263A"/>
                </a:solidFill>
                <a:latin typeface="Arial Black" pitchFamily="34" charset="0"/>
              </a:rPr>
              <a:t>Возможные формулировки  тем </a:t>
            </a:r>
          </a:p>
        </p:txBody>
      </p:sp>
      <p:sp>
        <p:nvSpPr>
          <p:cNvPr id="3" name="Содержимое 2"/>
          <p:cNvSpPr>
            <a:spLocks noGrp="1"/>
          </p:cNvSpPr>
          <p:nvPr>
            <p:ph idx="1"/>
          </p:nvPr>
        </p:nvSpPr>
        <p:spPr>
          <a:xfrm>
            <a:off x="323528" y="836712"/>
            <a:ext cx="8501063" cy="5788149"/>
          </a:xfrm>
          <a:solidFill>
            <a:schemeClr val="bg2"/>
          </a:solidFill>
          <a:ln w="76200">
            <a:solidFill>
              <a:srgbClr val="C00000"/>
            </a:solidFill>
          </a:ln>
        </p:spPr>
        <p:txBody>
          <a:bodyPr>
            <a:normAutofit lnSpcReduction="10000"/>
          </a:bodyPr>
          <a:lstStyle/>
          <a:p>
            <a:pPr marL="365760" indent="-256032" eaLnBrk="1" fontAlgn="auto" hangingPunct="1">
              <a:spcAft>
                <a:spcPts val="0"/>
              </a:spcAft>
              <a:buClr>
                <a:schemeClr val="accent3"/>
              </a:buClr>
              <a:buFont typeface="Georgia"/>
              <a:buChar char="•"/>
              <a:defRPr/>
            </a:pPr>
            <a:endParaRPr lang="ru-RU" sz="800" b="1" dirty="0">
              <a:solidFill>
                <a:schemeClr val="accent1">
                  <a:lumMod val="50000"/>
                </a:schemeClr>
              </a:solidFill>
            </a:endParaRPr>
          </a:p>
          <a:p>
            <a:pPr lvl="0"/>
            <a:r>
              <a:rPr lang="ru-RU" b="1" dirty="0"/>
              <a:t>Что случится с человеком, если у него отобрать </a:t>
            </a:r>
            <a:r>
              <a:rPr lang="ru-RU" b="1" dirty="0" smtClean="0"/>
              <a:t>мечту</a:t>
            </a:r>
            <a:r>
              <a:rPr lang="ru-RU" b="1" dirty="0" smtClean="0"/>
              <a:t>?</a:t>
            </a:r>
            <a:endParaRPr lang="ru-RU" b="1" dirty="0" smtClean="0"/>
          </a:p>
          <a:p>
            <a:r>
              <a:rPr lang="ru-RU" b="1" dirty="0"/>
              <a:t>Мечтатель – это фантазер или </a:t>
            </a:r>
            <a:r>
              <a:rPr lang="ru-RU" b="1" dirty="0" smtClean="0"/>
              <a:t>глупец</a:t>
            </a:r>
            <a:r>
              <a:rPr lang="ru-RU" b="1" dirty="0"/>
              <a:t>?</a:t>
            </a:r>
            <a:endParaRPr lang="ru-RU" b="1" dirty="0" smtClean="0"/>
          </a:p>
          <a:p>
            <a:r>
              <a:rPr lang="ru-RU" b="1" dirty="0"/>
              <a:t>Что такое «бегство от реальности»</a:t>
            </a:r>
            <a:r>
              <a:rPr lang="ru-RU" b="1" dirty="0" smtClean="0"/>
              <a:t>?</a:t>
            </a:r>
            <a:endParaRPr lang="ru-RU" b="1" dirty="0" smtClean="0"/>
          </a:p>
          <a:p>
            <a:pPr lvl="0"/>
            <a:r>
              <a:rPr lang="ru-RU" b="1" dirty="0"/>
              <a:t>Согласны ли Вы с </a:t>
            </a:r>
            <a:r>
              <a:rPr lang="ru-RU" b="1" dirty="0" smtClean="0"/>
              <a:t>высказыванием В.В. Набокова: «</a:t>
            </a:r>
            <a:r>
              <a:rPr lang="ru-RU" b="1" dirty="0" smtClean="0"/>
              <a:t>Мечта </a:t>
            </a:r>
            <a:r>
              <a:rPr lang="ru-RU" b="1" dirty="0"/>
              <a:t>и действительность сливаются в </a:t>
            </a:r>
            <a:r>
              <a:rPr lang="ru-RU" b="1" dirty="0" smtClean="0"/>
              <a:t>любви</a:t>
            </a:r>
            <a:r>
              <a:rPr lang="ru-RU" dirty="0" smtClean="0"/>
              <a:t>»</a:t>
            </a:r>
            <a:r>
              <a:rPr lang="ru-RU" b="1" dirty="0" smtClean="0"/>
              <a:t>?</a:t>
            </a:r>
            <a:endParaRPr lang="ru-RU" b="1" dirty="0" smtClean="0"/>
          </a:p>
          <a:p>
            <a:r>
              <a:rPr lang="ru-RU" b="1" dirty="0"/>
              <a:t>Как вы понимаете высказывание А.Н. Крылова: «Мечтой тоже надо управлять, а то ее, как корабль без руля, занесет бог весть куда</a:t>
            </a:r>
            <a:r>
              <a:rPr lang="ru-RU" b="1" dirty="0" smtClean="0"/>
              <a:t>»</a:t>
            </a:r>
            <a:r>
              <a:rPr lang="ru-RU" b="1" dirty="0"/>
              <a:t>?</a:t>
            </a:r>
            <a:endParaRPr lang="ru-RU" b="1" dirty="0"/>
          </a:p>
        </p:txBody>
      </p:sp>
    </p:spTree>
    <p:extLst>
      <p:ext uri="{BB962C8B-B14F-4D97-AF65-F5344CB8AC3E}">
        <p14:creationId xmlns:p14="http://schemas.microsoft.com/office/powerpoint/2010/main" val="33259350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Заголовок 1"/>
          <p:cNvSpPr>
            <a:spLocks noGrp="1"/>
          </p:cNvSpPr>
          <p:nvPr>
            <p:ph type="title"/>
          </p:nvPr>
        </p:nvSpPr>
        <p:spPr>
          <a:xfrm>
            <a:off x="1403648" y="260648"/>
            <a:ext cx="6840760" cy="571500"/>
          </a:xfrm>
          <a:solidFill>
            <a:schemeClr val="bg2"/>
          </a:solidFill>
        </p:spPr>
        <p:txBody>
          <a:bodyPr/>
          <a:lstStyle/>
          <a:p>
            <a:pPr algn="ctr" eaLnBrk="1" hangingPunct="1"/>
            <a:r>
              <a:rPr lang="ru-RU" sz="2800" b="1" dirty="0">
                <a:solidFill>
                  <a:srgbClr val="B4563C"/>
                </a:solidFill>
                <a:latin typeface="Arial Black" pitchFamily="34" charset="0"/>
              </a:rPr>
              <a:t>Литература в помощь</a:t>
            </a:r>
          </a:p>
        </p:txBody>
      </p:sp>
      <p:sp>
        <p:nvSpPr>
          <p:cNvPr id="3" name="Содержимое 2"/>
          <p:cNvSpPr>
            <a:spLocks noGrp="1"/>
          </p:cNvSpPr>
          <p:nvPr>
            <p:ph idx="1"/>
          </p:nvPr>
        </p:nvSpPr>
        <p:spPr>
          <a:xfrm>
            <a:off x="0" y="980728"/>
            <a:ext cx="9144000" cy="5500687"/>
          </a:xfrm>
          <a:solidFill>
            <a:schemeClr val="bg2"/>
          </a:solidFill>
        </p:spPr>
        <p:txBody>
          <a:bodyPr>
            <a:normAutofit fontScale="85000" lnSpcReduction="20000"/>
          </a:bodyPr>
          <a:lstStyle/>
          <a:p>
            <a:pPr lvl="0"/>
            <a:r>
              <a:rPr lang="ru-RU" sz="2800" b="1" dirty="0"/>
              <a:t>М.Ю. Лермонтов, «Герой нашего времени»;</a:t>
            </a:r>
          </a:p>
          <a:p>
            <a:pPr lvl="0"/>
            <a:r>
              <a:rPr lang="ru-RU" sz="2800" b="1" dirty="0"/>
              <a:t>И.А. Бунин, «Господин из Сан-Франциско»;</a:t>
            </a:r>
          </a:p>
          <a:p>
            <a:pPr lvl="0"/>
            <a:r>
              <a:rPr lang="ru-RU" sz="2800" b="1" dirty="0"/>
              <a:t>Л.Н. Толстой, «Война и мир»;</a:t>
            </a:r>
          </a:p>
          <a:p>
            <a:pPr lvl="0"/>
            <a:r>
              <a:rPr lang="ru-RU" sz="2800" b="1" dirty="0"/>
              <a:t>А.П. Чехов: «Крыжовник», «Человек в футляре», «</a:t>
            </a:r>
            <a:r>
              <a:rPr lang="ru-RU" sz="2800" b="1" dirty="0" err="1"/>
              <a:t>Ионыч</a:t>
            </a:r>
            <a:r>
              <a:rPr lang="ru-RU" sz="2800" b="1" dirty="0"/>
              <a:t>»;</a:t>
            </a:r>
          </a:p>
          <a:p>
            <a:pPr lvl="0"/>
            <a:r>
              <a:rPr lang="ru-RU" sz="2800" b="1" dirty="0"/>
              <a:t>М.А. Булгаков, «Мастер и Маргарита»;</a:t>
            </a:r>
          </a:p>
          <a:p>
            <a:pPr lvl="0"/>
            <a:r>
              <a:rPr lang="ru-RU" sz="2800" b="1" dirty="0"/>
              <a:t>И.С. Тургенев, «Отцы и дети»;</a:t>
            </a:r>
          </a:p>
          <a:p>
            <a:pPr lvl="0"/>
            <a:r>
              <a:rPr lang="ru-RU" sz="2800" b="1" dirty="0"/>
              <a:t>М.А. Шолохов, «Тихий Дон»;</a:t>
            </a:r>
          </a:p>
          <a:p>
            <a:pPr lvl="0"/>
            <a:r>
              <a:rPr lang="ru-RU" sz="2800" b="1" dirty="0"/>
              <a:t>А.И. Куприн, «Гранатовый браслет»;</a:t>
            </a:r>
          </a:p>
          <a:p>
            <a:pPr lvl="0"/>
            <a:r>
              <a:rPr lang="ru-RU" sz="2800" b="1" dirty="0"/>
              <a:t>М.А. Булгаков, «Мастер и Маргарита»;</a:t>
            </a:r>
          </a:p>
          <a:p>
            <a:pPr lvl="0"/>
            <a:r>
              <a:rPr lang="ru-RU" sz="2800" b="1" dirty="0"/>
              <a:t>Ф.М. Достоевский, «Преступление и наказание»;</a:t>
            </a:r>
          </a:p>
          <a:p>
            <a:pPr lvl="0"/>
            <a:r>
              <a:rPr lang="ru-RU" sz="2800" b="1" dirty="0"/>
              <a:t>А.Н. Островский, «Гроза»;</a:t>
            </a:r>
          </a:p>
          <a:p>
            <a:pPr lvl="0"/>
            <a:r>
              <a:rPr lang="ru-RU" sz="2800" b="1" dirty="0"/>
              <a:t>И.А. Гончаров, «Обломов»;</a:t>
            </a:r>
          </a:p>
          <a:p>
            <a:pPr lvl="0"/>
            <a:r>
              <a:rPr lang="ru-RU" sz="2800" b="1" dirty="0"/>
              <a:t>М.Ю. Лермонтов , «Мцыри»;</a:t>
            </a:r>
          </a:p>
          <a:p>
            <a:pPr lvl="0"/>
            <a:r>
              <a:rPr lang="ru-RU" sz="2800" b="1" dirty="0"/>
              <a:t>Н.В. Гоголь, «Шинель».</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251520" y="1412776"/>
            <a:ext cx="8712968" cy="5161063"/>
          </a:xfrm>
          <a:solidFill>
            <a:schemeClr val="bg2"/>
          </a:solidFill>
        </p:spPr>
        <p:txBody>
          <a:bodyPr>
            <a:normAutofit fontScale="92500" lnSpcReduction="20000"/>
          </a:bodyPr>
          <a:lstStyle/>
          <a:p>
            <a:pPr marL="0" indent="0" algn="just">
              <a:buNone/>
            </a:pPr>
            <a:r>
              <a:rPr lang="ru-RU" b="1" dirty="0"/>
              <a:t> </a:t>
            </a:r>
            <a:r>
              <a:rPr lang="ru-RU" b="1" dirty="0" smtClean="0"/>
              <a:t>    </a:t>
            </a:r>
            <a:r>
              <a:rPr lang="ru-RU" b="1" dirty="0"/>
              <a:t>Понятия «мечта» и «реальность» во многом противопоставлены и одновременно тесно связаны, они нацеливают на осмысление различных представлений о мире и смысле жизни, на раздумье о том, как реальность порождает мечту и как мечта человека поднимает его над обыденностью. В литературе немало героев, по-разному относящихся к мечте: одни воодушевлены благородными устремлениями и готовы их воплотить в жизнь, другие оказались в плену прекраснодушных мечтаний, третьи лишены высокой мечты и подчинены низменным целям. </a:t>
            </a:r>
          </a:p>
          <a:p>
            <a:pPr marL="0" indent="0" algn="just">
              <a:buNone/>
            </a:pPr>
            <a:endParaRPr lang="ru-RU"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251520" y="1412776"/>
            <a:ext cx="8712968" cy="5161063"/>
          </a:xfrm>
          <a:solidFill>
            <a:schemeClr val="bg2"/>
          </a:solidFill>
        </p:spPr>
        <p:txBody>
          <a:bodyPr>
            <a:normAutofit/>
          </a:bodyPr>
          <a:lstStyle/>
          <a:p>
            <a:pPr marL="0" lvl="0" indent="0">
              <a:buNone/>
            </a:pPr>
            <a:r>
              <a:rPr lang="ru-RU" b="1" dirty="0"/>
              <a:t> </a:t>
            </a:r>
            <a:r>
              <a:rPr lang="ru-RU" b="1" dirty="0" smtClean="0"/>
              <a:t>    </a:t>
            </a:r>
            <a:r>
              <a:rPr lang="ru-RU" sz="4000" b="1" dirty="0" smtClean="0"/>
              <a:t>Соотношение </a:t>
            </a:r>
            <a:r>
              <a:rPr lang="ru-RU" sz="4000" b="1" dirty="0"/>
              <a:t>мечты и реальности (связь этих понятий, различия между концептами). Внутренние и внешние конфликты, возникающие при столкновении с действительностью</a:t>
            </a:r>
            <a:r>
              <a:rPr lang="ru-RU" sz="4000" b="1" dirty="0" smtClean="0"/>
              <a:t>.</a:t>
            </a:r>
          </a:p>
          <a:p>
            <a:pPr marL="0" lvl="0" indent="0" algn="just">
              <a:buNone/>
            </a:pPr>
            <a:endParaRPr lang="ru-RU" b="1" dirty="0"/>
          </a:p>
        </p:txBody>
      </p:sp>
    </p:spTree>
    <p:extLst>
      <p:ext uri="{BB962C8B-B14F-4D97-AF65-F5344CB8AC3E}">
        <p14:creationId xmlns:p14="http://schemas.microsoft.com/office/powerpoint/2010/main" val="3439382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251520" y="1412776"/>
            <a:ext cx="8712968" cy="5161063"/>
          </a:xfrm>
          <a:solidFill>
            <a:schemeClr val="bg2"/>
          </a:solidFill>
        </p:spPr>
        <p:txBody>
          <a:bodyPr>
            <a:normAutofit/>
          </a:bodyPr>
          <a:lstStyle/>
          <a:p>
            <a:pPr marL="0" lvl="0" indent="0">
              <a:buNone/>
            </a:pPr>
            <a:r>
              <a:rPr lang="ru-RU" b="1" dirty="0"/>
              <a:t> </a:t>
            </a:r>
            <a:r>
              <a:rPr lang="ru-RU" b="1" dirty="0" smtClean="0"/>
              <a:t>      </a:t>
            </a:r>
            <a:r>
              <a:rPr lang="ru-RU" sz="4000" b="1" dirty="0" smtClean="0"/>
              <a:t>Мечта</a:t>
            </a:r>
            <a:r>
              <a:rPr lang="ru-RU" sz="4000" b="1" dirty="0"/>
              <a:t>: недостижимая, «мелкая», великая и т.д.</a:t>
            </a:r>
          </a:p>
        </p:txBody>
      </p:sp>
    </p:spTree>
    <p:extLst>
      <p:ext uri="{BB962C8B-B14F-4D97-AF65-F5344CB8AC3E}">
        <p14:creationId xmlns:p14="http://schemas.microsoft.com/office/powerpoint/2010/main" val="4080764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251520" y="1412776"/>
            <a:ext cx="8712968" cy="5161063"/>
          </a:xfrm>
          <a:solidFill>
            <a:schemeClr val="bg2"/>
          </a:solidFill>
        </p:spPr>
        <p:txBody>
          <a:bodyPr>
            <a:normAutofit/>
          </a:bodyPr>
          <a:lstStyle/>
          <a:p>
            <a:pPr marL="0" lvl="0" indent="0">
              <a:buNone/>
            </a:pPr>
            <a:r>
              <a:rPr lang="ru-RU" b="1" dirty="0"/>
              <a:t> </a:t>
            </a:r>
            <a:r>
              <a:rPr lang="ru-RU" b="1" dirty="0" smtClean="0"/>
              <a:t>       </a:t>
            </a:r>
            <a:r>
              <a:rPr lang="ru-RU" sz="4000" b="1" dirty="0" smtClean="0"/>
              <a:t>Мечта/желание/цель/фантазия</a:t>
            </a:r>
            <a:r>
              <a:rPr lang="ru-RU" sz="4000" b="1" dirty="0"/>
              <a:t>…. Сходство и различия этих концептов.</a:t>
            </a:r>
          </a:p>
        </p:txBody>
      </p:sp>
    </p:spTree>
    <p:extLst>
      <p:ext uri="{BB962C8B-B14F-4D97-AF65-F5344CB8AC3E}">
        <p14:creationId xmlns:p14="http://schemas.microsoft.com/office/powerpoint/2010/main" val="3147454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179512" y="1412776"/>
            <a:ext cx="8784976" cy="5161063"/>
          </a:xfrm>
          <a:solidFill>
            <a:schemeClr val="bg2"/>
          </a:solidFill>
        </p:spPr>
        <p:txBody>
          <a:bodyPr>
            <a:normAutofit/>
          </a:bodyPr>
          <a:lstStyle/>
          <a:p>
            <a:pPr marL="0" lvl="0" indent="0">
              <a:buNone/>
            </a:pPr>
            <a:r>
              <a:rPr lang="ru-RU" b="1" dirty="0"/>
              <a:t> </a:t>
            </a:r>
            <a:r>
              <a:rPr lang="ru-RU" b="1" dirty="0" smtClean="0"/>
              <a:t>      </a:t>
            </a:r>
            <a:r>
              <a:rPr lang="ru-RU" sz="4000" b="1" dirty="0" smtClean="0"/>
              <a:t>Типы </a:t>
            </a:r>
            <a:r>
              <a:rPr lang="ru-RU" sz="4000" b="1" dirty="0"/>
              <a:t>мечтателей в литературе. Типы реалистов. Характеристика человека в зависимости от его мечты.</a:t>
            </a:r>
          </a:p>
        </p:txBody>
      </p:sp>
    </p:spTree>
    <p:extLst>
      <p:ext uri="{BB962C8B-B14F-4D97-AF65-F5344CB8AC3E}">
        <p14:creationId xmlns:p14="http://schemas.microsoft.com/office/powerpoint/2010/main" val="1986727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77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 и реальность»</a:t>
            </a:r>
            <a:endParaRPr lang="ru-RU" b="1" i="1" dirty="0">
              <a:solidFill>
                <a:srgbClr val="C00000"/>
              </a:solidFill>
            </a:endParaRPr>
          </a:p>
        </p:txBody>
      </p:sp>
      <p:sp>
        <p:nvSpPr>
          <p:cNvPr id="3" name="Содержимое 2"/>
          <p:cNvSpPr>
            <a:spLocks noGrp="1"/>
          </p:cNvSpPr>
          <p:nvPr>
            <p:ph idx="1"/>
          </p:nvPr>
        </p:nvSpPr>
        <p:spPr>
          <a:xfrm>
            <a:off x="145090" y="1412776"/>
            <a:ext cx="8784976" cy="5161063"/>
          </a:xfrm>
          <a:solidFill>
            <a:schemeClr val="bg2"/>
          </a:solidFill>
        </p:spPr>
        <p:txBody>
          <a:bodyPr>
            <a:normAutofit/>
          </a:bodyPr>
          <a:lstStyle/>
          <a:p>
            <a:pPr marL="0" lvl="0" indent="0">
              <a:buNone/>
            </a:pPr>
            <a:r>
              <a:rPr lang="ru-RU" dirty="0"/>
              <a:t> </a:t>
            </a:r>
            <a:r>
              <a:rPr lang="ru-RU" dirty="0" smtClean="0"/>
              <a:t>      </a:t>
            </a:r>
            <a:r>
              <a:rPr lang="ru-RU" sz="4000" b="1" dirty="0" smtClean="0"/>
              <a:t>Мечта </a:t>
            </a:r>
            <a:r>
              <a:rPr lang="ru-RU" sz="4000" b="1" dirty="0"/>
              <a:t>в </a:t>
            </a:r>
            <a:r>
              <a:rPr lang="ru-RU" sz="4000" b="1" dirty="0" smtClean="0"/>
              <a:t>утопии/ антиутопии/ фантастике</a:t>
            </a:r>
            <a:r>
              <a:rPr lang="ru-RU" sz="4000" b="1" dirty="0"/>
              <a:t>. Антиутопия как жанр, в котором описываются последствия воплощения мечты об идеальном мире. Мечта в реализме, романтизме.</a:t>
            </a:r>
          </a:p>
        </p:txBody>
      </p:sp>
    </p:spTree>
    <p:extLst>
      <p:ext uri="{BB962C8B-B14F-4D97-AF65-F5344CB8AC3E}">
        <p14:creationId xmlns:p14="http://schemas.microsoft.com/office/powerpoint/2010/main" val="3518512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928687"/>
          </a:xfrm>
          <a:solidFill>
            <a:schemeClr val="bg2"/>
          </a:solidFill>
        </p:spPr>
        <p:txBody>
          <a:bodyPr>
            <a:normAutofit/>
          </a:bodyPr>
          <a:lstStyle/>
          <a:p>
            <a:pPr eaLnBrk="1" fontAlgn="auto" hangingPunct="1">
              <a:spcAft>
                <a:spcPts val="0"/>
              </a:spcAft>
              <a:defRPr/>
            </a:pPr>
            <a:r>
              <a:rPr lang="ru-RU" b="1" dirty="0">
                <a:solidFill>
                  <a:srgbClr val="C00000"/>
                </a:solidFill>
              </a:rPr>
              <a:t> </a:t>
            </a:r>
            <a:r>
              <a:rPr lang="ru-RU" b="1" i="1" dirty="0" smtClean="0">
                <a:solidFill>
                  <a:srgbClr val="C00000"/>
                </a:solidFill>
              </a:rPr>
              <a:t>«Мечта»</a:t>
            </a:r>
            <a:endParaRPr lang="ru-RU" b="1" i="1" dirty="0">
              <a:solidFill>
                <a:srgbClr val="C00000"/>
              </a:solidFill>
            </a:endParaRPr>
          </a:p>
        </p:txBody>
      </p:sp>
      <p:sp>
        <p:nvSpPr>
          <p:cNvPr id="3" name="Содержимое 2"/>
          <p:cNvSpPr>
            <a:spLocks noGrp="1"/>
          </p:cNvSpPr>
          <p:nvPr>
            <p:ph idx="1"/>
          </p:nvPr>
        </p:nvSpPr>
        <p:spPr>
          <a:xfrm>
            <a:off x="179512" y="1484784"/>
            <a:ext cx="8750176" cy="5089055"/>
          </a:xfrm>
          <a:solidFill>
            <a:schemeClr val="bg2"/>
          </a:solidFill>
        </p:spPr>
        <p:txBody>
          <a:bodyPr>
            <a:normAutofit/>
          </a:bodyPr>
          <a:lstStyle/>
          <a:p>
            <a:pPr lvl="0"/>
            <a:r>
              <a:rPr lang="ru-RU" sz="4400" b="1" dirty="0"/>
              <a:t>Нечто, созданное воображением, мысленно представляемое.</a:t>
            </a:r>
          </a:p>
          <a:p>
            <a:pPr lvl="0"/>
            <a:r>
              <a:rPr lang="ru-RU" sz="4400" b="1" dirty="0"/>
              <a:t>Предмет желаний, стремлений. М. всей жизни.</a:t>
            </a:r>
          </a:p>
          <a:p>
            <a:pPr lvl="0"/>
            <a:r>
              <a:rPr lang="ru-RU" sz="4400" b="1" dirty="0"/>
              <a:t>Что-либо нереальное, неосуществимое, недосягаемое</a:t>
            </a:r>
            <a:r>
              <a:rPr lang="ru-RU" sz="4400" b="1" dirty="0" smtClean="0"/>
              <a:t>.</a:t>
            </a:r>
            <a:endParaRPr lang="ru-RU" sz="4400" b="1" dirty="0"/>
          </a:p>
        </p:txBody>
      </p:sp>
    </p:spTree>
    <p:extLst>
      <p:ext uri="{BB962C8B-B14F-4D97-AF65-F5344CB8AC3E}">
        <p14:creationId xmlns:p14="http://schemas.microsoft.com/office/powerpoint/2010/main" val="1759132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912</TotalTime>
  <Words>1279</Words>
  <Application>Microsoft Office PowerPoint</Application>
  <PresentationFormat>Экран (4:3)</PresentationFormat>
  <Paragraphs>84</Paragraphs>
  <Slides>27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Arial Black</vt:lpstr>
      <vt:lpstr>Calibri</vt:lpstr>
      <vt:lpstr>Georgia</vt:lpstr>
      <vt:lpstr>Тема Office</vt:lpstr>
      <vt:lpstr>Презентация PowerPoint</vt:lpstr>
      <vt:lpstr>Направление  «Мечта и реальность»</vt:lpstr>
      <vt:lpstr> «Мечта и реальность»</vt:lpstr>
      <vt:lpstr> «Мечта и реальность»</vt:lpstr>
      <vt:lpstr> «Мечта и реальность»</vt:lpstr>
      <vt:lpstr> «Мечта и реальность»</vt:lpstr>
      <vt:lpstr> «Мечта и реальность»</vt:lpstr>
      <vt:lpstr> «Мечта и реальность»</vt:lpstr>
      <vt:lpstr> «Мечта»</vt:lpstr>
      <vt:lpstr> «Мечта»</vt:lpstr>
      <vt:lpstr> «Мечта»</vt:lpstr>
      <vt:lpstr> «Мечта»</vt:lpstr>
      <vt:lpstr> «Мечта» (синонимы)</vt:lpstr>
      <vt:lpstr> «Мечта» (устойчивые выражения)</vt:lpstr>
      <vt:lpstr> «Мечта» (определения)</vt:lpstr>
      <vt:lpstr> «Мечта» (определения)</vt:lpstr>
      <vt:lpstr> «Мечта» (определения)</vt:lpstr>
      <vt:lpstr> «Реальность» </vt:lpstr>
      <vt:lpstr> «Реальность» (синонимы) </vt:lpstr>
      <vt:lpstr> «Реальность» (устойчивые выражения) </vt:lpstr>
      <vt:lpstr>Вариант вступления</vt:lpstr>
      <vt:lpstr>Вариант заключения</vt:lpstr>
      <vt:lpstr>Афоризмы</vt:lpstr>
      <vt:lpstr>Афоризмы</vt:lpstr>
      <vt:lpstr>«Мечта и реальность» (аргумент)</vt:lpstr>
      <vt:lpstr>Возможные формулировки  тем </vt:lpstr>
      <vt:lpstr>Литература в помощь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Пользователь Windows</cp:lastModifiedBy>
  <cp:revision>40</cp:revision>
  <dcterms:created xsi:type="dcterms:W3CDTF">2016-09-15T12:59:09Z</dcterms:created>
  <dcterms:modified xsi:type="dcterms:W3CDTF">2018-09-14T17:33:26Z</dcterms:modified>
</cp:coreProperties>
</file>